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73" r:id="rId5"/>
    <p:sldId id="264" r:id="rId6"/>
    <p:sldId id="267" r:id="rId7"/>
    <p:sldId id="268" r:id="rId8"/>
    <p:sldId id="263" r:id="rId9"/>
    <p:sldId id="274" r:id="rId10"/>
    <p:sldId id="275" r:id="rId11"/>
    <p:sldId id="276" r:id="rId12"/>
    <p:sldId id="272" r:id="rId13"/>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AF95"/>
    <a:srgbClr val="F0B14E"/>
    <a:srgbClr val="2D3E4F"/>
    <a:srgbClr val="9FB4C9"/>
    <a:srgbClr val="000000"/>
    <a:srgbClr val="5B9BD5"/>
    <a:srgbClr val="DF26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77" d="100"/>
          <a:sy n="77" d="100"/>
        </p:scale>
        <p:origin x="-114"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215A79B4-E622-44DB-815A-74DDFD22E62A}" type="datetimeFigureOut">
              <a:rPr lang="hu-HU" smtClean="0"/>
              <a:t>2015.07.09.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5105C0A-C1AF-452A-9A57-ABF2D2671EF4}" type="slidenum">
              <a:rPr lang="hu-HU" smtClean="0"/>
              <a:t>‹#›</a:t>
            </a:fld>
            <a:endParaRPr lang="hu-HU"/>
          </a:p>
        </p:txBody>
      </p:sp>
    </p:spTree>
    <p:extLst>
      <p:ext uri="{BB962C8B-B14F-4D97-AF65-F5344CB8AC3E}">
        <p14:creationId xmlns:p14="http://schemas.microsoft.com/office/powerpoint/2010/main" val="2129870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215A79B4-E622-44DB-815A-74DDFD22E62A}" type="datetimeFigureOut">
              <a:rPr lang="hu-HU" smtClean="0"/>
              <a:t>2015.07.09.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5105C0A-C1AF-452A-9A57-ABF2D2671EF4}" type="slidenum">
              <a:rPr lang="hu-HU" smtClean="0"/>
              <a:t>‹#›</a:t>
            </a:fld>
            <a:endParaRPr lang="hu-HU"/>
          </a:p>
        </p:txBody>
      </p:sp>
    </p:spTree>
    <p:extLst>
      <p:ext uri="{BB962C8B-B14F-4D97-AF65-F5344CB8AC3E}">
        <p14:creationId xmlns:p14="http://schemas.microsoft.com/office/powerpoint/2010/main" val="676773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215A79B4-E622-44DB-815A-74DDFD22E62A}" type="datetimeFigureOut">
              <a:rPr lang="hu-HU" smtClean="0"/>
              <a:t>2015.07.09.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5105C0A-C1AF-452A-9A57-ABF2D2671EF4}" type="slidenum">
              <a:rPr lang="hu-HU" smtClean="0"/>
              <a:t>‹#›</a:t>
            </a:fld>
            <a:endParaRPr lang="hu-HU"/>
          </a:p>
        </p:txBody>
      </p:sp>
    </p:spTree>
    <p:extLst>
      <p:ext uri="{BB962C8B-B14F-4D97-AF65-F5344CB8AC3E}">
        <p14:creationId xmlns:p14="http://schemas.microsoft.com/office/powerpoint/2010/main" val="1855025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215A79B4-E622-44DB-815A-74DDFD22E62A}" type="datetimeFigureOut">
              <a:rPr lang="hu-HU" smtClean="0"/>
              <a:t>2015.07.09.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5105C0A-C1AF-452A-9A57-ABF2D2671EF4}" type="slidenum">
              <a:rPr lang="hu-HU" smtClean="0"/>
              <a:t>‹#›</a:t>
            </a:fld>
            <a:endParaRPr lang="hu-HU"/>
          </a:p>
        </p:txBody>
      </p:sp>
    </p:spTree>
    <p:extLst>
      <p:ext uri="{BB962C8B-B14F-4D97-AF65-F5344CB8AC3E}">
        <p14:creationId xmlns:p14="http://schemas.microsoft.com/office/powerpoint/2010/main" val="784946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215A79B4-E622-44DB-815A-74DDFD22E62A}" type="datetimeFigureOut">
              <a:rPr lang="hu-HU" smtClean="0"/>
              <a:t>2015.07.09.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5105C0A-C1AF-452A-9A57-ABF2D2671EF4}" type="slidenum">
              <a:rPr lang="hu-HU" smtClean="0"/>
              <a:t>‹#›</a:t>
            </a:fld>
            <a:endParaRPr lang="hu-HU"/>
          </a:p>
        </p:txBody>
      </p:sp>
    </p:spTree>
    <p:extLst>
      <p:ext uri="{BB962C8B-B14F-4D97-AF65-F5344CB8AC3E}">
        <p14:creationId xmlns:p14="http://schemas.microsoft.com/office/powerpoint/2010/main" val="807262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215A79B4-E622-44DB-815A-74DDFD22E62A}" type="datetimeFigureOut">
              <a:rPr lang="hu-HU" smtClean="0"/>
              <a:t>2015.07.09.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5105C0A-C1AF-452A-9A57-ABF2D2671EF4}" type="slidenum">
              <a:rPr lang="hu-HU" smtClean="0"/>
              <a:t>‹#›</a:t>
            </a:fld>
            <a:endParaRPr lang="hu-HU"/>
          </a:p>
        </p:txBody>
      </p:sp>
    </p:spTree>
    <p:extLst>
      <p:ext uri="{BB962C8B-B14F-4D97-AF65-F5344CB8AC3E}">
        <p14:creationId xmlns:p14="http://schemas.microsoft.com/office/powerpoint/2010/main" val="1603146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215A79B4-E622-44DB-815A-74DDFD22E62A}" type="datetimeFigureOut">
              <a:rPr lang="hu-HU" smtClean="0"/>
              <a:t>2015.07.09.</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B5105C0A-C1AF-452A-9A57-ABF2D2671EF4}" type="slidenum">
              <a:rPr lang="hu-HU" smtClean="0"/>
              <a:t>‹#›</a:t>
            </a:fld>
            <a:endParaRPr lang="hu-HU"/>
          </a:p>
        </p:txBody>
      </p:sp>
    </p:spTree>
    <p:extLst>
      <p:ext uri="{BB962C8B-B14F-4D97-AF65-F5344CB8AC3E}">
        <p14:creationId xmlns:p14="http://schemas.microsoft.com/office/powerpoint/2010/main" val="964194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215A79B4-E622-44DB-815A-74DDFD22E62A}" type="datetimeFigureOut">
              <a:rPr lang="hu-HU" smtClean="0"/>
              <a:t>2015.07.09.</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B5105C0A-C1AF-452A-9A57-ABF2D2671EF4}" type="slidenum">
              <a:rPr lang="hu-HU" smtClean="0"/>
              <a:t>‹#›</a:t>
            </a:fld>
            <a:endParaRPr lang="hu-HU"/>
          </a:p>
        </p:txBody>
      </p:sp>
    </p:spTree>
    <p:extLst>
      <p:ext uri="{BB962C8B-B14F-4D97-AF65-F5344CB8AC3E}">
        <p14:creationId xmlns:p14="http://schemas.microsoft.com/office/powerpoint/2010/main" val="1437587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215A79B4-E622-44DB-815A-74DDFD22E62A}" type="datetimeFigureOut">
              <a:rPr lang="hu-HU" smtClean="0"/>
              <a:t>2015.07.09.</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B5105C0A-C1AF-452A-9A57-ABF2D2671EF4}" type="slidenum">
              <a:rPr lang="hu-HU" smtClean="0"/>
              <a:t>‹#›</a:t>
            </a:fld>
            <a:endParaRPr lang="hu-HU"/>
          </a:p>
        </p:txBody>
      </p:sp>
    </p:spTree>
    <p:extLst>
      <p:ext uri="{BB962C8B-B14F-4D97-AF65-F5344CB8AC3E}">
        <p14:creationId xmlns:p14="http://schemas.microsoft.com/office/powerpoint/2010/main" val="1683860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215A79B4-E622-44DB-815A-74DDFD22E62A}" type="datetimeFigureOut">
              <a:rPr lang="hu-HU" smtClean="0"/>
              <a:t>2015.07.09.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5105C0A-C1AF-452A-9A57-ABF2D2671EF4}" type="slidenum">
              <a:rPr lang="hu-HU" smtClean="0"/>
              <a:t>‹#›</a:t>
            </a:fld>
            <a:endParaRPr lang="hu-HU"/>
          </a:p>
        </p:txBody>
      </p:sp>
    </p:spTree>
    <p:extLst>
      <p:ext uri="{BB962C8B-B14F-4D97-AF65-F5344CB8AC3E}">
        <p14:creationId xmlns:p14="http://schemas.microsoft.com/office/powerpoint/2010/main" val="150460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215A79B4-E622-44DB-815A-74DDFD22E62A}" type="datetimeFigureOut">
              <a:rPr lang="hu-HU" smtClean="0"/>
              <a:t>2015.07.09.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5105C0A-C1AF-452A-9A57-ABF2D2671EF4}" type="slidenum">
              <a:rPr lang="hu-HU" smtClean="0"/>
              <a:t>‹#›</a:t>
            </a:fld>
            <a:endParaRPr lang="hu-HU"/>
          </a:p>
        </p:txBody>
      </p:sp>
    </p:spTree>
    <p:extLst>
      <p:ext uri="{BB962C8B-B14F-4D97-AF65-F5344CB8AC3E}">
        <p14:creationId xmlns:p14="http://schemas.microsoft.com/office/powerpoint/2010/main" val="365925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5A79B4-E622-44DB-815A-74DDFD22E62A}" type="datetimeFigureOut">
              <a:rPr lang="hu-HU" smtClean="0"/>
              <a:t>2015.07.09.</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05C0A-C1AF-452A-9A57-ABF2D2671EF4}" type="slidenum">
              <a:rPr lang="hu-HU" smtClean="0"/>
              <a:t>‹#›</a:t>
            </a:fld>
            <a:endParaRPr lang="hu-HU"/>
          </a:p>
        </p:txBody>
      </p:sp>
    </p:spTree>
    <p:extLst>
      <p:ext uri="{BB962C8B-B14F-4D97-AF65-F5344CB8AC3E}">
        <p14:creationId xmlns:p14="http://schemas.microsoft.com/office/powerpoint/2010/main" val="2238981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8218" y="1820868"/>
            <a:ext cx="1652744" cy="1652744"/>
          </a:xfrm>
          <a:prstGeom prst="rect">
            <a:avLst/>
          </a:prstGeom>
        </p:spPr>
      </p:pic>
      <p:sp>
        <p:nvSpPr>
          <p:cNvPr id="6" name="Cím 1"/>
          <p:cNvSpPr txBox="1">
            <a:spLocks/>
          </p:cNvSpPr>
          <p:nvPr/>
        </p:nvSpPr>
        <p:spPr>
          <a:xfrm>
            <a:off x="4973052" y="809197"/>
            <a:ext cx="4844716" cy="243514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000" b="1" dirty="0" smtClean="0">
                <a:solidFill>
                  <a:srgbClr val="2D3E4F"/>
                </a:solidFill>
                <a:latin typeface="Opensans"/>
              </a:rPr>
              <a:t>Child Protection Hub</a:t>
            </a:r>
            <a:r>
              <a:rPr lang="hu-HU" sz="3000" b="1" dirty="0" smtClean="0">
                <a:latin typeface="Opensans"/>
              </a:rPr>
              <a:t/>
            </a:r>
            <a:br>
              <a:rPr lang="hu-HU" sz="3000" b="1" dirty="0" smtClean="0">
                <a:latin typeface="Opensans"/>
              </a:rPr>
            </a:br>
            <a:r>
              <a:rPr lang="en-US" sz="3000" b="1" dirty="0" smtClean="0">
                <a:solidFill>
                  <a:srgbClr val="3DA595"/>
                </a:solidFill>
                <a:latin typeface="Opensans"/>
              </a:rPr>
              <a:t>for South East Europe</a:t>
            </a:r>
            <a:endParaRPr lang="hu-HU" sz="3000" b="1" dirty="0">
              <a:solidFill>
                <a:srgbClr val="3DA595"/>
              </a:solidFill>
              <a:latin typeface="Opensans"/>
            </a:endParaRPr>
          </a:p>
        </p:txBody>
      </p:sp>
      <p:sp>
        <p:nvSpPr>
          <p:cNvPr id="4" name="Alcím 2"/>
          <p:cNvSpPr>
            <a:spLocks noGrp="1"/>
          </p:cNvSpPr>
          <p:nvPr>
            <p:ph type="subTitle" idx="1"/>
          </p:nvPr>
        </p:nvSpPr>
        <p:spPr>
          <a:xfrm>
            <a:off x="1524001" y="4215905"/>
            <a:ext cx="9144000" cy="488699"/>
          </a:xfrm>
        </p:spPr>
        <p:txBody>
          <a:bodyPr>
            <a:normAutofit/>
          </a:bodyPr>
          <a:lstStyle/>
          <a:p>
            <a:r>
              <a:rPr lang="hu-HU" sz="1400" dirty="0" smtClean="0">
                <a:solidFill>
                  <a:srgbClr val="2D3E4F"/>
                </a:solidFill>
                <a:latin typeface="Open Sans" panose="020B0606030504020204" pitchFamily="34" charset="0"/>
                <a:ea typeface="Open Sans" panose="020B0606030504020204" pitchFamily="34" charset="0"/>
                <a:cs typeface="Open Sans" panose="020B0606030504020204" pitchFamily="34" charset="0"/>
              </a:rPr>
              <a:t> by Stephanie Delaney</a:t>
            </a:r>
            <a:endParaRPr lang="hu-HU" sz="1400" dirty="0">
              <a:solidFill>
                <a:srgbClr val="2D3E4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Cím 1"/>
          <p:cNvSpPr txBox="1">
            <a:spLocks/>
          </p:cNvSpPr>
          <p:nvPr/>
        </p:nvSpPr>
        <p:spPr>
          <a:xfrm>
            <a:off x="1524001" y="3496166"/>
            <a:ext cx="9144000" cy="7430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800" b="1" dirty="0">
                <a:latin typeface="Opensans"/>
              </a:rPr>
              <a:t>Working with Uncooperative Families –</a:t>
            </a:r>
            <a:br>
              <a:rPr lang="en-GB" sz="2800" b="1" dirty="0">
                <a:latin typeface="Opensans"/>
              </a:rPr>
            </a:br>
            <a:r>
              <a:rPr lang="en-GB" sz="1600" dirty="0">
                <a:latin typeface="Opensans"/>
              </a:rPr>
              <a:t>Reasons, Implications &amp; </a:t>
            </a:r>
            <a:r>
              <a:rPr lang="en-GB" sz="1600" dirty="0" smtClean="0">
                <a:latin typeface="Opensans"/>
              </a:rPr>
              <a:t>Strategies</a:t>
            </a:r>
            <a:r>
              <a:rPr lang="hu-HU" sz="1600" dirty="0" smtClean="0">
                <a:latin typeface="Opensans"/>
              </a:rPr>
              <a:t> – Webinar, July 9, 2015</a:t>
            </a:r>
            <a:endParaRPr lang="hu-HU" sz="2800" b="1" dirty="0">
              <a:solidFill>
                <a:srgbClr val="2D3E4F"/>
              </a:solidFill>
              <a:latin typeface="Opensans"/>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940896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75580" y="886651"/>
            <a:ext cx="10515600" cy="467793"/>
          </a:xfrm>
        </p:spPr>
        <p:txBody>
          <a:bodyPr>
            <a:noAutofit/>
          </a:bodyPr>
          <a:lstStyle/>
          <a:p>
            <a:pPr algn="ctr"/>
            <a:r>
              <a:rPr lang="hu-HU" sz="2400" b="1" dirty="0" smtClean="0">
                <a:solidFill>
                  <a:srgbClr val="2D3E4F"/>
                </a:solidFill>
                <a:latin typeface="Open Sans" panose="020B0606030504020204" pitchFamily="34" charset="0"/>
                <a:ea typeface="Open Sans" panose="020B0606030504020204" pitchFamily="34" charset="0"/>
                <a:cs typeface="Open Sans" panose="020B0606030504020204" pitchFamily="34" charset="0"/>
              </a:rPr>
              <a:t>CASE  1</a:t>
            </a:r>
            <a:endParaRPr lang="hu-HU" sz="2400" b="1" dirty="0">
              <a:solidFill>
                <a:srgbClr val="2D3E4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Tartalom hely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776" y="418921"/>
            <a:ext cx="1197329" cy="1197329"/>
          </a:xfrm>
          <a:prstGeom prst="rect">
            <a:avLst/>
          </a:prstGeom>
        </p:spPr>
      </p:pic>
      <p:pic>
        <p:nvPicPr>
          <p:cNvPr id="7" name="Kép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84692" y="-808045"/>
            <a:ext cx="1270592" cy="1270592"/>
          </a:xfrm>
          <a:prstGeom prst="rect">
            <a:avLst/>
          </a:prstGeom>
        </p:spPr>
      </p:pic>
      <p:sp>
        <p:nvSpPr>
          <p:cNvPr id="3" name="Ellipszis 2"/>
          <p:cNvSpPr/>
          <p:nvPr/>
        </p:nvSpPr>
        <p:spPr>
          <a:xfrm>
            <a:off x="689512" y="594656"/>
            <a:ext cx="845856" cy="845856"/>
          </a:xfrm>
          <a:prstGeom prst="ellipse">
            <a:avLst/>
          </a:prstGeom>
          <a:solidFill>
            <a:srgbClr val="3B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3BAF95"/>
              </a:solidFill>
            </a:endParaRPr>
          </a:p>
        </p:txBody>
      </p:sp>
      <p:pic>
        <p:nvPicPr>
          <p:cNvPr id="8" name="Kép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580" y="680724"/>
            <a:ext cx="673720" cy="673720"/>
          </a:xfrm>
          <a:prstGeom prst="rect">
            <a:avLst/>
          </a:prstGeom>
        </p:spPr>
      </p:pic>
      <p:sp>
        <p:nvSpPr>
          <p:cNvPr id="10" name="Szövegdoboz 9"/>
          <p:cNvSpPr txBox="1"/>
          <p:nvPr/>
        </p:nvSpPr>
        <p:spPr>
          <a:xfrm>
            <a:off x="5911442" y="1915722"/>
            <a:ext cx="5442358" cy="2585323"/>
          </a:xfrm>
          <a:prstGeom prst="rect">
            <a:avLst/>
          </a:prstGeom>
          <a:noFill/>
        </p:spPr>
        <p:txBody>
          <a:bodyPr wrap="square" rtlCol="0">
            <a:spAutoFit/>
          </a:bodyPr>
          <a:lstStyle/>
          <a:p>
            <a:pPr algn="just"/>
            <a:r>
              <a:rPr lang="en-GB" dirty="0">
                <a:latin typeface="Opensans"/>
              </a:rPr>
              <a:t>A mother is constantly late for appointments, never at home for visits.  She has previously had a child taken into care due to neglect (at the time she was misusing drugs). The mother is very nice, but cries whenever challenged </a:t>
            </a:r>
            <a:r>
              <a:rPr lang="en-GB" sz="1600" dirty="0">
                <a:latin typeface="Opensans"/>
              </a:rPr>
              <a:t>about</a:t>
            </a:r>
            <a:r>
              <a:rPr lang="en-GB" dirty="0">
                <a:latin typeface="Opensans"/>
              </a:rPr>
              <a:t> not being available to meet with workers.  She says that she is worried about being judged. School have reported the family as they are concerned about the delayed development of her 5 year old son.</a:t>
            </a:r>
            <a:endParaRPr lang="en-GB" spc="100" dirty="0">
              <a:solidFill>
                <a:srgbClr val="2D3E4F"/>
              </a:solidFill>
              <a:latin typeface="Opensans"/>
              <a:ea typeface="Open Sans" panose="020B0606030504020204" pitchFamily="34" charset="0"/>
              <a:cs typeface="Open Sans" panose="020B0606030504020204" pitchFamily="34" charset="0"/>
            </a:endParaRPr>
          </a:p>
        </p:txBody>
      </p:sp>
      <p:pic>
        <p:nvPicPr>
          <p:cNvPr id="11" name="Kép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580" y="1736792"/>
            <a:ext cx="5408215" cy="3061838"/>
          </a:xfrm>
          <a:prstGeom prst="rect">
            <a:avLst/>
          </a:prstGeom>
        </p:spPr>
      </p:pic>
      <p:sp>
        <p:nvSpPr>
          <p:cNvPr id="4" name="TextBox 3"/>
          <p:cNvSpPr txBox="1"/>
          <p:nvPr/>
        </p:nvSpPr>
        <p:spPr>
          <a:xfrm>
            <a:off x="6237962" y="4798630"/>
            <a:ext cx="5260931" cy="1200329"/>
          </a:xfrm>
          <a:prstGeom prst="rect">
            <a:avLst/>
          </a:prstGeom>
          <a:noFill/>
        </p:spPr>
        <p:txBody>
          <a:bodyPr wrap="square" rtlCol="0">
            <a:spAutoFit/>
          </a:bodyPr>
          <a:lstStyle/>
          <a:p>
            <a:r>
              <a:rPr lang="en-GB" i="1" dirty="0">
                <a:latin typeface="Opensans"/>
              </a:rPr>
              <a:t>What do you think might be a suitable approach to trying to engage the mother, and dealing with her </a:t>
            </a:r>
            <a:r>
              <a:rPr lang="en-GB" i="1" dirty="0" err="1">
                <a:latin typeface="Opensans"/>
              </a:rPr>
              <a:t>uncoopertiveness</a:t>
            </a:r>
            <a:r>
              <a:rPr lang="en-GB" i="1" dirty="0">
                <a:latin typeface="Opensans"/>
              </a:rPr>
              <a:t>?</a:t>
            </a:r>
          </a:p>
          <a:p>
            <a:endParaRPr lang="fr-CH" dirty="0"/>
          </a:p>
        </p:txBody>
      </p:sp>
    </p:spTree>
    <p:extLst>
      <p:ext uri="{BB962C8B-B14F-4D97-AF65-F5344CB8AC3E}">
        <p14:creationId xmlns:p14="http://schemas.microsoft.com/office/powerpoint/2010/main" val="1724030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783688"/>
            <a:ext cx="10515600" cy="467793"/>
          </a:xfrm>
        </p:spPr>
        <p:txBody>
          <a:bodyPr>
            <a:noAutofit/>
          </a:bodyPr>
          <a:lstStyle/>
          <a:p>
            <a:pPr algn="ctr"/>
            <a:r>
              <a:rPr lang="hu-HU" sz="2400" b="1" dirty="0" smtClean="0">
                <a:solidFill>
                  <a:srgbClr val="2D3E4F"/>
                </a:solidFill>
                <a:latin typeface="Open Sans" panose="020B0606030504020204" pitchFamily="34" charset="0"/>
                <a:ea typeface="Open Sans" panose="020B0606030504020204" pitchFamily="34" charset="0"/>
                <a:cs typeface="Open Sans" panose="020B0606030504020204" pitchFamily="34" charset="0"/>
              </a:rPr>
              <a:t>Case 2</a:t>
            </a:r>
            <a:endParaRPr lang="hu-HU" sz="2400" b="1" dirty="0">
              <a:solidFill>
                <a:srgbClr val="2D3E4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Tartalom hely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776" y="418921"/>
            <a:ext cx="1197329" cy="1197329"/>
          </a:xfrm>
          <a:prstGeom prst="rect">
            <a:avLst/>
          </a:prstGeom>
        </p:spPr>
      </p:pic>
      <p:pic>
        <p:nvPicPr>
          <p:cNvPr id="7" name="Kép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84692" y="-808045"/>
            <a:ext cx="1270592" cy="1270592"/>
          </a:xfrm>
          <a:prstGeom prst="rect">
            <a:avLst/>
          </a:prstGeom>
        </p:spPr>
      </p:pic>
      <p:sp>
        <p:nvSpPr>
          <p:cNvPr id="3" name="Ellipszis 2"/>
          <p:cNvSpPr/>
          <p:nvPr/>
        </p:nvSpPr>
        <p:spPr>
          <a:xfrm>
            <a:off x="689512" y="594656"/>
            <a:ext cx="845856" cy="845856"/>
          </a:xfrm>
          <a:prstGeom prst="ellipse">
            <a:avLst/>
          </a:prstGeom>
          <a:solidFill>
            <a:srgbClr val="3B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3BAF95"/>
              </a:solidFill>
            </a:endParaRPr>
          </a:p>
        </p:txBody>
      </p:sp>
      <p:pic>
        <p:nvPicPr>
          <p:cNvPr id="8" name="Kép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580" y="680724"/>
            <a:ext cx="673720" cy="673720"/>
          </a:xfrm>
          <a:prstGeom prst="rect">
            <a:avLst/>
          </a:prstGeom>
        </p:spPr>
      </p:pic>
      <p:sp>
        <p:nvSpPr>
          <p:cNvPr id="10" name="Szövegdoboz 9"/>
          <p:cNvSpPr txBox="1"/>
          <p:nvPr/>
        </p:nvSpPr>
        <p:spPr>
          <a:xfrm>
            <a:off x="5911442" y="1867610"/>
            <a:ext cx="5442358" cy="1754326"/>
          </a:xfrm>
          <a:prstGeom prst="rect">
            <a:avLst/>
          </a:prstGeom>
          <a:noFill/>
        </p:spPr>
        <p:txBody>
          <a:bodyPr wrap="square" rtlCol="0">
            <a:spAutoFit/>
          </a:bodyPr>
          <a:lstStyle/>
          <a:p>
            <a:pPr algn="just"/>
            <a:r>
              <a:rPr lang="en-GB" dirty="0">
                <a:latin typeface="Opensans"/>
              </a:rPr>
              <a:t>A family has two children aged 9 and 11 years old.  The children do not go to school and are often seen begging on the streets. Workers has visited the family who deny that there is any problem.  The parents do not understand why Social Services are concerned.</a:t>
            </a:r>
          </a:p>
        </p:txBody>
      </p:sp>
      <p:pic>
        <p:nvPicPr>
          <p:cNvPr id="11" name="Kép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512" y="1867610"/>
            <a:ext cx="4245034" cy="3499942"/>
          </a:xfrm>
          <a:prstGeom prst="rect">
            <a:avLst/>
          </a:prstGeom>
        </p:spPr>
      </p:pic>
      <p:sp>
        <p:nvSpPr>
          <p:cNvPr id="4" name="TextBox 3"/>
          <p:cNvSpPr txBox="1"/>
          <p:nvPr/>
        </p:nvSpPr>
        <p:spPr>
          <a:xfrm>
            <a:off x="6075123" y="4171167"/>
            <a:ext cx="5686817" cy="861774"/>
          </a:xfrm>
          <a:prstGeom prst="rect">
            <a:avLst/>
          </a:prstGeom>
          <a:noFill/>
        </p:spPr>
        <p:txBody>
          <a:bodyPr wrap="square" rtlCol="0">
            <a:spAutoFit/>
          </a:bodyPr>
          <a:lstStyle/>
          <a:p>
            <a:r>
              <a:rPr lang="en-GB" sz="1600" i="1" dirty="0">
                <a:latin typeface="Opensans"/>
              </a:rPr>
              <a:t>What do you think might be a suitable approach to trying to engage the family, and dealing with </a:t>
            </a:r>
            <a:r>
              <a:rPr lang="en-GB" sz="1600" i="1" dirty="0" err="1">
                <a:latin typeface="Opensans"/>
              </a:rPr>
              <a:t>thier</a:t>
            </a:r>
            <a:r>
              <a:rPr lang="en-GB" sz="1600" i="1" dirty="0">
                <a:latin typeface="Opensans"/>
              </a:rPr>
              <a:t> uncooperativeness?</a:t>
            </a:r>
          </a:p>
          <a:p>
            <a:endParaRPr lang="fr-CH" dirty="0"/>
          </a:p>
        </p:txBody>
      </p:sp>
    </p:spTree>
    <p:extLst>
      <p:ext uri="{BB962C8B-B14F-4D97-AF65-F5344CB8AC3E}">
        <p14:creationId xmlns:p14="http://schemas.microsoft.com/office/powerpoint/2010/main" val="1577155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6134" y="2451957"/>
            <a:ext cx="1700666" cy="1700666"/>
          </a:xfrm>
          <a:prstGeom prst="rect">
            <a:avLst/>
          </a:prstGeom>
        </p:spPr>
      </p:pic>
      <p:sp>
        <p:nvSpPr>
          <p:cNvPr id="5" name="Cím 1"/>
          <p:cNvSpPr txBox="1">
            <a:spLocks/>
          </p:cNvSpPr>
          <p:nvPr/>
        </p:nvSpPr>
        <p:spPr>
          <a:xfrm>
            <a:off x="4973052" y="1480391"/>
            <a:ext cx="4844716" cy="243514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000" b="1" dirty="0" smtClean="0">
                <a:solidFill>
                  <a:srgbClr val="2D3E4F"/>
                </a:solidFill>
                <a:latin typeface="Opensans"/>
              </a:rPr>
              <a:t>Child Protection Hub</a:t>
            </a:r>
            <a:r>
              <a:rPr lang="hu-HU" sz="3000" b="1" dirty="0" smtClean="0">
                <a:latin typeface="Opensans"/>
              </a:rPr>
              <a:t/>
            </a:r>
            <a:br>
              <a:rPr lang="hu-HU" sz="3000" b="1" dirty="0" smtClean="0">
                <a:latin typeface="Opensans"/>
              </a:rPr>
            </a:br>
            <a:r>
              <a:rPr lang="en-US" sz="3000" b="1" dirty="0" smtClean="0">
                <a:solidFill>
                  <a:srgbClr val="3DA595"/>
                </a:solidFill>
                <a:latin typeface="Opensans"/>
              </a:rPr>
              <a:t>for South East Europe</a:t>
            </a:r>
            <a:endParaRPr lang="hu-HU" sz="3000" b="1" dirty="0">
              <a:solidFill>
                <a:srgbClr val="3DA595"/>
              </a:solidFill>
              <a:latin typeface="Opensans"/>
            </a:endParaRPr>
          </a:p>
        </p:txBody>
      </p:sp>
      <p:sp>
        <p:nvSpPr>
          <p:cNvPr id="6" name="Alcím 2"/>
          <p:cNvSpPr txBox="1">
            <a:spLocks/>
          </p:cNvSpPr>
          <p:nvPr/>
        </p:nvSpPr>
        <p:spPr>
          <a:xfrm>
            <a:off x="1524001" y="6245231"/>
            <a:ext cx="9144000" cy="4886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1400" dirty="0" err="1" smtClean="0">
                <a:solidFill>
                  <a:srgbClr val="2D3E4F"/>
                </a:solidFill>
                <a:latin typeface="Open Sans" panose="020B0606030504020204" pitchFamily="34" charset="0"/>
                <a:ea typeface="Open Sans" panose="020B0606030504020204" pitchFamily="34" charset="0"/>
                <a:cs typeface="Open Sans" panose="020B0606030504020204" pitchFamily="34" charset="0"/>
              </a:rPr>
              <a:t>www.childhub.org</a:t>
            </a:r>
            <a:endParaRPr lang="hu-HU" sz="1400" dirty="0">
              <a:solidFill>
                <a:srgbClr val="2D3E4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Cím 1"/>
          <p:cNvSpPr txBox="1">
            <a:spLocks/>
          </p:cNvSpPr>
          <p:nvPr/>
        </p:nvSpPr>
        <p:spPr>
          <a:xfrm>
            <a:off x="1524001" y="5445282"/>
            <a:ext cx="9144000" cy="7430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rgbClr val="2D3E4F"/>
                </a:solidFill>
                <a:latin typeface="Open Sans" panose="020B0606030504020204" pitchFamily="34" charset="0"/>
                <a:ea typeface="Open Sans" panose="020B0606030504020204" pitchFamily="34" charset="0"/>
                <a:cs typeface="Open Sans" panose="020B0606030504020204" pitchFamily="34" charset="0"/>
              </a:rPr>
              <a:t>Nurturing a safe environment for children</a:t>
            </a:r>
            <a:endParaRPr lang="hu-HU" sz="2800" b="1" dirty="0">
              <a:solidFill>
                <a:srgbClr val="2D3E4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61170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BAF95"/>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6"/>
            <a:ext cx="10515600" cy="467793"/>
          </a:xfrm>
        </p:spPr>
        <p:txBody>
          <a:bodyPr>
            <a:noAutofit/>
          </a:bodyPr>
          <a:lstStyle/>
          <a:p>
            <a:pPr algn="ctr"/>
            <a:r>
              <a:rPr lang="en-GB" sz="2400" b="1" dirty="0">
                <a:solidFill>
                  <a:schemeClr val="bg1"/>
                </a:solidFill>
                <a:latin typeface="Opensans"/>
              </a:rPr>
              <a:t>12 Suggested reasons why families are ‘uncooperative’ </a:t>
            </a:r>
            <a:endParaRPr lang="hu-HU" sz="2400" b="1" dirty="0">
              <a:solidFill>
                <a:schemeClr val="bg1"/>
              </a:solidFill>
              <a:latin typeface="Opensans"/>
              <a:ea typeface="Open Sans" panose="020B0606030504020204" pitchFamily="34" charset="0"/>
              <a:cs typeface="Open Sans" panose="020B0606030504020204" pitchFamily="34" charset="0"/>
            </a:endParaRPr>
          </a:p>
        </p:txBody>
      </p:sp>
      <p:pic>
        <p:nvPicPr>
          <p:cNvPr id="5" name="Tartalom helye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3776" y="1838081"/>
            <a:ext cx="1197329" cy="1197329"/>
          </a:xfrm>
        </p:spPr>
      </p:pic>
      <p:pic>
        <p:nvPicPr>
          <p:cNvPr id="6" name="Kép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533" y="3035410"/>
            <a:ext cx="1270592" cy="1270592"/>
          </a:xfrm>
          <a:prstGeom prst="rect">
            <a:avLst/>
          </a:prstGeom>
        </p:spPr>
      </p:pic>
      <p:pic>
        <p:nvPicPr>
          <p:cNvPr id="7" name="Kép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61533" y="3522788"/>
            <a:ext cx="1270592" cy="1270592"/>
          </a:xfrm>
          <a:prstGeom prst="rect">
            <a:avLst/>
          </a:prstGeom>
        </p:spPr>
      </p:pic>
      <p:pic>
        <p:nvPicPr>
          <p:cNvPr id="8" name="Tartalom hely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511" y="4793380"/>
            <a:ext cx="1197329" cy="1197329"/>
          </a:xfrm>
          <a:prstGeom prst="rect">
            <a:avLst/>
          </a:prstGeom>
        </p:spPr>
      </p:pic>
      <p:sp>
        <p:nvSpPr>
          <p:cNvPr id="9" name="Szövegdoboz 8"/>
          <p:cNvSpPr txBox="1"/>
          <p:nvPr/>
        </p:nvSpPr>
        <p:spPr>
          <a:xfrm>
            <a:off x="2181883" y="1183489"/>
            <a:ext cx="9270749" cy="5442516"/>
          </a:xfrm>
          <a:prstGeom prst="rect">
            <a:avLst/>
          </a:prstGeom>
          <a:noFill/>
        </p:spPr>
        <p:txBody>
          <a:bodyPr wrap="square" rtlCol="0">
            <a:spAutoFit/>
          </a:bodyPr>
          <a:lstStyle/>
          <a:p>
            <a:pPr>
              <a:lnSpc>
                <a:spcPct val="150000"/>
              </a:lnSpc>
            </a:pPr>
            <a:r>
              <a:rPr lang="hu-HU" dirty="0" smtClean="0">
                <a:solidFill>
                  <a:schemeClr val="bg1"/>
                </a:solidFill>
                <a:latin typeface="Opensans"/>
              </a:rPr>
              <a:t>1.</a:t>
            </a:r>
            <a:r>
              <a:rPr lang="en-GB" dirty="0" smtClean="0">
                <a:solidFill>
                  <a:schemeClr val="bg1"/>
                </a:solidFill>
                <a:latin typeface="Opensans"/>
              </a:rPr>
              <a:t>They </a:t>
            </a:r>
            <a:r>
              <a:rPr lang="en-GB" dirty="0">
                <a:solidFill>
                  <a:schemeClr val="bg1"/>
                </a:solidFill>
                <a:latin typeface="Opensans"/>
              </a:rPr>
              <a:t>do not want their privacy invaded. </a:t>
            </a:r>
          </a:p>
          <a:p>
            <a:pPr>
              <a:lnSpc>
                <a:spcPct val="150000"/>
              </a:lnSpc>
            </a:pPr>
            <a:r>
              <a:rPr lang="en-GB" dirty="0">
                <a:solidFill>
                  <a:schemeClr val="bg1"/>
                </a:solidFill>
                <a:latin typeface="Opensans"/>
              </a:rPr>
              <a:t>2. They have something to hide. </a:t>
            </a:r>
          </a:p>
          <a:p>
            <a:pPr>
              <a:lnSpc>
                <a:spcPct val="150000"/>
              </a:lnSpc>
            </a:pPr>
            <a:r>
              <a:rPr lang="en-GB" dirty="0">
                <a:solidFill>
                  <a:schemeClr val="bg1"/>
                </a:solidFill>
                <a:latin typeface="Opensans"/>
              </a:rPr>
              <a:t>3. They refuse to believe they have a problem (or do not understand the problem)</a:t>
            </a:r>
          </a:p>
          <a:p>
            <a:pPr>
              <a:lnSpc>
                <a:spcPct val="150000"/>
              </a:lnSpc>
            </a:pPr>
            <a:r>
              <a:rPr lang="en-GB" dirty="0">
                <a:solidFill>
                  <a:schemeClr val="bg1"/>
                </a:solidFill>
                <a:latin typeface="Opensans"/>
              </a:rPr>
              <a:t>4. They resent outside interference. </a:t>
            </a:r>
          </a:p>
          <a:p>
            <a:pPr>
              <a:lnSpc>
                <a:spcPct val="150000"/>
              </a:lnSpc>
            </a:pPr>
            <a:r>
              <a:rPr lang="en-GB" dirty="0">
                <a:solidFill>
                  <a:schemeClr val="bg1"/>
                </a:solidFill>
                <a:latin typeface="Opensans"/>
              </a:rPr>
              <a:t>5. There are cultural differences. </a:t>
            </a:r>
          </a:p>
          <a:p>
            <a:pPr>
              <a:lnSpc>
                <a:spcPct val="150000"/>
              </a:lnSpc>
            </a:pPr>
            <a:r>
              <a:rPr lang="en-GB" dirty="0">
                <a:solidFill>
                  <a:schemeClr val="bg1"/>
                </a:solidFill>
                <a:latin typeface="Opensans"/>
              </a:rPr>
              <a:t>6. Parents lack understanding about what is being expected of them. </a:t>
            </a:r>
          </a:p>
          <a:p>
            <a:pPr>
              <a:lnSpc>
                <a:spcPct val="150000"/>
              </a:lnSpc>
            </a:pPr>
            <a:r>
              <a:rPr lang="en-GB" dirty="0" smtClean="0">
                <a:solidFill>
                  <a:schemeClr val="bg1"/>
                </a:solidFill>
                <a:latin typeface="Opensans"/>
              </a:rPr>
              <a:t>7</a:t>
            </a:r>
            <a:r>
              <a:rPr lang="en-GB" dirty="0">
                <a:solidFill>
                  <a:schemeClr val="bg1"/>
                </a:solidFill>
                <a:latin typeface="Opensans"/>
              </a:rPr>
              <a:t>. They have poor previous experience of professional involvement. </a:t>
            </a:r>
          </a:p>
          <a:p>
            <a:pPr>
              <a:lnSpc>
                <a:spcPct val="150000"/>
              </a:lnSpc>
            </a:pPr>
            <a:r>
              <a:rPr lang="en-GB" dirty="0">
                <a:solidFill>
                  <a:schemeClr val="bg1"/>
                </a:solidFill>
                <a:latin typeface="Opensans"/>
              </a:rPr>
              <a:t>8. They resent staff changes. </a:t>
            </a:r>
          </a:p>
          <a:p>
            <a:pPr>
              <a:lnSpc>
                <a:spcPct val="150000"/>
              </a:lnSpc>
            </a:pPr>
            <a:r>
              <a:rPr lang="en-GB" dirty="0">
                <a:solidFill>
                  <a:schemeClr val="bg1"/>
                </a:solidFill>
                <a:latin typeface="Opensans"/>
              </a:rPr>
              <a:t>9. They dislike or fear of authority figures.</a:t>
            </a:r>
          </a:p>
          <a:p>
            <a:pPr>
              <a:lnSpc>
                <a:spcPct val="150000"/>
              </a:lnSpc>
            </a:pPr>
            <a:r>
              <a:rPr lang="en-GB" dirty="0">
                <a:solidFill>
                  <a:schemeClr val="bg1"/>
                </a:solidFill>
                <a:latin typeface="Opensans"/>
              </a:rPr>
              <a:t>10. Parents fear their children will be taken away. </a:t>
            </a:r>
          </a:p>
          <a:p>
            <a:pPr>
              <a:lnSpc>
                <a:spcPct val="150000"/>
              </a:lnSpc>
            </a:pPr>
            <a:r>
              <a:rPr lang="en-GB" dirty="0">
                <a:solidFill>
                  <a:schemeClr val="bg1"/>
                </a:solidFill>
                <a:latin typeface="Opensans"/>
              </a:rPr>
              <a:t>11. They fear being judged to be poor parents (</a:t>
            </a:r>
            <a:r>
              <a:rPr lang="en-GB" dirty="0" err="1">
                <a:solidFill>
                  <a:schemeClr val="bg1"/>
                </a:solidFill>
                <a:latin typeface="Opensans"/>
              </a:rPr>
              <a:t>eg</a:t>
            </a:r>
            <a:r>
              <a:rPr lang="en-GB" dirty="0">
                <a:solidFill>
                  <a:schemeClr val="bg1"/>
                </a:solidFill>
                <a:latin typeface="Opensans"/>
              </a:rPr>
              <a:t> due to mental health / substance misuse)</a:t>
            </a:r>
          </a:p>
          <a:p>
            <a:pPr>
              <a:lnSpc>
                <a:spcPct val="150000"/>
              </a:lnSpc>
            </a:pPr>
            <a:r>
              <a:rPr lang="en-GB" dirty="0">
                <a:solidFill>
                  <a:schemeClr val="bg1"/>
                </a:solidFill>
                <a:latin typeface="Opensans"/>
              </a:rPr>
              <a:t>12. They feel they have nothing to lose (e.g. where children have already been removed).</a:t>
            </a:r>
          </a:p>
        </p:txBody>
      </p:sp>
      <p:pic>
        <p:nvPicPr>
          <p:cNvPr id="11" name="Kép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899" y="5990709"/>
            <a:ext cx="1270592" cy="1270592"/>
          </a:xfrm>
          <a:prstGeom prst="rect">
            <a:avLst/>
          </a:prstGeom>
        </p:spPr>
      </p:pic>
      <p:pic>
        <p:nvPicPr>
          <p:cNvPr id="12" name="Kép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543" y="2087469"/>
            <a:ext cx="665226" cy="665226"/>
          </a:xfrm>
          <a:prstGeom prst="rect">
            <a:avLst/>
          </a:prstGeom>
        </p:spPr>
      </p:pic>
      <p:pic>
        <p:nvPicPr>
          <p:cNvPr id="13" name="Kép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670" y="5189031"/>
            <a:ext cx="440636" cy="440636"/>
          </a:xfrm>
          <a:prstGeom prst="rect">
            <a:avLst/>
          </a:prstGeom>
        </p:spPr>
      </p:pic>
    </p:spTree>
    <p:extLst>
      <p:ext uri="{BB962C8B-B14F-4D97-AF65-F5344CB8AC3E}">
        <p14:creationId xmlns:p14="http://schemas.microsoft.com/office/powerpoint/2010/main" val="4121493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D3E4F"/>
        </a:solidFill>
        <a:effectLst/>
      </p:bgPr>
    </p:bg>
    <p:spTree>
      <p:nvGrpSpPr>
        <p:cNvPr id="1" name=""/>
        <p:cNvGrpSpPr/>
        <p:nvPr/>
      </p:nvGrpSpPr>
      <p:grpSpPr>
        <a:xfrm>
          <a:off x="0" y="0"/>
          <a:ext cx="0" cy="0"/>
          <a:chOff x="0" y="0"/>
          <a:chExt cx="0" cy="0"/>
        </a:xfrm>
      </p:grpSpPr>
      <p:pic>
        <p:nvPicPr>
          <p:cNvPr id="5" name="Tartalom helye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3776" y="1017586"/>
            <a:ext cx="1197329" cy="1197329"/>
          </a:xfrm>
        </p:spPr>
      </p:pic>
      <p:pic>
        <p:nvPicPr>
          <p:cNvPr id="6" name="Kép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043" y="2288178"/>
            <a:ext cx="1270592" cy="1270592"/>
          </a:xfrm>
          <a:prstGeom prst="rect">
            <a:avLst/>
          </a:prstGeom>
        </p:spPr>
      </p:pic>
      <p:pic>
        <p:nvPicPr>
          <p:cNvPr id="7" name="Kép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72043" y="3522788"/>
            <a:ext cx="1270592" cy="1270592"/>
          </a:xfrm>
          <a:prstGeom prst="rect">
            <a:avLst/>
          </a:prstGeom>
        </p:spPr>
      </p:pic>
      <p:pic>
        <p:nvPicPr>
          <p:cNvPr id="8" name="Tartalom hely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511" y="4793380"/>
            <a:ext cx="1197329" cy="1197329"/>
          </a:xfrm>
          <a:prstGeom prst="rect">
            <a:avLst/>
          </a:prstGeom>
        </p:spPr>
      </p:pic>
      <p:sp>
        <p:nvSpPr>
          <p:cNvPr id="9" name="Szövegdoboz 8"/>
          <p:cNvSpPr txBox="1"/>
          <p:nvPr/>
        </p:nvSpPr>
        <p:spPr>
          <a:xfrm>
            <a:off x="2181883" y="1178100"/>
            <a:ext cx="9270749" cy="3893374"/>
          </a:xfrm>
          <a:prstGeom prst="rect">
            <a:avLst/>
          </a:prstGeom>
          <a:noFill/>
        </p:spPr>
        <p:txBody>
          <a:bodyPr wrap="square" rtlCol="0">
            <a:spAutoFit/>
          </a:bodyPr>
          <a:lstStyle/>
          <a:p>
            <a:r>
              <a:rPr lang="hu-HU" sz="2000" b="1" dirty="0" smtClean="0">
                <a:solidFill>
                  <a:schemeClr val="bg1"/>
                </a:solidFill>
                <a:latin typeface="Opensans"/>
              </a:rPr>
              <a:t>Conceptualising ‚Uncooperativeness’</a:t>
            </a:r>
          </a:p>
          <a:p>
            <a:endParaRPr lang="hu-HU" sz="2000" b="1" dirty="0" smtClean="0">
              <a:solidFill>
                <a:schemeClr val="bg1"/>
              </a:solidFill>
              <a:latin typeface="Opensans"/>
            </a:endParaRPr>
          </a:p>
          <a:p>
            <a:pPr marL="285750" indent="-285750">
              <a:lnSpc>
                <a:spcPct val="150000"/>
              </a:lnSpc>
              <a:buFont typeface="Arial" panose="020B0604020202020204" pitchFamily="34" charset="0"/>
              <a:buChar char="•"/>
            </a:pPr>
            <a:r>
              <a:rPr lang="en-GB" b="1" dirty="0" smtClean="0">
                <a:solidFill>
                  <a:schemeClr val="bg1"/>
                </a:solidFill>
                <a:latin typeface="Opensans"/>
              </a:rPr>
              <a:t>Non </a:t>
            </a:r>
            <a:r>
              <a:rPr lang="en-GB" b="1" dirty="0">
                <a:solidFill>
                  <a:schemeClr val="bg1"/>
                </a:solidFill>
                <a:latin typeface="Opensans"/>
              </a:rPr>
              <a:t>– engagement </a:t>
            </a:r>
            <a:r>
              <a:rPr lang="en-GB" dirty="0">
                <a:solidFill>
                  <a:schemeClr val="bg1"/>
                </a:solidFill>
                <a:latin typeface="Opensans"/>
              </a:rPr>
              <a:t>– missing appointments, refusing to meet, changing the conversation</a:t>
            </a:r>
          </a:p>
          <a:p>
            <a:pPr marL="285750" indent="-285750">
              <a:lnSpc>
                <a:spcPct val="150000"/>
              </a:lnSpc>
              <a:buFont typeface="Arial" panose="020B0604020202020204" pitchFamily="34" charset="0"/>
              <a:buChar char="•"/>
            </a:pPr>
            <a:r>
              <a:rPr lang="en-GB" b="1" dirty="0">
                <a:solidFill>
                  <a:schemeClr val="bg1"/>
                </a:solidFill>
                <a:latin typeface="Opensans"/>
              </a:rPr>
              <a:t>Disguised compliance </a:t>
            </a:r>
            <a:r>
              <a:rPr lang="en-GB" dirty="0">
                <a:solidFill>
                  <a:schemeClr val="bg1"/>
                </a:solidFill>
                <a:latin typeface="Opensans"/>
              </a:rPr>
              <a:t>– appearing to agree, but then not following up / taking actions, ‘making excuses’</a:t>
            </a:r>
          </a:p>
          <a:p>
            <a:pPr marL="285750" indent="-285750">
              <a:lnSpc>
                <a:spcPct val="150000"/>
              </a:lnSpc>
              <a:buFont typeface="Arial" panose="020B0604020202020204" pitchFamily="34" charset="0"/>
              <a:buChar char="•"/>
            </a:pPr>
            <a:r>
              <a:rPr lang="en-GB" b="1" dirty="0">
                <a:solidFill>
                  <a:schemeClr val="bg1"/>
                </a:solidFill>
                <a:latin typeface="Opensans"/>
              </a:rPr>
              <a:t>Confrontational </a:t>
            </a:r>
            <a:r>
              <a:rPr lang="en-GB" dirty="0">
                <a:solidFill>
                  <a:schemeClr val="bg1"/>
                </a:solidFill>
                <a:latin typeface="Opensans"/>
              </a:rPr>
              <a:t>-  arguing, complaining about services </a:t>
            </a:r>
            <a:r>
              <a:rPr lang="en-GB" dirty="0" err="1">
                <a:solidFill>
                  <a:schemeClr val="bg1"/>
                </a:solidFill>
                <a:latin typeface="Opensans"/>
              </a:rPr>
              <a:t>etc</a:t>
            </a:r>
            <a:r>
              <a:rPr lang="en-GB" dirty="0">
                <a:solidFill>
                  <a:schemeClr val="bg1"/>
                </a:solidFill>
                <a:latin typeface="Opensans"/>
              </a:rPr>
              <a:t> (might be legitimate!), questioning workers abilities</a:t>
            </a:r>
          </a:p>
          <a:p>
            <a:pPr marL="285750" indent="-285750">
              <a:lnSpc>
                <a:spcPct val="150000"/>
              </a:lnSpc>
              <a:buFont typeface="Arial" panose="020B0604020202020204" pitchFamily="34" charset="0"/>
              <a:buChar char="•"/>
            </a:pPr>
            <a:r>
              <a:rPr lang="en-GB" b="1" dirty="0">
                <a:solidFill>
                  <a:schemeClr val="bg1"/>
                </a:solidFill>
                <a:latin typeface="Opensans"/>
              </a:rPr>
              <a:t>Hostility &amp; Violence </a:t>
            </a:r>
            <a:r>
              <a:rPr lang="en-GB" dirty="0">
                <a:solidFill>
                  <a:schemeClr val="bg1"/>
                </a:solidFill>
                <a:latin typeface="Opensans"/>
              </a:rPr>
              <a:t>– including threats and actual violence</a:t>
            </a:r>
          </a:p>
          <a:p>
            <a:endParaRPr lang="en-GB" dirty="0">
              <a:solidFill>
                <a:schemeClr val="bg1"/>
              </a:solidFill>
              <a:latin typeface="Opensans"/>
            </a:endParaRPr>
          </a:p>
        </p:txBody>
      </p:sp>
      <p:pic>
        <p:nvPicPr>
          <p:cNvPr id="11" name="Kép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72041" y="-253007"/>
            <a:ext cx="1270592" cy="1270592"/>
          </a:xfrm>
          <a:prstGeom prst="rect">
            <a:avLst/>
          </a:prstGeom>
        </p:spPr>
      </p:pic>
      <p:pic>
        <p:nvPicPr>
          <p:cNvPr id="12" name="Kép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452" y="2823886"/>
            <a:ext cx="1469768" cy="1469768"/>
          </a:xfrm>
          <a:prstGeom prst="rect">
            <a:avLst/>
          </a:prstGeom>
        </p:spPr>
      </p:pic>
      <p:pic>
        <p:nvPicPr>
          <p:cNvPr id="13" name="Kép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606" y="1305739"/>
            <a:ext cx="609551" cy="609551"/>
          </a:xfrm>
          <a:prstGeom prst="rect">
            <a:avLst/>
          </a:prstGeom>
        </p:spPr>
      </p:pic>
      <p:pic>
        <p:nvPicPr>
          <p:cNvPr id="14" name="Kép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446" y="5139830"/>
            <a:ext cx="521922" cy="521922"/>
          </a:xfrm>
          <a:prstGeom prst="rect">
            <a:avLst/>
          </a:prstGeom>
        </p:spPr>
      </p:pic>
    </p:spTree>
    <p:extLst>
      <p:ext uri="{BB962C8B-B14F-4D97-AF65-F5344CB8AC3E}">
        <p14:creationId xmlns:p14="http://schemas.microsoft.com/office/powerpoint/2010/main" val="3284083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0B14E"/>
        </a:solidFill>
        <a:effectLst/>
      </p:bgPr>
    </p:bg>
    <p:spTree>
      <p:nvGrpSpPr>
        <p:cNvPr id="1" name=""/>
        <p:cNvGrpSpPr/>
        <p:nvPr/>
      </p:nvGrpSpPr>
      <p:grpSpPr>
        <a:xfrm>
          <a:off x="0" y="0"/>
          <a:ext cx="0" cy="0"/>
          <a:chOff x="0" y="0"/>
          <a:chExt cx="0" cy="0"/>
        </a:xfrm>
      </p:grpSpPr>
      <p:pic>
        <p:nvPicPr>
          <p:cNvPr id="5" name="Tartalom helye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8878" y="1017586"/>
            <a:ext cx="1197329" cy="1197329"/>
          </a:xfrm>
        </p:spPr>
      </p:pic>
      <p:pic>
        <p:nvPicPr>
          <p:cNvPr id="7" name="Kép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575378" y="-253006"/>
            <a:ext cx="1270592" cy="1270592"/>
          </a:xfrm>
          <a:prstGeom prst="rect">
            <a:avLst/>
          </a:prstGeom>
        </p:spPr>
      </p:pic>
      <p:pic>
        <p:nvPicPr>
          <p:cNvPr id="8" name="Tartalom hely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7325" y="990849"/>
            <a:ext cx="1197329" cy="1197329"/>
          </a:xfrm>
          <a:prstGeom prst="rect">
            <a:avLst/>
          </a:prstGeom>
        </p:spPr>
      </p:pic>
      <p:sp>
        <p:nvSpPr>
          <p:cNvPr id="9" name="Szövegdoboz 8"/>
          <p:cNvSpPr txBox="1"/>
          <p:nvPr/>
        </p:nvSpPr>
        <p:spPr>
          <a:xfrm>
            <a:off x="2013926" y="1178100"/>
            <a:ext cx="3590066" cy="2523768"/>
          </a:xfrm>
          <a:prstGeom prst="rect">
            <a:avLst/>
          </a:prstGeom>
          <a:noFill/>
        </p:spPr>
        <p:txBody>
          <a:bodyPr wrap="square" rtlCol="0">
            <a:spAutoFit/>
          </a:bodyPr>
          <a:lstStyle/>
          <a:p>
            <a:r>
              <a:rPr lang="hu-HU" spc="10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Implications</a:t>
            </a:r>
            <a:endParaRPr lang="hu-HU" spc="1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endParaRPr lang="hu-HU" spc="1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r>
              <a:rPr lang="en-GB"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Uncooperativeness impacts upon:</a:t>
            </a:r>
          </a:p>
          <a:p>
            <a:pPr marL="285750" indent="-285750">
              <a:buFont typeface="Arial" panose="020B0604020202020204" pitchFamily="34" charset="0"/>
              <a:buChar char="•"/>
            </a:pPr>
            <a:endParaRPr lang="en-GB" spc="1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GB"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The child</a:t>
            </a:r>
          </a:p>
          <a:p>
            <a:pPr marL="742950" lvl="1" indent="-285750">
              <a:buFont typeface="Arial" panose="020B0604020202020204" pitchFamily="34" charset="0"/>
              <a:buChar char="•"/>
            </a:pPr>
            <a:r>
              <a:rPr lang="en-GB"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The family </a:t>
            </a:r>
          </a:p>
          <a:p>
            <a:pPr marL="742950" lvl="1" indent="-285750">
              <a:buFont typeface="Arial" panose="020B0604020202020204" pitchFamily="34" charset="0"/>
              <a:buChar char="•"/>
            </a:pPr>
            <a:r>
              <a:rPr lang="en-GB"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The workers / professional networks</a:t>
            </a:r>
          </a:p>
          <a:p>
            <a:endParaRPr lang="hu-HU" sz="1400" spc="1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Kép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6310693" y="-253007"/>
            <a:ext cx="1270592" cy="1270592"/>
          </a:xfrm>
          <a:prstGeom prst="rect">
            <a:avLst/>
          </a:prstGeom>
        </p:spPr>
      </p:pic>
      <p:pic>
        <p:nvPicPr>
          <p:cNvPr id="13" name="Kép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708" y="1305739"/>
            <a:ext cx="609551" cy="609551"/>
          </a:xfrm>
          <a:prstGeom prst="rect">
            <a:avLst/>
          </a:prstGeom>
        </p:spPr>
      </p:pic>
      <p:pic>
        <p:nvPicPr>
          <p:cNvPr id="14" name="Kép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8260" y="1337299"/>
            <a:ext cx="521922" cy="521922"/>
          </a:xfrm>
          <a:prstGeom prst="rect">
            <a:avLst/>
          </a:prstGeom>
        </p:spPr>
      </p:pic>
      <p:cxnSp>
        <p:nvCxnSpPr>
          <p:cNvPr id="3" name="Egyenes összekötő 2"/>
          <p:cNvCxnSpPr/>
          <p:nvPr/>
        </p:nvCxnSpPr>
        <p:spPr>
          <a:xfrm>
            <a:off x="5906814" y="1063953"/>
            <a:ext cx="0" cy="45825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Szövegdoboz 15"/>
          <p:cNvSpPr txBox="1"/>
          <p:nvPr/>
        </p:nvSpPr>
        <p:spPr>
          <a:xfrm>
            <a:off x="7793643" y="1175530"/>
            <a:ext cx="3590066" cy="4739759"/>
          </a:xfrm>
          <a:prstGeom prst="rect">
            <a:avLst/>
          </a:prstGeom>
          <a:noFill/>
        </p:spPr>
        <p:txBody>
          <a:bodyPr wrap="square" rtlCol="0">
            <a:spAutoFit/>
          </a:bodyPr>
          <a:lstStyle/>
          <a:p>
            <a:r>
              <a:rPr lang="hu-HU" spc="10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Implications</a:t>
            </a:r>
            <a:endParaRPr lang="hu-HU" spc="1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endParaRPr lang="hu-HU" spc="1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r>
              <a:rPr lang="en-GB"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Ultimately can lead to, among other things:</a:t>
            </a:r>
          </a:p>
          <a:p>
            <a:pPr marL="285750" indent="-285750">
              <a:buFont typeface="Arial" panose="020B0604020202020204" pitchFamily="34" charset="0"/>
              <a:buChar char="•"/>
            </a:pPr>
            <a:endParaRPr lang="en-GB" spc="1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Children being left in abusive situations / placed at increased risk</a:t>
            </a:r>
          </a:p>
          <a:p>
            <a:pPr marL="285750" indent="-285750">
              <a:buFont typeface="Arial" panose="020B0604020202020204" pitchFamily="34" charset="0"/>
              <a:buChar char="•"/>
            </a:pPr>
            <a:r>
              <a:rPr lang="en-GB"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Families being denied appropriate support / facing more punitive actions</a:t>
            </a:r>
          </a:p>
          <a:p>
            <a:pPr marL="285750" indent="-285750">
              <a:buFont typeface="Arial" panose="020B0604020202020204" pitchFamily="34" charset="0"/>
              <a:buChar char="•"/>
            </a:pPr>
            <a:r>
              <a:rPr lang="en-GB"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Workers feeling undermined, subject to violence in extreme cases</a:t>
            </a:r>
          </a:p>
          <a:p>
            <a:pPr marL="285750" indent="-285750">
              <a:buFont typeface="Arial" panose="020B0604020202020204" pitchFamily="34" charset="0"/>
              <a:buChar char="•"/>
            </a:pPr>
            <a:r>
              <a:rPr lang="en-GB"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Splitting of the multi-agency team</a:t>
            </a:r>
          </a:p>
          <a:p>
            <a:endParaRPr lang="hu-HU" sz="1400" spc="1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7" name="Kép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1517" y="782262"/>
            <a:ext cx="1270592" cy="1270592"/>
          </a:xfrm>
          <a:prstGeom prst="rect">
            <a:avLst/>
          </a:prstGeom>
        </p:spPr>
      </p:pic>
      <p:pic>
        <p:nvPicPr>
          <p:cNvPr id="18" name="Kép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5271517" y="4825166"/>
            <a:ext cx="1270592" cy="1270592"/>
          </a:xfrm>
          <a:prstGeom prst="rect">
            <a:avLst/>
          </a:prstGeom>
        </p:spPr>
      </p:pic>
    </p:spTree>
    <p:extLst>
      <p:ext uri="{BB962C8B-B14F-4D97-AF65-F5344CB8AC3E}">
        <p14:creationId xmlns:p14="http://schemas.microsoft.com/office/powerpoint/2010/main" val="2732650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783688"/>
            <a:ext cx="10515600" cy="467793"/>
          </a:xfrm>
        </p:spPr>
        <p:txBody>
          <a:bodyPr>
            <a:noAutofit/>
          </a:bodyPr>
          <a:lstStyle/>
          <a:p>
            <a:pPr algn="ctr"/>
            <a:r>
              <a:rPr lang="hu-HU" sz="2400" b="1" dirty="0" smtClean="0">
                <a:solidFill>
                  <a:srgbClr val="2D3E4F"/>
                </a:solidFill>
                <a:latin typeface="Open Sans" panose="020B0606030504020204" pitchFamily="34" charset="0"/>
                <a:ea typeface="Open Sans" panose="020B0606030504020204" pitchFamily="34" charset="0"/>
                <a:cs typeface="Open Sans" panose="020B0606030504020204" pitchFamily="34" charset="0"/>
              </a:rPr>
              <a:t>For the child</a:t>
            </a:r>
            <a:endParaRPr lang="hu-HU" sz="2400" b="1" dirty="0">
              <a:solidFill>
                <a:srgbClr val="2D3E4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Tartalom hely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776" y="418921"/>
            <a:ext cx="1197329" cy="1197329"/>
          </a:xfrm>
          <a:prstGeom prst="rect">
            <a:avLst/>
          </a:prstGeom>
        </p:spPr>
      </p:pic>
      <p:pic>
        <p:nvPicPr>
          <p:cNvPr id="7" name="Kép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84692" y="-808045"/>
            <a:ext cx="1270592" cy="1270592"/>
          </a:xfrm>
          <a:prstGeom prst="rect">
            <a:avLst/>
          </a:prstGeom>
        </p:spPr>
      </p:pic>
      <p:sp>
        <p:nvSpPr>
          <p:cNvPr id="3" name="Ellipszis 2"/>
          <p:cNvSpPr/>
          <p:nvPr/>
        </p:nvSpPr>
        <p:spPr>
          <a:xfrm>
            <a:off x="689512" y="594656"/>
            <a:ext cx="845856" cy="845856"/>
          </a:xfrm>
          <a:prstGeom prst="ellipse">
            <a:avLst/>
          </a:prstGeom>
          <a:solidFill>
            <a:srgbClr val="3B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3BAF95"/>
              </a:solidFill>
            </a:endParaRPr>
          </a:p>
        </p:txBody>
      </p:sp>
      <p:pic>
        <p:nvPicPr>
          <p:cNvPr id="8" name="Kép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580" y="680724"/>
            <a:ext cx="673720" cy="673720"/>
          </a:xfrm>
          <a:prstGeom prst="rect">
            <a:avLst/>
          </a:prstGeom>
        </p:spPr>
      </p:pic>
      <p:pic>
        <p:nvPicPr>
          <p:cNvPr id="5" name="Kép 4"/>
          <p:cNvPicPr>
            <a:picLocks noChangeAspect="1"/>
          </p:cNvPicPr>
          <p:nvPr/>
        </p:nvPicPr>
        <p:blipFill rotWithShape="1">
          <a:blip r:embed="rId5" cstate="print">
            <a:extLst>
              <a:ext uri="{28A0092B-C50C-407E-A947-70E740481C1C}">
                <a14:useLocalDpi xmlns:a14="http://schemas.microsoft.com/office/drawing/2010/main" val="0"/>
              </a:ext>
            </a:extLst>
          </a:blip>
          <a:srcRect r="26334"/>
          <a:stretch/>
        </p:blipFill>
        <p:spPr>
          <a:xfrm>
            <a:off x="-93244" y="1867610"/>
            <a:ext cx="5598694" cy="4172119"/>
          </a:xfrm>
          <a:prstGeom prst="rect">
            <a:avLst/>
          </a:prstGeom>
        </p:spPr>
      </p:pic>
      <p:sp>
        <p:nvSpPr>
          <p:cNvPr id="9" name="Téglalap 8"/>
          <p:cNvSpPr/>
          <p:nvPr/>
        </p:nvSpPr>
        <p:spPr>
          <a:xfrm>
            <a:off x="5505450" y="1572620"/>
            <a:ext cx="2547687" cy="5141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Szövegdoboz 9"/>
          <p:cNvSpPr txBox="1"/>
          <p:nvPr/>
        </p:nvSpPr>
        <p:spPr>
          <a:xfrm>
            <a:off x="5911442" y="1867610"/>
            <a:ext cx="5442358" cy="3139321"/>
          </a:xfrm>
          <a:prstGeom prst="rect">
            <a:avLst/>
          </a:prstGeom>
          <a:noFill/>
        </p:spPr>
        <p:txBody>
          <a:bodyPr wrap="square" rtlCol="0">
            <a:spAutoFit/>
          </a:bodyPr>
          <a:lstStyle/>
          <a:p>
            <a:pPr marL="285750" indent="-285750">
              <a:buFont typeface="Arial" panose="020B0604020202020204" pitchFamily="34" charset="0"/>
              <a:buChar char="•"/>
            </a:pPr>
            <a:r>
              <a:rPr lang="en-GB" spc="100" dirty="0">
                <a:solidFill>
                  <a:srgbClr val="2D3E4F"/>
                </a:solidFill>
                <a:latin typeface="Open Sans" panose="020B0606030504020204" pitchFamily="34" charset="0"/>
                <a:ea typeface="Open Sans" panose="020B0606030504020204" pitchFamily="34" charset="0"/>
                <a:cs typeface="Open Sans" panose="020B0606030504020204" pitchFamily="34" charset="0"/>
              </a:rPr>
              <a:t>‘Coping’ with their situation by accommodating, appeasing or identifying with their families as a way of keeping safer</a:t>
            </a:r>
          </a:p>
          <a:p>
            <a:pPr marL="285750" indent="-285750">
              <a:buFont typeface="Arial" panose="020B0604020202020204" pitchFamily="34" charset="0"/>
              <a:buChar char="•"/>
            </a:pPr>
            <a:endParaRPr lang="en-GB" spc="100" dirty="0">
              <a:solidFill>
                <a:srgbClr val="2D3E4F"/>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pc="100" dirty="0">
                <a:solidFill>
                  <a:srgbClr val="2D3E4F"/>
                </a:solidFill>
                <a:latin typeface="Open Sans" panose="020B0606030504020204" pitchFamily="34" charset="0"/>
                <a:ea typeface="Open Sans" panose="020B0606030504020204" pitchFamily="34" charset="0"/>
                <a:cs typeface="Open Sans" panose="020B0606030504020204" pitchFamily="34" charset="0"/>
              </a:rPr>
              <a:t>Becoming de-sensitised to violence and abuse</a:t>
            </a:r>
          </a:p>
          <a:p>
            <a:pPr marL="285750" indent="-285750">
              <a:buFont typeface="Arial" panose="020B0604020202020204" pitchFamily="34" charset="0"/>
              <a:buChar char="•"/>
            </a:pPr>
            <a:endParaRPr lang="en-GB" spc="100" dirty="0">
              <a:solidFill>
                <a:srgbClr val="2D3E4F"/>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pc="100" dirty="0">
                <a:solidFill>
                  <a:srgbClr val="2D3E4F"/>
                </a:solidFill>
                <a:latin typeface="Open Sans" panose="020B0606030504020204" pitchFamily="34" charset="0"/>
                <a:ea typeface="Open Sans" panose="020B0606030504020204" pitchFamily="34" charset="0"/>
                <a:cs typeface="Open Sans" panose="020B0606030504020204" pitchFamily="34" charset="0"/>
              </a:rPr>
              <a:t>Learning to appease and minimise  - for example telling professionals everything is OK, appearing happy / smiling</a:t>
            </a:r>
          </a:p>
          <a:p>
            <a:pPr marL="285750" indent="-285750">
              <a:buFont typeface="Arial" panose="020B0604020202020204" pitchFamily="34" charset="0"/>
              <a:buChar char="•"/>
            </a:pPr>
            <a:endParaRPr lang="en-GB" spc="100" dirty="0">
              <a:solidFill>
                <a:srgbClr val="2D3E4F"/>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pc="100" dirty="0">
                <a:solidFill>
                  <a:srgbClr val="2D3E4F"/>
                </a:solidFill>
                <a:latin typeface="Open Sans" panose="020B0606030504020204" pitchFamily="34" charset="0"/>
                <a:ea typeface="Open Sans" panose="020B0606030504020204" pitchFamily="34" charset="0"/>
                <a:cs typeface="Open Sans" panose="020B0606030504020204" pitchFamily="34" charset="0"/>
              </a:rPr>
              <a:t>Being too frightened to </a:t>
            </a:r>
            <a:r>
              <a:rPr lang="en-GB" spc="100" dirty="0" smtClean="0">
                <a:solidFill>
                  <a:srgbClr val="2D3E4F"/>
                </a:solidFill>
                <a:latin typeface="Open Sans" panose="020B0606030504020204" pitchFamily="34" charset="0"/>
                <a:ea typeface="Open Sans" panose="020B0606030504020204" pitchFamily="34" charset="0"/>
                <a:cs typeface="Open Sans" panose="020B0606030504020204" pitchFamily="34" charset="0"/>
              </a:rPr>
              <a:t>tell</a:t>
            </a:r>
            <a:endParaRPr lang="en-GB" spc="100" dirty="0">
              <a:solidFill>
                <a:srgbClr val="2D3E4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60241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783688"/>
            <a:ext cx="10515600" cy="467793"/>
          </a:xfrm>
        </p:spPr>
        <p:txBody>
          <a:bodyPr>
            <a:noAutofit/>
          </a:bodyPr>
          <a:lstStyle/>
          <a:p>
            <a:pPr algn="ctr"/>
            <a:r>
              <a:rPr lang="hu-HU" sz="2400" b="1" dirty="0" smtClean="0">
                <a:solidFill>
                  <a:srgbClr val="2D3E4F"/>
                </a:solidFill>
                <a:latin typeface="Open Sans" panose="020B0606030504020204" pitchFamily="34" charset="0"/>
                <a:ea typeface="Open Sans" panose="020B0606030504020204" pitchFamily="34" charset="0"/>
                <a:cs typeface="Open Sans" panose="020B0606030504020204" pitchFamily="34" charset="0"/>
              </a:rPr>
              <a:t>For the family</a:t>
            </a:r>
            <a:endParaRPr lang="hu-HU" sz="2400" b="1" dirty="0">
              <a:solidFill>
                <a:srgbClr val="2D3E4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Szövegdoboz 9"/>
          <p:cNvSpPr txBox="1"/>
          <p:nvPr/>
        </p:nvSpPr>
        <p:spPr>
          <a:xfrm>
            <a:off x="5911442" y="1867610"/>
            <a:ext cx="5442358" cy="3416320"/>
          </a:xfrm>
          <a:prstGeom prst="rect">
            <a:avLst/>
          </a:prstGeom>
          <a:noFill/>
        </p:spPr>
        <p:txBody>
          <a:bodyPr wrap="square" rtlCol="0">
            <a:spAutoFit/>
          </a:bodyPr>
          <a:lstStyle/>
          <a:p>
            <a:pPr marL="285750" indent="-285750">
              <a:buFont typeface="Arial" panose="020B0604020202020204" pitchFamily="34" charset="0"/>
              <a:buChar char="•"/>
            </a:pPr>
            <a:r>
              <a:rPr lang="en-GB" spc="100" dirty="0">
                <a:solidFill>
                  <a:srgbClr val="2D3E4F"/>
                </a:solidFill>
                <a:latin typeface="Open Sans" panose="020B0606030504020204" pitchFamily="34" charset="0"/>
                <a:ea typeface="Open Sans" panose="020B0606030504020204" pitchFamily="34" charset="0"/>
                <a:cs typeface="Open Sans" panose="020B0606030504020204" pitchFamily="34" charset="0"/>
              </a:rPr>
              <a:t>Increased tensions / violence within the family – including scapegoating</a:t>
            </a:r>
          </a:p>
          <a:p>
            <a:pPr marL="285750" indent="-285750">
              <a:buFont typeface="Arial" panose="020B0604020202020204" pitchFamily="34" charset="0"/>
              <a:buChar char="•"/>
            </a:pPr>
            <a:endParaRPr lang="en-GB" spc="100" dirty="0">
              <a:solidFill>
                <a:srgbClr val="2D3E4F"/>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pc="100" dirty="0">
                <a:solidFill>
                  <a:srgbClr val="2D3E4F"/>
                </a:solidFill>
                <a:latin typeface="Open Sans" panose="020B0606030504020204" pitchFamily="34" charset="0"/>
                <a:ea typeface="Open Sans" panose="020B0606030504020204" pitchFamily="34" charset="0"/>
                <a:cs typeface="Open Sans" panose="020B0606030504020204" pitchFamily="34" charset="0"/>
              </a:rPr>
              <a:t>Being denied services / support or not given opportunity to change</a:t>
            </a:r>
          </a:p>
          <a:p>
            <a:pPr marL="285750" indent="-285750">
              <a:buFont typeface="Arial" panose="020B0604020202020204" pitchFamily="34" charset="0"/>
              <a:buChar char="•"/>
            </a:pPr>
            <a:endParaRPr lang="en-GB" spc="100" dirty="0">
              <a:solidFill>
                <a:srgbClr val="2D3E4F"/>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pc="100" dirty="0">
                <a:solidFill>
                  <a:srgbClr val="2D3E4F"/>
                </a:solidFill>
                <a:latin typeface="Open Sans" panose="020B0606030504020204" pitchFamily="34" charset="0"/>
                <a:ea typeface="Open Sans" panose="020B0606030504020204" pitchFamily="34" charset="0"/>
                <a:cs typeface="Open Sans" panose="020B0606030504020204" pitchFamily="34" charset="0"/>
              </a:rPr>
              <a:t>Being subjected to punitive sanctions</a:t>
            </a:r>
          </a:p>
          <a:p>
            <a:pPr marL="285750" indent="-285750">
              <a:buFont typeface="Arial" panose="020B0604020202020204" pitchFamily="34" charset="0"/>
              <a:buChar char="•"/>
            </a:pPr>
            <a:endParaRPr lang="en-GB" spc="100" dirty="0">
              <a:solidFill>
                <a:srgbClr val="2D3E4F"/>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pc="100" dirty="0">
                <a:solidFill>
                  <a:srgbClr val="2D3E4F"/>
                </a:solidFill>
                <a:latin typeface="Open Sans" panose="020B0606030504020204" pitchFamily="34" charset="0"/>
                <a:ea typeface="Open Sans" panose="020B0606030504020204" pitchFamily="34" charset="0"/>
                <a:cs typeface="Open Sans" panose="020B0606030504020204" pitchFamily="34" charset="0"/>
              </a:rPr>
              <a:t>Being unclear or confused about expectations of them</a:t>
            </a:r>
          </a:p>
          <a:p>
            <a:pPr marL="285750" indent="-285750">
              <a:buFont typeface="Arial" panose="020B0604020202020204" pitchFamily="34" charset="0"/>
              <a:buChar char="•"/>
            </a:pPr>
            <a:endParaRPr lang="en-GB" spc="100" dirty="0">
              <a:solidFill>
                <a:srgbClr val="2D3E4F"/>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pc="100" dirty="0">
                <a:solidFill>
                  <a:srgbClr val="2D3E4F"/>
                </a:solidFill>
                <a:latin typeface="Open Sans" panose="020B0606030504020204" pitchFamily="34" charset="0"/>
                <a:ea typeface="Open Sans" panose="020B0606030504020204" pitchFamily="34" charset="0"/>
                <a:cs typeface="Open Sans" panose="020B0606030504020204" pitchFamily="34" charset="0"/>
              </a:rPr>
              <a:t>Involvement with police / legal </a:t>
            </a:r>
            <a:r>
              <a:rPr lang="en-GB" spc="100" dirty="0" smtClean="0">
                <a:solidFill>
                  <a:srgbClr val="2D3E4F"/>
                </a:solidFill>
                <a:latin typeface="Open Sans" panose="020B0606030504020204" pitchFamily="34" charset="0"/>
                <a:ea typeface="Open Sans" panose="020B0606030504020204" pitchFamily="34" charset="0"/>
                <a:cs typeface="Open Sans" panose="020B0606030504020204" pitchFamily="34" charset="0"/>
              </a:rPr>
              <a:t>procedures</a:t>
            </a:r>
            <a:endParaRPr lang="en-GB" spc="100" dirty="0">
              <a:solidFill>
                <a:srgbClr val="2D3E4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Tartalom hely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776" y="418921"/>
            <a:ext cx="1197329" cy="1197329"/>
          </a:xfrm>
          <a:prstGeom prst="rect">
            <a:avLst/>
          </a:prstGeom>
        </p:spPr>
      </p:pic>
      <p:pic>
        <p:nvPicPr>
          <p:cNvPr id="7" name="Kép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84692" y="-808045"/>
            <a:ext cx="1270592" cy="1270592"/>
          </a:xfrm>
          <a:prstGeom prst="rect">
            <a:avLst/>
          </a:prstGeom>
        </p:spPr>
      </p:pic>
      <p:sp>
        <p:nvSpPr>
          <p:cNvPr id="3" name="Ellipszis 2"/>
          <p:cNvSpPr/>
          <p:nvPr/>
        </p:nvSpPr>
        <p:spPr>
          <a:xfrm>
            <a:off x="689512" y="594656"/>
            <a:ext cx="845856" cy="845856"/>
          </a:xfrm>
          <a:prstGeom prst="ellipse">
            <a:avLst/>
          </a:prstGeom>
          <a:solidFill>
            <a:srgbClr val="F0B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3BAF95"/>
              </a:solidFill>
            </a:endParaRPr>
          </a:p>
        </p:txBody>
      </p:sp>
      <p:pic>
        <p:nvPicPr>
          <p:cNvPr id="8" name="Kép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154" y="739187"/>
            <a:ext cx="556794" cy="556794"/>
          </a:xfrm>
          <a:prstGeom prst="rect">
            <a:avLst/>
          </a:prstGeom>
        </p:spPr>
      </p:pic>
      <p:pic>
        <p:nvPicPr>
          <p:cNvPr id="4" name="Kép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309" y="1867610"/>
            <a:ext cx="5949759" cy="4180325"/>
          </a:xfrm>
          <a:prstGeom prst="rect">
            <a:avLst/>
          </a:prstGeom>
        </p:spPr>
      </p:pic>
    </p:spTree>
    <p:extLst>
      <p:ext uri="{BB962C8B-B14F-4D97-AF65-F5344CB8AC3E}">
        <p14:creationId xmlns:p14="http://schemas.microsoft.com/office/powerpoint/2010/main" val="3316900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783688"/>
            <a:ext cx="10515600" cy="467793"/>
          </a:xfrm>
        </p:spPr>
        <p:txBody>
          <a:bodyPr>
            <a:noAutofit/>
          </a:bodyPr>
          <a:lstStyle/>
          <a:p>
            <a:pPr algn="ctr"/>
            <a:r>
              <a:rPr lang="hu-HU" sz="2400" b="1" dirty="0" smtClean="0">
                <a:solidFill>
                  <a:srgbClr val="2D3E4F"/>
                </a:solidFill>
                <a:latin typeface="Open Sans" panose="020B0606030504020204" pitchFamily="34" charset="0"/>
                <a:ea typeface="Open Sans" panose="020B0606030504020204" pitchFamily="34" charset="0"/>
                <a:cs typeface="Open Sans" panose="020B0606030504020204" pitchFamily="34" charset="0"/>
              </a:rPr>
              <a:t>For  workers.</a:t>
            </a:r>
            <a:endParaRPr lang="hu-HU" sz="2400" b="1" dirty="0">
              <a:solidFill>
                <a:srgbClr val="2D3E4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Szövegdoboz 9"/>
          <p:cNvSpPr txBox="1"/>
          <p:nvPr/>
        </p:nvSpPr>
        <p:spPr>
          <a:xfrm>
            <a:off x="5911442" y="1867610"/>
            <a:ext cx="5442358" cy="3847207"/>
          </a:xfrm>
          <a:prstGeom prst="rect">
            <a:avLst/>
          </a:prstGeom>
          <a:noFill/>
        </p:spPr>
        <p:txBody>
          <a:bodyPr wrap="square" rtlCol="0">
            <a:spAutoFit/>
          </a:bodyPr>
          <a:lstStyle/>
          <a:p>
            <a:pPr marL="285750" indent="-285750">
              <a:buFont typeface="Arial" panose="020B0604020202020204" pitchFamily="34" charset="0"/>
              <a:buChar char="•"/>
            </a:pPr>
            <a:r>
              <a:rPr lang="en-GB" spc="100" dirty="0">
                <a:solidFill>
                  <a:srgbClr val="2D3E4F"/>
                </a:solidFill>
                <a:latin typeface="Open Sans" panose="020B0606030504020204" pitchFamily="34" charset="0"/>
                <a:ea typeface="Open Sans" panose="020B0606030504020204" pitchFamily="34" charset="0"/>
                <a:cs typeface="Open Sans" panose="020B0606030504020204" pitchFamily="34" charset="0"/>
              </a:rPr>
              <a:t>Feeling impotent and ‘useless’</a:t>
            </a:r>
          </a:p>
          <a:p>
            <a:pPr marL="285750" indent="-285750">
              <a:buFont typeface="Arial" panose="020B0604020202020204" pitchFamily="34" charset="0"/>
              <a:buChar char="•"/>
            </a:pPr>
            <a:r>
              <a:rPr lang="en-GB" spc="100" dirty="0">
                <a:solidFill>
                  <a:srgbClr val="2D3E4F"/>
                </a:solidFill>
                <a:latin typeface="Open Sans" panose="020B0606030504020204" pitchFamily="34" charset="0"/>
                <a:ea typeface="Open Sans" panose="020B0606030504020204" pitchFamily="34" charset="0"/>
                <a:cs typeface="Open Sans" panose="020B0606030504020204" pitchFamily="34" charset="0"/>
              </a:rPr>
              <a:t>Avoiding confrontation </a:t>
            </a:r>
            <a:r>
              <a:rPr lang="hu-HU" spc="100" dirty="0">
                <a:solidFill>
                  <a:srgbClr val="2D3E4F"/>
                </a:solidFill>
                <a:latin typeface="Open Sans" panose="020B0606030504020204" pitchFamily="34" charset="0"/>
                <a:ea typeface="Open Sans" panose="020B0606030504020204" pitchFamily="34" charset="0"/>
                <a:cs typeface="Open Sans" panose="020B0606030504020204" pitchFamily="34" charset="0"/>
              </a:rPr>
              <a:t>(</a:t>
            </a:r>
            <a:r>
              <a:rPr lang="en-GB" sz="1600" spc="100" dirty="0" err="1" smtClean="0">
                <a:solidFill>
                  <a:srgbClr val="2D3E4F"/>
                </a:solidFill>
                <a:latin typeface="Open Sans" panose="020B0606030504020204" pitchFamily="34" charset="0"/>
                <a:ea typeface="Open Sans" panose="020B0606030504020204" pitchFamily="34" charset="0"/>
                <a:cs typeface="Open Sans" panose="020B0606030504020204" pitchFamily="34" charset="0"/>
              </a:rPr>
              <a:t>eg</a:t>
            </a:r>
            <a:r>
              <a:rPr lang="en-GB" sz="1600" spc="100" dirty="0" smtClean="0">
                <a:solidFill>
                  <a:srgbClr val="2D3E4F"/>
                </a:solidFill>
                <a:latin typeface="Open Sans" panose="020B0606030504020204" pitchFamily="34" charset="0"/>
                <a:ea typeface="Open Sans" panose="020B0606030504020204" pitchFamily="34" charset="0"/>
                <a:cs typeface="Open Sans" panose="020B0606030504020204" pitchFamily="34" charset="0"/>
              </a:rPr>
              <a:t> </a:t>
            </a:r>
            <a:r>
              <a:rPr lang="en-GB" sz="1600" spc="100" dirty="0">
                <a:solidFill>
                  <a:srgbClr val="2D3E4F"/>
                </a:solidFill>
                <a:latin typeface="Open Sans" panose="020B0606030504020204" pitchFamily="34" charset="0"/>
                <a:ea typeface="Open Sans" panose="020B0606030504020204" pitchFamily="34" charset="0"/>
                <a:cs typeface="Open Sans" panose="020B0606030504020204" pitchFamily="34" charset="0"/>
              </a:rPr>
              <a:t>ignoring or minimising issues, not seeing the child alone, not </a:t>
            </a:r>
            <a:r>
              <a:rPr lang="en-GB" sz="1600" spc="100" dirty="0" smtClean="0">
                <a:solidFill>
                  <a:srgbClr val="2D3E4F"/>
                </a:solidFill>
                <a:latin typeface="Open Sans" panose="020B0606030504020204" pitchFamily="34" charset="0"/>
                <a:ea typeface="Open Sans" panose="020B0606030504020204" pitchFamily="34" charset="0"/>
                <a:cs typeface="Open Sans" panose="020B0606030504020204" pitchFamily="34" charset="0"/>
              </a:rPr>
              <a:t>visiting</a:t>
            </a:r>
            <a:r>
              <a:rPr lang="hu-HU" sz="1600" spc="100" dirty="0" smtClean="0">
                <a:solidFill>
                  <a:srgbClr val="2D3E4F"/>
                </a:solidFill>
                <a:latin typeface="Open Sans" panose="020B0606030504020204" pitchFamily="34" charset="0"/>
                <a:ea typeface="Open Sans" panose="020B0606030504020204" pitchFamily="34" charset="0"/>
                <a:cs typeface="Open Sans" panose="020B0606030504020204" pitchFamily="34" charset="0"/>
              </a:rPr>
              <a:t>)</a:t>
            </a:r>
            <a:endParaRPr lang="en-GB" sz="1600" spc="100" dirty="0">
              <a:solidFill>
                <a:srgbClr val="2D3E4F"/>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pc="100" dirty="0">
                <a:solidFill>
                  <a:srgbClr val="2D3E4F"/>
                </a:solidFill>
                <a:latin typeface="Open Sans" panose="020B0606030504020204" pitchFamily="34" charset="0"/>
                <a:ea typeface="Open Sans" panose="020B0606030504020204" pitchFamily="34" charset="0"/>
                <a:cs typeface="Open Sans" panose="020B0606030504020204" pitchFamily="34" charset="0"/>
              </a:rPr>
              <a:t>Disengaging </a:t>
            </a:r>
            <a:r>
              <a:rPr lang="hu-HU" sz="1600" spc="100" dirty="0">
                <a:solidFill>
                  <a:srgbClr val="2D3E4F"/>
                </a:solidFill>
                <a:latin typeface="Open Sans" panose="020B0606030504020204" pitchFamily="34" charset="0"/>
                <a:ea typeface="Open Sans" panose="020B0606030504020204" pitchFamily="34" charset="0"/>
                <a:cs typeface="Open Sans" panose="020B0606030504020204" pitchFamily="34" charset="0"/>
              </a:rPr>
              <a:t>(</a:t>
            </a:r>
            <a:r>
              <a:rPr lang="en-GB" sz="1600" spc="100" dirty="0" err="1" smtClean="0">
                <a:solidFill>
                  <a:srgbClr val="2D3E4F"/>
                </a:solidFill>
                <a:latin typeface="Open Sans" panose="020B0606030504020204" pitchFamily="34" charset="0"/>
                <a:ea typeface="Open Sans" panose="020B0606030504020204" pitchFamily="34" charset="0"/>
                <a:cs typeface="Open Sans" panose="020B0606030504020204" pitchFamily="34" charset="0"/>
              </a:rPr>
              <a:t>eg</a:t>
            </a:r>
            <a:r>
              <a:rPr lang="en-GB" sz="1600" spc="100" dirty="0" smtClean="0">
                <a:solidFill>
                  <a:srgbClr val="2D3E4F"/>
                </a:solidFill>
                <a:latin typeface="Open Sans" panose="020B0606030504020204" pitchFamily="34" charset="0"/>
                <a:ea typeface="Open Sans" panose="020B0606030504020204" pitchFamily="34" charset="0"/>
                <a:cs typeface="Open Sans" panose="020B0606030504020204" pitchFamily="34" charset="0"/>
              </a:rPr>
              <a:t> </a:t>
            </a:r>
            <a:r>
              <a:rPr lang="en-GB" sz="1600" spc="100" dirty="0">
                <a:solidFill>
                  <a:srgbClr val="2D3E4F"/>
                </a:solidFill>
                <a:latin typeface="Open Sans" panose="020B0606030504020204" pitchFamily="34" charset="0"/>
                <a:ea typeface="Open Sans" panose="020B0606030504020204" pitchFamily="34" charset="0"/>
                <a:cs typeface="Open Sans" panose="020B0606030504020204" pitchFamily="34" charset="0"/>
              </a:rPr>
              <a:t>being relieved when family not available, not proactively following up, ‘going through the motions</a:t>
            </a:r>
            <a:r>
              <a:rPr lang="en-GB" sz="1600" spc="100" dirty="0" smtClean="0">
                <a:solidFill>
                  <a:srgbClr val="2D3E4F"/>
                </a:solidFill>
                <a:latin typeface="Open Sans" panose="020B0606030504020204" pitchFamily="34" charset="0"/>
                <a:ea typeface="Open Sans" panose="020B0606030504020204" pitchFamily="34" charset="0"/>
                <a:cs typeface="Open Sans" panose="020B0606030504020204" pitchFamily="34" charset="0"/>
              </a:rPr>
              <a:t>’</a:t>
            </a:r>
            <a:r>
              <a:rPr lang="hu-HU" sz="1600" spc="100" dirty="0" smtClean="0">
                <a:solidFill>
                  <a:srgbClr val="2D3E4F"/>
                </a:solidFill>
                <a:latin typeface="Open Sans" panose="020B0606030504020204" pitchFamily="34" charset="0"/>
                <a:ea typeface="Open Sans" panose="020B0606030504020204" pitchFamily="34" charset="0"/>
                <a:cs typeface="Open Sans" panose="020B0606030504020204" pitchFamily="34" charset="0"/>
              </a:rPr>
              <a:t>)</a:t>
            </a:r>
            <a:endParaRPr lang="en-GB" sz="1600" spc="100" dirty="0">
              <a:solidFill>
                <a:srgbClr val="2D3E4F"/>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pc="100" dirty="0">
                <a:solidFill>
                  <a:srgbClr val="2D3E4F"/>
                </a:solidFill>
                <a:latin typeface="Open Sans" panose="020B0606030504020204" pitchFamily="34" charset="0"/>
                <a:ea typeface="Open Sans" panose="020B0606030504020204" pitchFamily="34" charset="0"/>
                <a:cs typeface="Open Sans" panose="020B0606030504020204" pitchFamily="34" charset="0"/>
              </a:rPr>
              <a:t>Mirroring the families behaviour </a:t>
            </a:r>
            <a:r>
              <a:rPr lang="hu-HU" sz="1600" spc="100" dirty="0" smtClean="0">
                <a:solidFill>
                  <a:srgbClr val="2D3E4F"/>
                </a:solidFill>
                <a:latin typeface="Open Sans" panose="020B0606030504020204" pitchFamily="34" charset="0"/>
                <a:ea typeface="Open Sans" panose="020B0606030504020204" pitchFamily="34" charset="0"/>
                <a:cs typeface="Open Sans" panose="020B0606030504020204" pitchFamily="34" charset="0"/>
              </a:rPr>
              <a:t>(</a:t>
            </a:r>
            <a:r>
              <a:rPr lang="en-GB" sz="1600" spc="100" dirty="0" err="1" smtClean="0">
                <a:solidFill>
                  <a:srgbClr val="2D3E4F"/>
                </a:solidFill>
                <a:latin typeface="Open Sans" panose="020B0606030504020204" pitchFamily="34" charset="0"/>
                <a:ea typeface="Open Sans" panose="020B0606030504020204" pitchFamily="34" charset="0"/>
                <a:cs typeface="Open Sans" panose="020B0606030504020204" pitchFamily="34" charset="0"/>
              </a:rPr>
              <a:t>eg</a:t>
            </a:r>
            <a:r>
              <a:rPr lang="en-GB" sz="1600" spc="100" dirty="0" smtClean="0">
                <a:solidFill>
                  <a:srgbClr val="2D3E4F"/>
                </a:solidFill>
                <a:latin typeface="Open Sans" panose="020B0606030504020204" pitchFamily="34" charset="0"/>
                <a:ea typeface="Open Sans" panose="020B0606030504020204" pitchFamily="34" charset="0"/>
                <a:cs typeface="Open Sans" panose="020B0606030504020204" pitchFamily="34" charset="0"/>
              </a:rPr>
              <a:t> </a:t>
            </a:r>
            <a:r>
              <a:rPr lang="en-GB" sz="1600" spc="100" dirty="0">
                <a:solidFill>
                  <a:srgbClr val="2D3E4F"/>
                </a:solidFill>
                <a:latin typeface="Open Sans" panose="020B0606030504020204" pitchFamily="34" charset="0"/>
                <a:ea typeface="Open Sans" panose="020B0606030504020204" pitchFamily="34" charset="0"/>
                <a:cs typeface="Open Sans" panose="020B0606030504020204" pitchFamily="34" charset="0"/>
              </a:rPr>
              <a:t>being aggressive, critical, </a:t>
            </a:r>
            <a:r>
              <a:rPr lang="en-GB" sz="1600" spc="100" dirty="0" smtClean="0">
                <a:solidFill>
                  <a:srgbClr val="2D3E4F"/>
                </a:solidFill>
                <a:latin typeface="Open Sans" panose="020B0606030504020204" pitchFamily="34" charset="0"/>
                <a:ea typeface="Open Sans" panose="020B0606030504020204" pitchFamily="34" charset="0"/>
                <a:cs typeface="Open Sans" panose="020B0606030504020204" pitchFamily="34" charset="0"/>
              </a:rPr>
              <a:t>negative</a:t>
            </a:r>
            <a:r>
              <a:rPr lang="hu-HU" sz="1600" spc="100" dirty="0" smtClean="0">
                <a:solidFill>
                  <a:srgbClr val="2D3E4F"/>
                </a:solidFill>
                <a:latin typeface="Open Sans" panose="020B0606030504020204" pitchFamily="34" charset="0"/>
                <a:ea typeface="Open Sans" panose="020B0606030504020204" pitchFamily="34" charset="0"/>
                <a:cs typeface="Open Sans" panose="020B0606030504020204" pitchFamily="34" charset="0"/>
              </a:rPr>
              <a:t>)</a:t>
            </a:r>
            <a:endParaRPr lang="en-GB" sz="1600" spc="100" dirty="0">
              <a:solidFill>
                <a:srgbClr val="2D3E4F"/>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pc="100" dirty="0">
                <a:solidFill>
                  <a:srgbClr val="2D3E4F"/>
                </a:solidFill>
                <a:latin typeface="Open Sans" panose="020B0606030504020204" pitchFamily="34" charset="0"/>
                <a:ea typeface="Open Sans" panose="020B0606030504020204" pitchFamily="34" charset="0"/>
                <a:cs typeface="Open Sans" panose="020B0606030504020204" pitchFamily="34" charset="0"/>
              </a:rPr>
              <a:t>Being over optimistic OR negative</a:t>
            </a:r>
          </a:p>
          <a:p>
            <a:pPr marL="285750" indent="-285750">
              <a:buFont typeface="Arial" panose="020B0604020202020204" pitchFamily="34" charset="0"/>
              <a:buChar char="•"/>
            </a:pPr>
            <a:r>
              <a:rPr lang="en-GB" spc="100" dirty="0">
                <a:solidFill>
                  <a:srgbClr val="2D3E4F"/>
                </a:solidFill>
                <a:latin typeface="Open Sans" panose="020B0606030504020204" pitchFamily="34" charset="0"/>
                <a:ea typeface="Open Sans" panose="020B0606030504020204" pitchFamily="34" charset="0"/>
                <a:cs typeface="Open Sans" panose="020B0606030504020204" pitchFamily="34" charset="0"/>
              </a:rPr>
              <a:t>Being hyper-alert </a:t>
            </a:r>
            <a:r>
              <a:rPr lang="hu-HU" sz="1600" spc="100" dirty="0" smtClean="0">
                <a:solidFill>
                  <a:srgbClr val="2D3E4F"/>
                </a:solidFill>
                <a:latin typeface="Open Sans" panose="020B0606030504020204" pitchFamily="34" charset="0"/>
                <a:ea typeface="Open Sans" panose="020B0606030504020204" pitchFamily="34" charset="0"/>
                <a:cs typeface="Open Sans" panose="020B0606030504020204" pitchFamily="34" charset="0"/>
              </a:rPr>
              <a:t>(</a:t>
            </a:r>
            <a:r>
              <a:rPr lang="en-GB" sz="1600" spc="100" dirty="0" smtClean="0">
                <a:solidFill>
                  <a:srgbClr val="2D3E4F"/>
                </a:solidFill>
                <a:latin typeface="Open Sans" panose="020B0606030504020204" pitchFamily="34" charset="0"/>
                <a:ea typeface="Open Sans" panose="020B0606030504020204" pitchFamily="34" charset="0"/>
                <a:cs typeface="Open Sans" panose="020B0606030504020204" pitchFamily="34" charset="0"/>
              </a:rPr>
              <a:t>fear </a:t>
            </a:r>
            <a:r>
              <a:rPr lang="en-GB" sz="1600" spc="100" dirty="0">
                <a:solidFill>
                  <a:srgbClr val="2D3E4F"/>
                </a:solidFill>
                <a:latin typeface="Open Sans" panose="020B0606030504020204" pitchFamily="34" charset="0"/>
                <a:ea typeface="Open Sans" panose="020B0606030504020204" pitchFamily="34" charset="0"/>
                <a:cs typeface="Open Sans" panose="020B0606030504020204" pitchFamily="34" charset="0"/>
              </a:rPr>
              <a:t>getting in the way of </a:t>
            </a:r>
            <a:r>
              <a:rPr lang="en-GB" sz="1600" spc="100" dirty="0" smtClean="0">
                <a:solidFill>
                  <a:srgbClr val="2D3E4F"/>
                </a:solidFill>
                <a:latin typeface="Open Sans" panose="020B0606030504020204" pitchFamily="34" charset="0"/>
                <a:ea typeface="Open Sans" panose="020B0606030504020204" pitchFamily="34" charset="0"/>
                <a:cs typeface="Open Sans" panose="020B0606030504020204" pitchFamily="34" charset="0"/>
              </a:rPr>
              <a:t>judgement</a:t>
            </a:r>
            <a:r>
              <a:rPr lang="hu-HU" sz="1600" spc="100" dirty="0">
                <a:solidFill>
                  <a:srgbClr val="2D3E4F"/>
                </a:solidFill>
                <a:latin typeface="Open Sans" panose="020B0606030504020204" pitchFamily="34" charset="0"/>
                <a:ea typeface="Open Sans" panose="020B0606030504020204" pitchFamily="34" charset="0"/>
                <a:cs typeface="Open Sans" panose="020B0606030504020204" pitchFamily="34" charset="0"/>
              </a:rPr>
              <a:t>)</a:t>
            </a:r>
            <a:endParaRPr lang="en-GB" sz="1600" spc="100" dirty="0">
              <a:solidFill>
                <a:srgbClr val="2D3E4F"/>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pc="100" dirty="0">
                <a:solidFill>
                  <a:srgbClr val="2D3E4F"/>
                </a:solidFill>
                <a:latin typeface="Open Sans" panose="020B0606030504020204" pitchFamily="34" charset="0"/>
                <a:ea typeface="Open Sans" panose="020B0606030504020204" pitchFamily="34" charset="0"/>
                <a:cs typeface="Open Sans" panose="020B0606030504020204" pitchFamily="34" charset="0"/>
              </a:rPr>
              <a:t>In extreme cases, experiencing </a:t>
            </a:r>
            <a:r>
              <a:rPr lang="en-GB" sz="1600" spc="100" dirty="0">
                <a:solidFill>
                  <a:srgbClr val="2D3E4F"/>
                </a:solidFill>
                <a:latin typeface="Open Sans" panose="020B0606030504020204" pitchFamily="34" charset="0"/>
                <a:ea typeface="Open Sans" panose="020B0606030504020204" pitchFamily="34" charset="0"/>
                <a:cs typeface="Open Sans" panose="020B0606030504020204" pitchFamily="34" charset="0"/>
              </a:rPr>
              <a:t>violence (against selves or possessions)</a:t>
            </a:r>
          </a:p>
          <a:p>
            <a:pPr marL="285750" indent="-285750">
              <a:buFont typeface="Arial" panose="020B0604020202020204" pitchFamily="34" charset="0"/>
              <a:buChar char="•"/>
            </a:pPr>
            <a:r>
              <a:rPr lang="en-GB" spc="100" dirty="0">
                <a:solidFill>
                  <a:srgbClr val="2D3E4F"/>
                </a:solidFill>
                <a:latin typeface="Open Sans" panose="020B0606030504020204" pitchFamily="34" charset="0"/>
                <a:ea typeface="Open Sans" panose="020B0606030504020204" pitchFamily="34" charset="0"/>
                <a:cs typeface="Open Sans" panose="020B0606030504020204" pitchFamily="34" charset="0"/>
              </a:rPr>
              <a:t>‘Splitting’ of the multi-agency group – leading to </a:t>
            </a:r>
            <a:r>
              <a:rPr lang="en-GB" spc="100" dirty="0" smtClean="0">
                <a:solidFill>
                  <a:srgbClr val="2D3E4F"/>
                </a:solidFill>
                <a:latin typeface="Open Sans" panose="020B0606030504020204" pitchFamily="34" charset="0"/>
                <a:ea typeface="Open Sans" panose="020B0606030504020204" pitchFamily="34" charset="0"/>
                <a:cs typeface="Open Sans" panose="020B0606030504020204" pitchFamily="34" charset="0"/>
              </a:rPr>
              <a:t>divisions</a:t>
            </a:r>
            <a:endParaRPr lang="en-GB" spc="100" dirty="0">
              <a:solidFill>
                <a:srgbClr val="2D3E4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Tartalom hely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867610"/>
            <a:ext cx="5734050" cy="4172118"/>
          </a:xfrm>
        </p:spPr>
      </p:pic>
      <p:pic>
        <p:nvPicPr>
          <p:cNvPr id="6" name="Tartalom hely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776" y="418921"/>
            <a:ext cx="1197329" cy="1197329"/>
          </a:xfrm>
          <a:prstGeom prst="rect">
            <a:avLst/>
          </a:prstGeom>
        </p:spPr>
      </p:pic>
      <p:pic>
        <p:nvPicPr>
          <p:cNvPr id="7" name="Kép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84692" y="-808045"/>
            <a:ext cx="1270592" cy="1270592"/>
          </a:xfrm>
          <a:prstGeom prst="rect">
            <a:avLst/>
          </a:prstGeom>
        </p:spPr>
      </p:pic>
      <p:sp>
        <p:nvSpPr>
          <p:cNvPr id="3" name="Ellipszis 2"/>
          <p:cNvSpPr/>
          <p:nvPr/>
        </p:nvSpPr>
        <p:spPr>
          <a:xfrm>
            <a:off x="689512" y="594656"/>
            <a:ext cx="845856" cy="845856"/>
          </a:xfrm>
          <a:prstGeom prst="ellipse">
            <a:avLst/>
          </a:prstGeom>
          <a:solidFill>
            <a:srgbClr val="DF2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3BAF95"/>
              </a:solidFill>
            </a:endParaRPr>
          </a:p>
        </p:txBody>
      </p:sp>
      <p:pic>
        <p:nvPicPr>
          <p:cNvPr id="8" name="Kép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154" y="739187"/>
            <a:ext cx="556794" cy="556794"/>
          </a:xfrm>
          <a:prstGeom prst="rect">
            <a:avLst/>
          </a:prstGeom>
        </p:spPr>
      </p:pic>
      <p:pic>
        <p:nvPicPr>
          <p:cNvPr id="4" name="Kép 3"/>
          <p:cNvPicPr>
            <a:picLocks noChangeAspect="1"/>
          </p:cNvPicPr>
          <p:nvPr/>
        </p:nvPicPr>
        <p:blipFill rotWithShape="1">
          <a:blip r:embed="rId6" cstate="print">
            <a:extLst>
              <a:ext uri="{28A0092B-C50C-407E-A947-70E740481C1C}">
                <a14:useLocalDpi xmlns:a14="http://schemas.microsoft.com/office/drawing/2010/main" val="0"/>
              </a:ext>
            </a:extLst>
          </a:blip>
          <a:srcRect r="12994"/>
          <a:stretch/>
        </p:blipFill>
        <p:spPr>
          <a:xfrm>
            <a:off x="-1096151" y="1867610"/>
            <a:ext cx="6601601" cy="4165200"/>
          </a:xfrm>
          <a:prstGeom prst="rect">
            <a:avLst/>
          </a:prstGeom>
        </p:spPr>
      </p:pic>
    </p:spTree>
    <p:extLst>
      <p:ext uri="{BB962C8B-B14F-4D97-AF65-F5344CB8AC3E}">
        <p14:creationId xmlns:p14="http://schemas.microsoft.com/office/powerpoint/2010/main" val="1601934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BAF95"/>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6"/>
            <a:ext cx="10515600" cy="467793"/>
          </a:xfrm>
        </p:spPr>
        <p:txBody>
          <a:bodyPr>
            <a:noAutofit/>
          </a:bodyPr>
          <a:lstStyle/>
          <a:p>
            <a:pPr algn="ctr"/>
            <a:r>
              <a:rPr lang="hu-HU"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Key considerations</a:t>
            </a:r>
            <a:endParaRPr lang="hu-HU"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Szövegdoboz 9"/>
          <p:cNvSpPr txBox="1"/>
          <p:nvPr/>
        </p:nvSpPr>
        <p:spPr>
          <a:xfrm>
            <a:off x="5911442" y="1867610"/>
            <a:ext cx="5442358" cy="4801314"/>
          </a:xfrm>
          <a:prstGeom prst="rect">
            <a:avLst/>
          </a:prstGeom>
          <a:noFill/>
        </p:spPr>
        <p:txBody>
          <a:bodyPr wrap="square" rtlCol="0">
            <a:spAutoFit/>
          </a:bodyPr>
          <a:lstStyle/>
          <a:p>
            <a:pPr marL="285750" indent="-285750">
              <a:buFont typeface="Arial" panose="020B0604020202020204" pitchFamily="34" charset="0"/>
              <a:buChar char="•"/>
            </a:pPr>
            <a:r>
              <a:rPr lang="en-GB"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What are the implications for the child?  What messages are they getting from the position of the workers and the uncooperativeness of the family</a:t>
            </a:r>
            <a:r>
              <a:rPr lang="en-GB" spc="10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a:t>
            </a:r>
            <a:endParaRPr lang="hu-HU" spc="100" dirty="0" smtClean="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endParaRPr lang="en-GB" spc="1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What impact is the behaviour / attitude of the workers and how is this influencing uncooperativeness</a:t>
            </a:r>
            <a:r>
              <a:rPr lang="en-GB" spc="10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a:t>
            </a:r>
            <a:endParaRPr lang="hu-HU" spc="100" dirty="0" smtClean="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endParaRPr lang="en-GB" spc="1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What is the role of the multi-agency team in supporting uncooperativeness</a:t>
            </a:r>
            <a:r>
              <a:rPr lang="en-GB" spc="10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a:t>
            </a:r>
            <a:endParaRPr lang="hu-HU" spc="100" dirty="0" smtClean="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endParaRPr lang="en-GB" spc="1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Is specialist help or advice needed to be able to work more positively with the family?  (</a:t>
            </a:r>
            <a:r>
              <a:rPr lang="en-GB" spc="100" dirty="0" err="1">
                <a:solidFill>
                  <a:prstClr val="white"/>
                </a:solidFill>
                <a:latin typeface="Open Sans" panose="020B0606030504020204" pitchFamily="34" charset="0"/>
                <a:ea typeface="Open Sans" panose="020B0606030504020204" pitchFamily="34" charset="0"/>
                <a:cs typeface="Open Sans" panose="020B0606030504020204" pitchFamily="34" charset="0"/>
              </a:rPr>
              <a:t>eg</a:t>
            </a:r>
            <a:r>
              <a:rPr lang="en-GB"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 drug and alcohol, learning disability, mental health</a:t>
            </a:r>
            <a:r>
              <a:rPr lang="en-GB" spc="10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a:t>
            </a:r>
            <a:endParaRPr lang="hu-HU" spc="100" dirty="0" smtClean="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endParaRPr lang="en-GB" spc="1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Do arrangements need to be made to keep </a:t>
            </a:r>
            <a:r>
              <a:rPr lang="en-GB" spc="10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workers </a:t>
            </a:r>
            <a:r>
              <a:rPr lang="en-GB"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safe? (</a:t>
            </a:r>
            <a:r>
              <a:rPr lang="en-GB" spc="100" dirty="0" err="1">
                <a:solidFill>
                  <a:prstClr val="white"/>
                </a:solidFill>
                <a:latin typeface="Open Sans" panose="020B0606030504020204" pitchFamily="34" charset="0"/>
                <a:ea typeface="Open Sans" panose="020B0606030504020204" pitchFamily="34" charset="0"/>
                <a:cs typeface="Open Sans" panose="020B0606030504020204" pitchFamily="34" charset="0"/>
              </a:rPr>
              <a:t>eg</a:t>
            </a:r>
            <a:r>
              <a:rPr lang="en-GB"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 joint visits, neutral venue, police </a:t>
            </a:r>
            <a:r>
              <a:rPr lang="en-GB" spc="100" dirty="0" err="1">
                <a:solidFill>
                  <a:prstClr val="white"/>
                </a:solidFill>
                <a:latin typeface="Open Sans" panose="020B0606030504020204" pitchFamily="34" charset="0"/>
                <a:ea typeface="Open Sans" panose="020B0606030504020204" pitchFamily="34" charset="0"/>
                <a:cs typeface="Open Sans" panose="020B0606030504020204" pitchFamily="34" charset="0"/>
              </a:rPr>
              <a:t>etc</a:t>
            </a:r>
            <a:r>
              <a:rPr lang="en-GB"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 </a:t>
            </a:r>
          </a:p>
        </p:txBody>
      </p:sp>
      <p:pic>
        <p:nvPicPr>
          <p:cNvPr id="14" name="Tartalom hely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867610"/>
            <a:ext cx="5734050" cy="4172118"/>
          </a:xfrm>
        </p:spPr>
      </p:pic>
    </p:spTree>
    <p:extLst>
      <p:ext uri="{BB962C8B-B14F-4D97-AF65-F5344CB8AC3E}">
        <p14:creationId xmlns:p14="http://schemas.microsoft.com/office/powerpoint/2010/main" val="2342510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0B14E"/>
        </a:solidFill>
        <a:effectLst/>
      </p:bgPr>
    </p:bg>
    <p:spTree>
      <p:nvGrpSpPr>
        <p:cNvPr id="1" name=""/>
        <p:cNvGrpSpPr/>
        <p:nvPr/>
      </p:nvGrpSpPr>
      <p:grpSpPr>
        <a:xfrm>
          <a:off x="0" y="0"/>
          <a:ext cx="0" cy="0"/>
          <a:chOff x="0" y="0"/>
          <a:chExt cx="0" cy="0"/>
        </a:xfrm>
      </p:grpSpPr>
      <p:pic>
        <p:nvPicPr>
          <p:cNvPr id="5" name="Tartalom helye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8878" y="1017586"/>
            <a:ext cx="1197329" cy="1197329"/>
          </a:xfrm>
        </p:spPr>
      </p:pic>
      <p:pic>
        <p:nvPicPr>
          <p:cNvPr id="7" name="Kép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575378" y="-253006"/>
            <a:ext cx="1270592" cy="1270592"/>
          </a:xfrm>
          <a:prstGeom prst="rect">
            <a:avLst/>
          </a:prstGeom>
        </p:spPr>
      </p:pic>
      <p:pic>
        <p:nvPicPr>
          <p:cNvPr id="8" name="Tartalom hely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7325" y="990849"/>
            <a:ext cx="1197329" cy="1197329"/>
          </a:xfrm>
          <a:prstGeom prst="rect">
            <a:avLst/>
          </a:prstGeom>
        </p:spPr>
      </p:pic>
      <p:sp>
        <p:nvSpPr>
          <p:cNvPr id="9" name="Szövegdoboz 8"/>
          <p:cNvSpPr txBox="1"/>
          <p:nvPr/>
        </p:nvSpPr>
        <p:spPr>
          <a:xfrm>
            <a:off x="1845970" y="785239"/>
            <a:ext cx="3865898" cy="5201424"/>
          </a:xfrm>
          <a:prstGeom prst="rect">
            <a:avLst/>
          </a:prstGeom>
          <a:noFill/>
        </p:spPr>
        <p:txBody>
          <a:bodyPr wrap="square" rtlCol="0">
            <a:spAutoFit/>
          </a:bodyPr>
          <a:lstStyle/>
          <a:p>
            <a:r>
              <a:rPr lang="hu-HU" spc="10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Strategies (1)</a:t>
            </a:r>
            <a:endParaRPr lang="hu-HU" spc="1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sz="1600"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Try to understand the underlying reason / reasons for the uncooperativeness – this may help with finding an appropriate solution</a:t>
            </a:r>
          </a:p>
          <a:p>
            <a:pPr marL="285750" indent="-285750" algn="just">
              <a:buFont typeface="Arial" panose="020B0604020202020204" pitchFamily="34" charset="0"/>
              <a:buChar char="•"/>
            </a:pPr>
            <a:r>
              <a:rPr lang="en-GB" sz="1600"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Think about entry points and mediators </a:t>
            </a:r>
            <a:r>
              <a:rPr lang="hu-HU" sz="1400"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a:t>
            </a:r>
            <a:r>
              <a:rPr lang="en-GB" sz="1400" spc="100" dirty="0" err="1" smtClean="0">
                <a:solidFill>
                  <a:prstClr val="white"/>
                </a:solidFill>
                <a:latin typeface="Open Sans" panose="020B0606030504020204" pitchFamily="34" charset="0"/>
                <a:ea typeface="Open Sans" panose="020B0606030504020204" pitchFamily="34" charset="0"/>
                <a:cs typeface="Open Sans" panose="020B0606030504020204" pitchFamily="34" charset="0"/>
              </a:rPr>
              <a:t>eg</a:t>
            </a:r>
            <a:r>
              <a:rPr lang="en-GB" sz="1400" spc="10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 </a:t>
            </a:r>
            <a:r>
              <a:rPr lang="en-GB" sz="1400"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other members of family / community who may be more positive or other workers who family has relationship </a:t>
            </a:r>
            <a:r>
              <a:rPr lang="en-GB" sz="1400" spc="10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with</a:t>
            </a:r>
            <a:r>
              <a:rPr lang="hu-HU" sz="1400"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a:t>
            </a:r>
            <a:endParaRPr lang="en-GB" sz="1400" spc="1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sz="1600"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Provide information - Be clear about role and responsibilities, and  provide information in appropriate ways </a:t>
            </a:r>
            <a:r>
              <a:rPr lang="en-GB" sz="1400"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a:t>
            </a:r>
            <a:r>
              <a:rPr lang="en-GB" sz="1400" spc="100" dirty="0" err="1">
                <a:solidFill>
                  <a:prstClr val="white"/>
                </a:solidFill>
                <a:latin typeface="Open Sans" panose="020B0606030504020204" pitchFamily="34" charset="0"/>
                <a:ea typeface="Open Sans" panose="020B0606030504020204" pitchFamily="34" charset="0"/>
                <a:cs typeface="Open Sans" panose="020B0606030504020204" pitchFamily="34" charset="0"/>
              </a:rPr>
              <a:t>eg</a:t>
            </a:r>
            <a:r>
              <a:rPr lang="en-GB" sz="1400"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 leaflets </a:t>
            </a:r>
            <a:r>
              <a:rPr lang="en-GB" sz="1400" spc="100" dirty="0" err="1">
                <a:solidFill>
                  <a:prstClr val="white"/>
                </a:solidFill>
                <a:latin typeface="Open Sans" panose="020B0606030504020204" pitchFamily="34" charset="0"/>
                <a:ea typeface="Open Sans" panose="020B0606030504020204" pitchFamily="34" charset="0"/>
                <a:cs typeface="Open Sans" panose="020B0606030504020204" pitchFamily="34" charset="0"/>
              </a:rPr>
              <a:t>etc</a:t>
            </a:r>
            <a:r>
              <a:rPr lang="en-GB" sz="1400"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a:t>
            </a:r>
            <a:r>
              <a:rPr lang="en-GB" sz="1600"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 including complaints mechanisms</a:t>
            </a:r>
          </a:p>
          <a:p>
            <a:pPr marL="285750" indent="-285750" algn="just">
              <a:buFont typeface="Arial" panose="020B0604020202020204" pitchFamily="34" charset="0"/>
              <a:buChar char="•"/>
            </a:pPr>
            <a:r>
              <a:rPr lang="en-GB" sz="1600"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Use written agreements so families are clear about expectations</a:t>
            </a:r>
          </a:p>
          <a:p>
            <a:pPr marL="285750" indent="-285750" algn="just">
              <a:buFont typeface="Arial" panose="020B0604020202020204" pitchFamily="34" charset="0"/>
              <a:buChar char="•"/>
            </a:pPr>
            <a:r>
              <a:rPr lang="en-GB" sz="1600"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Review action plans more frequently to avoid drift, splitting and share information</a:t>
            </a:r>
          </a:p>
          <a:p>
            <a:pPr marL="285750" indent="-285750" algn="just">
              <a:buFont typeface="Arial" panose="020B0604020202020204" pitchFamily="34" charset="0"/>
              <a:buChar char="•"/>
            </a:pPr>
            <a:r>
              <a:rPr lang="en-GB" sz="1600"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Consider venue and location for meetings, but don’t avoid </a:t>
            </a:r>
            <a:r>
              <a:rPr lang="en-GB" sz="1600" spc="10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engagement</a:t>
            </a:r>
            <a:endParaRPr lang="en-GB" sz="1600" spc="1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Kép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6310693" y="-253007"/>
            <a:ext cx="1270592" cy="1270592"/>
          </a:xfrm>
          <a:prstGeom prst="rect">
            <a:avLst/>
          </a:prstGeom>
        </p:spPr>
      </p:pic>
      <p:pic>
        <p:nvPicPr>
          <p:cNvPr id="13" name="Kép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708" y="1305739"/>
            <a:ext cx="609551" cy="609551"/>
          </a:xfrm>
          <a:prstGeom prst="rect">
            <a:avLst/>
          </a:prstGeom>
        </p:spPr>
      </p:pic>
      <p:pic>
        <p:nvPicPr>
          <p:cNvPr id="14" name="Kép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8260" y="1337299"/>
            <a:ext cx="521922" cy="521922"/>
          </a:xfrm>
          <a:prstGeom prst="rect">
            <a:avLst/>
          </a:prstGeom>
        </p:spPr>
      </p:pic>
      <p:cxnSp>
        <p:nvCxnSpPr>
          <p:cNvPr id="3" name="Egyenes összekötő 2"/>
          <p:cNvCxnSpPr/>
          <p:nvPr/>
        </p:nvCxnSpPr>
        <p:spPr>
          <a:xfrm>
            <a:off x="5906814" y="1063953"/>
            <a:ext cx="0" cy="45825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Szövegdoboz 15"/>
          <p:cNvSpPr txBox="1"/>
          <p:nvPr/>
        </p:nvSpPr>
        <p:spPr>
          <a:xfrm>
            <a:off x="7793642" y="731399"/>
            <a:ext cx="4231343" cy="5262979"/>
          </a:xfrm>
          <a:prstGeom prst="rect">
            <a:avLst/>
          </a:prstGeom>
          <a:noFill/>
        </p:spPr>
        <p:txBody>
          <a:bodyPr wrap="square" rtlCol="0">
            <a:spAutoFit/>
          </a:bodyPr>
          <a:lstStyle/>
          <a:p>
            <a:r>
              <a:rPr lang="hu-HU" spc="10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Strategies (2)</a:t>
            </a:r>
            <a:endParaRPr lang="hu-HU" spc="1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sz="1600" spc="10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Make </a:t>
            </a:r>
            <a:r>
              <a:rPr lang="en-GB" sz="1600"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sure the child is regularly seen in private</a:t>
            </a:r>
          </a:p>
          <a:p>
            <a:pPr marL="285750" indent="-285750" algn="just">
              <a:buFont typeface="Arial" panose="020B0604020202020204" pitchFamily="34" charset="0"/>
              <a:buChar char="•"/>
            </a:pPr>
            <a:r>
              <a:rPr lang="en-GB" sz="1600"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Think about the most appropriate worker to see family </a:t>
            </a:r>
            <a:r>
              <a:rPr lang="hu-HU" sz="1400"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a:t>
            </a:r>
            <a:r>
              <a:rPr lang="en-GB" sz="1400" spc="100" dirty="0" err="1" smtClean="0">
                <a:solidFill>
                  <a:prstClr val="white"/>
                </a:solidFill>
                <a:latin typeface="Open Sans" panose="020B0606030504020204" pitchFamily="34" charset="0"/>
                <a:ea typeface="Open Sans" panose="020B0606030504020204" pitchFamily="34" charset="0"/>
                <a:cs typeface="Open Sans" panose="020B0606030504020204" pitchFamily="34" charset="0"/>
              </a:rPr>
              <a:t>eg</a:t>
            </a:r>
            <a:r>
              <a:rPr lang="en-GB" sz="1400" spc="10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 </a:t>
            </a:r>
            <a:r>
              <a:rPr lang="en-GB" sz="1400"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another member of multi-agency </a:t>
            </a:r>
            <a:r>
              <a:rPr lang="en-GB" sz="1400" spc="10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team</a:t>
            </a:r>
            <a:r>
              <a:rPr lang="hu-HU" sz="1400"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a:t>
            </a:r>
            <a:endParaRPr lang="en-GB" sz="1400" spc="1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sz="1600"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Consider whether it is appropriate to change worker</a:t>
            </a:r>
          </a:p>
          <a:p>
            <a:pPr marL="285750" indent="-285750" algn="just">
              <a:buFont typeface="Arial" panose="020B0604020202020204" pitchFamily="34" charset="0"/>
              <a:buChar char="•"/>
            </a:pPr>
            <a:r>
              <a:rPr lang="en-GB" sz="1600"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Use supervision / peer support to help workers process feelings / opinions and reactions to ensure  balanced and appropriate</a:t>
            </a:r>
          </a:p>
          <a:p>
            <a:pPr marL="285750" indent="-285750" algn="just">
              <a:buFont typeface="Arial" panose="020B0604020202020204" pitchFamily="34" charset="0"/>
              <a:buChar char="•"/>
            </a:pPr>
            <a:r>
              <a:rPr lang="en-GB" sz="1600"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Be open and transparent about uncooperativeness and its implications </a:t>
            </a:r>
            <a:r>
              <a:rPr lang="hu-HU"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a:t>
            </a:r>
            <a:r>
              <a:rPr lang="en-GB" sz="1400" spc="10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Challenge </a:t>
            </a:r>
            <a:r>
              <a:rPr lang="en-GB" sz="1400"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families about behaviour in neutral </a:t>
            </a:r>
            <a:r>
              <a:rPr lang="en-GB" sz="1400" spc="10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way</a:t>
            </a:r>
            <a:r>
              <a:rPr lang="hu-HU" sz="1400"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a:t>
            </a:r>
            <a:endParaRPr lang="en-GB" sz="1400" spc="1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sz="1600"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Develop </a:t>
            </a:r>
            <a:r>
              <a:rPr lang="en-GB" sz="1600" spc="100" dirty="0" err="1" smtClean="0">
                <a:solidFill>
                  <a:prstClr val="white"/>
                </a:solidFill>
                <a:latin typeface="Open Sans" panose="020B0606030504020204" pitchFamily="34" charset="0"/>
                <a:ea typeface="Open Sans" panose="020B0606030504020204" pitchFamily="34" charset="0"/>
                <a:cs typeface="Open Sans" panose="020B0606030504020204" pitchFamily="34" charset="0"/>
              </a:rPr>
              <a:t>saf</a:t>
            </a:r>
            <a:r>
              <a:rPr lang="hu-HU" sz="1600" spc="10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e</a:t>
            </a:r>
            <a:r>
              <a:rPr lang="en-GB" sz="1600" spc="10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ty </a:t>
            </a:r>
            <a:r>
              <a:rPr lang="en-GB" sz="1600"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plans for workers if necessary</a:t>
            </a:r>
          </a:p>
          <a:p>
            <a:pPr marL="285750" indent="-285750" algn="just">
              <a:buFont typeface="Arial" panose="020B0604020202020204" pitchFamily="34" charset="0"/>
              <a:buChar char="•"/>
            </a:pPr>
            <a:r>
              <a:rPr lang="en-GB" sz="1600"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Document all incidents and ensure records are kept up to date</a:t>
            </a:r>
          </a:p>
          <a:p>
            <a:pPr marL="285750" indent="-285750" algn="just">
              <a:buFont typeface="Arial" panose="020B0604020202020204" pitchFamily="34" charset="0"/>
              <a:buChar char="•"/>
            </a:pPr>
            <a:r>
              <a:rPr lang="en-GB" sz="1600"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Test </a:t>
            </a:r>
            <a:r>
              <a:rPr lang="en-GB" sz="1600" spc="10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commitment</a:t>
            </a:r>
            <a:endParaRPr lang="en-GB" sz="1600" spc="1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7" name="Kép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1517" y="782262"/>
            <a:ext cx="1270592" cy="1270592"/>
          </a:xfrm>
          <a:prstGeom prst="rect">
            <a:avLst/>
          </a:prstGeom>
        </p:spPr>
      </p:pic>
      <p:pic>
        <p:nvPicPr>
          <p:cNvPr id="18" name="Kép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5271517" y="4825166"/>
            <a:ext cx="1270592" cy="1270592"/>
          </a:xfrm>
          <a:prstGeom prst="rect">
            <a:avLst/>
          </a:prstGeom>
        </p:spPr>
      </p:pic>
    </p:spTree>
    <p:extLst>
      <p:ext uri="{BB962C8B-B14F-4D97-AF65-F5344CB8AC3E}">
        <p14:creationId xmlns:p14="http://schemas.microsoft.com/office/powerpoint/2010/main" val="35071467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989</Words>
  <Application>Microsoft Office PowerPoint</Application>
  <PresentationFormat>Custom</PresentationFormat>
  <Paragraphs>99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Office-téma</vt:lpstr>
      <vt:lpstr>PowerPoint Presentation</vt:lpstr>
      <vt:lpstr>12 Suggested reasons why families are ‘uncooperative’ </vt:lpstr>
      <vt:lpstr>PowerPoint Presentation</vt:lpstr>
      <vt:lpstr>PowerPoint Presentation</vt:lpstr>
      <vt:lpstr>For the child</vt:lpstr>
      <vt:lpstr>For the family</vt:lpstr>
      <vt:lpstr>For  workers.</vt:lpstr>
      <vt:lpstr>Key considerations</vt:lpstr>
      <vt:lpstr>PowerPoint Presentation</vt:lpstr>
      <vt:lpstr>CASE  1</vt:lpstr>
      <vt:lpstr>Case 2</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PROTECTION HUB FOR SOUTH EAST EUROPE</dc:title>
  <dc:creator>vizi</dc:creator>
  <cp:lastModifiedBy>Judit Almasi</cp:lastModifiedBy>
  <cp:revision>50</cp:revision>
  <dcterms:created xsi:type="dcterms:W3CDTF">2015-02-18T20:43:38Z</dcterms:created>
  <dcterms:modified xsi:type="dcterms:W3CDTF">2015-07-09T19:40:45Z</dcterms:modified>
</cp:coreProperties>
</file>