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6"/>
  </p:notesMasterIdLst>
  <p:sldIdLst>
    <p:sldId id="342" r:id="rId2"/>
    <p:sldId id="351" r:id="rId3"/>
    <p:sldId id="257" r:id="rId4"/>
    <p:sldId id="344" r:id="rId5"/>
    <p:sldId id="345" r:id="rId6"/>
    <p:sldId id="346" r:id="rId7"/>
    <p:sldId id="347" r:id="rId8"/>
    <p:sldId id="348" r:id="rId9"/>
    <p:sldId id="349" r:id="rId10"/>
    <p:sldId id="350" r:id="rId11"/>
    <p:sldId id="259" r:id="rId12"/>
    <p:sldId id="260" r:id="rId13"/>
    <p:sldId id="332" r:id="rId14"/>
    <p:sldId id="261" r:id="rId15"/>
    <p:sldId id="262" r:id="rId16"/>
    <p:sldId id="263" r:id="rId17"/>
    <p:sldId id="265" r:id="rId18"/>
    <p:sldId id="266" r:id="rId19"/>
    <p:sldId id="294" r:id="rId20"/>
    <p:sldId id="267" r:id="rId21"/>
    <p:sldId id="268" r:id="rId22"/>
    <p:sldId id="269" r:id="rId23"/>
    <p:sldId id="270" r:id="rId24"/>
    <p:sldId id="271" r:id="rId25"/>
    <p:sldId id="272" r:id="rId26"/>
    <p:sldId id="273" r:id="rId27"/>
    <p:sldId id="340" r:id="rId28"/>
    <p:sldId id="352" r:id="rId29"/>
    <p:sldId id="356" r:id="rId30"/>
    <p:sldId id="353" r:id="rId31"/>
    <p:sldId id="358" r:id="rId32"/>
    <p:sldId id="355" r:id="rId33"/>
    <p:sldId id="361" r:id="rId34"/>
    <p:sldId id="334" r:id="rId35"/>
    <p:sldId id="354" r:id="rId36"/>
    <p:sldId id="296" r:id="rId37"/>
    <p:sldId id="362" r:id="rId38"/>
    <p:sldId id="274" r:id="rId39"/>
    <p:sldId id="291" r:id="rId40"/>
    <p:sldId id="275" r:id="rId41"/>
    <p:sldId id="292" r:id="rId42"/>
    <p:sldId id="288" r:id="rId43"/>
    <p:sldId id="297" r:id="rId44"/>
    <p:sldId id="276" r:id="rId45"/>
    <p:sldId id="283" r:id="rId46"/>
    <p:sldId id="280" r:id="rId47"/>
    <p:sldId id="277" r:id="rId48"/>
    <p:sldId id="298" r:id="rId49"/>
    <p:sldId id="300" r:id="rId50"/>
    <p:sldId id="301" r:id="rId51"/>
    <p:sldId id="299" r:id="rId52"/>
    <p:sldId id="302" r:id="rId53"/>
    <p:sldId id="290" r:id="rId54"/>
    <p:sldId id="303" r:id="rId55"/>
    <p:sldId id="304" r:id="rId56"/>
    <p:sldId id="305" r:id="rId57"/>
    <p:sldId id="306" r:id="rId58"/>
    <p:sldId id="307" r:id="rId59"/>
    <p:sldId id="309" r:id="rId60"/>
    <p:sldId id="310" r:id="rId61"/>
    <p:sldId id="311" r:id="rId62"/>
    <p:sldId id="312" r:id="rId63"/>
    <p:sldId id="313" r:id="rId64"/>
    <p:sldId id="308" r:id="rId6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rina petrica" initials="sp" lastIdx="3" clrIdx="0">
    <p:extLst>
      <p:ext uri="{19B8F6BF-5375-455C-9EA6-DF929625EA0E}">
        <p15:presenceInfo xmlns:p15="http://schemas.microsoft.com/office/powerpoint/2012/main" userId="59a2d000239ea54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412" autoAdjust="0"/>
  </p:normalViewPr>
  <p:slideViewPr>
    <p:cSldViewPr snapToGrid="0">
      <p:cViewPr varScale="1">
        <p:scale>
          <a:sx n="49" d="100"/>
          <a:sy n="49" d="100"/>
        </p:scale>
        <p:origin x="99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6245D4-BB75-44B6-A4C4-5FE1B10BF595}" type="datetimeFigureOut">
              <a:rPr lang="en-US" smtClean="0"/>
              <a:t>4/27/2021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69E5BF-7AF8-4E6A-9044-9678818CFA15}" type="slidenum">
              <a:rPr lang="en-US" smtClean="0"/>
              <a:t>‹#›</a:t>
            </a:fld>
            <a:endParaRPr lang="en-US"/>
          </a:p>
        </p:txBody>
      </p:sp>
    </p:spTree>
    <p:extLst>
      <p:ext uri="{BB962C8B-B14F-4D97-AF65-F5344CB8AC3E}">
        <p14:creationId xmlns:p14="http://schemas.microsoft.com/office/powerpoint/2010/main" val="3738920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a:p>
            <a:endParaRPr lang="ro-RO" dirty="0"/>
          </a:p>
          <a:p>
            <a:endParaRPr lang="ro-RO" dirty="0"/>
          </a:p>
          <a:p>
            <a:endParaRPr lang="en-US" dirty="0"/>
          </a:p>
        </p:txBody>
      </p:sp>
      <p:sp>
        <p:nvSpPr>
          <p:cNvPr id="4" name="Slide Number Placeholder 3"/>
          <p:cNvSpPr>
            <a:spLocks noGrp="1"/>
          </p:cNvSpPr>
          <p:nvPr>
            <p:ph type="sldNum" sz="quarter" idx="5"/>
          </p:nvPr>
        </p:nvSpPr>
        <p:spPr/>
        <p:txBody>
          <a:bodyPr/>
          <a:lstStyle/>
          <a:p>
            <a:fld id="{0F69E5BF-7AF8-4E6A-9044-9678818CFA15}" type="slidenum">
              <a:rPr lang="en-US" smtClean="0"/>
              <a:t>53</a:t>
            </a:fld>
            <a:endParaRPr lang="en-US"/>
          </a:p>
        </p:txBody>
      </p:sp>
    </p:spTree>
    <p:extLst>
      <p:ext uri="{BB962C8B-B14F-4D97-AF65-F5344CB8AC3E}">
        <p14:creationId xmlns:p14="http://schemas.microsoft.com/office/powerpoint/2010/main" val="1548753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A0F7196-8B95-4BCB-9306-69F6DCE07B64}" type="datetimeFigureOut">
              <a:rPr lang="en-US" smtClean="0"/>
              <a:t>4/27/2021</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2F8BC1B2-B2D9-4B52-B72B-3D943C07F571}"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92599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0F7196-8B95-4BCB-9306-69F6DCE07B64}" type="datetimeFigureOut">
              <a:rPr lang="en-US" smtClean="0"/>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8BC1B2-B2D9-4B52-B72B-3D943C07F571}"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4996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0F7196-8B95-4BCB-9306-69F6DCE07B64}" type="datetimeFigureOut">
              <a:rPr lang="en-US" smtClean="0"/>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8BC1B2-B2D9-4B52-B72B-3D943C07F571}"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86644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0F7196-8B95-4BCB-9306-69F6DCE07B64}" type="datetimeFigureOut">
              <a:rPr lang="en-US" smtClean="0"/>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8BC1B2-B2D9-4B52-B72B-3D943C07F571}"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39315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0F7196-8B95-4BCB-9306-69F6DCE07B64}" type="datetimeFigureOut">
              <a:rPr lang="en-US" smtClean="0"/>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8BC1B2-B2D9-4B52-B72B-3D943C07F571}"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39714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A0F7196-8B95-4BCB-9306-69F6DCE07B64}" type="datetimeFigureOut">
              <a:rPr lang="en-US" smtClean="0"/>
              <a:t>4/27/2021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8BC1B2-B2D9-4B52-B72B-3D943C07F571}"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32703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A0F7196-8B95-4BCB-9306-69F6DCE07B64}" type="datetimeFigureOut">
              <a:rPr lang="en-US" smtClean="0"/>
              <a:t>4/27/2021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8BC1B2-B2D9-4B52-B72B-3D943C07F571}"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12015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A0F7196-8B95-4BCB-9306-69F6DCE07B64}" type="datetimeFigureOut">
              <a:rPr lang="en-US" smtClean="0"/>
              <a:t>4/27/2021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8BC1B2-B2D9-4B52-B72B-3D943C07F571}"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04677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0F7196-8B95-4BCB-9306-69F6DCE07B64}" type="datetimeFigureOut">
              <a:rPr lang="en-US" smtClean="0"/>
              <a:t>4/27/2021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8BC1B2-B2D9-4B52-B72B-3D943C07F571}" type="slidenum">
              <a:rPr lang="en-US" smtClean="0"/>
              <a:t>‹#›</a:t>
            </a:fld>
            <a:endParaRPr lang="en-US"/>
          </a:p>
        </p:txBody>
      </p:sp>
    </p:spTree>
    <p:extLst>
      <p:ext uri="{BB962C8B-B14F-4D97-AF65-F5344CB8AC3E}">
        <p14:creationId xmlns:p14="http://schemas.microsoft.com/office/powerpoint/2010/main" val="3465542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A0F7196-8B95-4BCB-9306-69F6DCE07B64}" type="datetimeFigureOut">
              <a:rPr lang="en-US" smtClean="0"/>
              <a:t>4/27/2021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8BC1B2-B2D9-4B52-B72B-3D943C07F571}"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72192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AA0F7196-8B95-4BCB-9306-69F6DCE07B64}" type="datetimeFigureOut">
              <a:rPr lang="en-US" smtClean="0"/>
              <a:t>4/27/2021</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2F8BC1B2-B2D9-4B52-B72B-3D943C07F571}"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75118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AA0F7196-8B95-4BCB-9306-69F6DCE07B64}" type="datetimeFigureOut">
              <a:rPr lang="en-US" smtClean="0"/>
              <a:t>4/27/2021</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2F8BC1B2-B2D9-4B52-B72B-3D943C07F571}"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85818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neuroscientificallychallenged.com/glossary/amygdala"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7363" y="1245634"/>
            <a:ext cx="10557163" cy="2181308"/>
          </a:xfrm>
        </p:spPr>
        <p:txBody>
          <a:bodyPr>
            <a:normAutofit/>
          </a:bodyPr>
          <a:lstStyle/>
          <a:p>
            <a:pPr algn="ctr"/>
            <a:r>
              <a:rPr lang="ro-RO" sz="4800" b="1" dirty="0"/>
              <a:t>Program  antibullying pentru instruirea profesioniștilor</a:t>
            </a:r>
          </a:p>
        </p:txBody>
      </p:sp>
      <p:sp>
        <p:nvSpPr>
          <p:cNvPr id="3" name="Subtitle 2"/>
          <p:cNvSpPr>
            <a:spLocks noGrp="1"/>
          </p:cNvSpPr>
          <p:nvPr>
            <p:ph type="subTitle" idx="1"/>
          </p:nvPr>
        </p:nvSpPr>
        <p:spPr>
          <a:xfrm>
            <a:off x="613064" y="3426943"/>
            <a:ext cx="10977574" cy="3146852"/>
          </a:xfrm>
        </p:spPr>
        <p:txBody>
          <a:bodyPr>
            <a:normAutofit/>
          </a:bodyPr>
          <a:lstStyle/>
          <a:p>
            <a:r>
              <a:rPr lang="ro-RO" dirty="0"/>
              <a:t>Activitate organizată de </a:t>
            </a:r>
            <a:r>
              <a:rPr lang="ro-RO" b="1" dirty="0"/>
              <a:t>Terre des </a:t>
            </a:r>
            <a:r>
              <a:rPr lang="ro-RO" b="1" dirty="0" err="1"/>
              <a:t>Hommes</a:t>
            </a:r>
            <a:r>
              <a:rPr lang="ro-RO" b="1" dirty="0"/>
              <a:t> Moldova</a:t>
            </a:r>
            <a:r>
              <a:rPr lang="ro-RO" dirty="0"/>
              <a:t>,</a:t>
            </a:r>
          </a:p>
          <a:p>
            <a:r>
              <a:rPr lang="ro-RO" dirty="0"/>
              <a:t>implementată cu suportul </a:t>
            </a:r>
            <a:r>
              <a:rPr lang="ro-RO" b="1" dirty="0"/>
              <a:t>UNICEF Moldova </a:t>
            </a:r>
            <a:r>
              <a:rPr lang="ro-RO" dirty="0"/>
              <a:t>și </a:t>
            </a:r>
            <a:r>
              <a:rPr lang="ro-RO" b="1" dirty="0"/>
              <a:t>ChildHu</a:t>
            </a:r>
            <a:r>
              <a:rPr lang="ro-RO" dirty="0"/>
              <a:t>b în cadrul proiectului „</a:t>
            </a:r>
            <a:r>
              <a:rPr lang="ro-RO" i="1" dirty="0"/>
              <a:t>Eforturi comune de a combate bullying-ul în Moldova”</a:t>
            </a:r>
            <a:r>
              <a:rPr lang="ro-RO" dirty="0"/>
              <a:t>. </a:t>
            </a:r>
          </a:p>
          <a:p>
            <a:r>
              <a:rPr lang="ro-RO" sz="1400" dirty="0">
                <a:solidFill>
                  <a:srgbClr val="FF0000"/>
                </a:solidFill>
              </a:rPr>
              <a:t>                                                                         </a:t>
            </a:r>
            <a:r>
              <a:rPr lang="ro-RO" sz="1400" dirty="0"/>
              <a:t>Facilitatoare: </a:t>
            </a:r>
          </a:p>
          <a:p>
            <a:r>
              <a:rPr lang="ro-RO" sz="1400" b="1" dirty="0"/>
              <a:t>                                                                                                 Sorina Petrică</a:t>
            </a:r>
            <a:r>
              <a:rPr lang="ro-RO" sz="1400" dirty="0"/>
              <a:t>, consultantă internațională (România) </a:t>
            </a:r>
          </a:p>
          <a:p>
            <a:pPr algn="r"/>
            <a:r>
              <a:rPr lang="ro-RO" sz="1400" b="1" dirty="0"/>
              <a:t>Daniela </a:t>
            </a:r>
            <a:r>
              <a:rPr lang="ro-RO" sz="1400" b="1" dirty="0" err="1"/>
              <a:t>Terzi-Barbaroșie</a:t>
            </a:r>
            <a:r>
              <a:rPr lang="ro-RO" sz="1400" dirty="0"/>
              <a:t>, consultantă națională (Moldova) </a:t>
            </a:r>
          </a:p>
          <a:p>
            <a:endParaRPr lang="ro-RO" dirty="0"/>
          </a:p>
        </p:txBody>
      </p:sp>
      <p:pic>
        <p:nvPicPr>
          <p:cNvPr id="4" name="Slika 4">
            <a:extLst>
              <a:ext uri="{FF2B5EF4-FFF2-40B4-BE49-F238E27FC236}">
                <a16:creationId xmlns:a16="http://schemas.microsoft.com/office/drawing/2014/main" id="{78BC7CE0-36BB-4528-9C4D-7D25B2CBCCFD}"/>
              </a:ext>
            </a:extLst>
          </p:cNvPr>
          <p:cNvPicPr/>
          <p:nvPr/>
        </p:nvPicPr>
        <p:blipFill>
          <a:blip r:embed="rId2">
            <a:extLst>
              <a:ext uri="{28A0092B-C50C-407E-A947-70E740481C1C}">
                <a14:useLocalDpi xmlns:a14="http://schemas.microsoft.com/office/drawing/2010/main" val="0"/>
              </a:ext>
            </a:extLst>
          </a:blip>
          <a:stretch>
            <a:fillRect/>
          </a:stretch>
        </p:blipFill>
        <p:spPr>
          <a:xfrm>
            <a:off x="7858897" y="313038"/>
            <a:ext cx="2495235" cy="809325"/>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655806" y="416392"/>
            <a:ext cx="2162175" cy="516255"/>
          </a:xfrm>
          <a:prstGeom prst="rect">
            <a:avLst/>
          </a:prstGeom>
          <a:noFill/>
          <a:ln>
            <a:noFill/>
          </a:ln>
        </p:spPr>
      </p:pic>
      <p:pic>
        <p:nvPicPr>
          <p:cNvPr id="6" name="Picture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6146" y="239793"/>
            <a:ext cx="1005840" cy="1005840"/>
          </a:xfrm>
          <a:prstGeom prst="rect">
            <a:avLst/>
          </a:prstGeom>
          <a:noFill/>
          <a:ln>
            <a:noFill/>
          </a:ln>
        </p:spPr>
      </p:pic>
    </p:spTree>
    <p:extLst>
      <p:ext uri="{BB962C8B-B14F-4D97-AF65-F5344CB8AC3E}">
        <p14:creationId xmlns:p14="http://schemas.microsoft.com/office/powerpoint/2010/main" val="1588870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5F13F4-953D-4831-99F5-6E76730DBC2B}"/>
              </a:ext>
            </a:extLst>
          </p:cNvPr>
          <p:cNvSpPr>
            <a:spLocks noGrp="1"/>
          </p:cNvSpPr>
          <p:nvPr>
            <p:ph idx="1"/>
          </p:nvPr>
        </p:nvSpPr>
        <p:spPr/>
        <p:txBody>
          <a:bodyPr>
            <a:normAutofit/>
          </a:bodyPr>
          <a:lstStyle/>
          <a:p>
            <a:pPr marL="342900" lvl="0" indent="-342900" algn="just">
              <a:lnSpc>
                <a:spcPct val="115000"/>
              </a:lnSpc>
              <a:buFont typeface="Wingdings" panose="05000000000000000000" pitchFamily="2" charset="2"/>
              <a:buChar char=""/>
            </a:pPr>
            <a:r>
              <a:rPr lang="ro-RO" sz="3600" dirty="0">
                <a:effectLst/>
                <a:latin typeface="Calibri" panose="020F0502020204030204" pitchFamily="34" charset="0"/>
                <a:ea typeface="Calibri" panose="020F0502020204030204" pitchFamily="34" charset="0"/>
                <a:cs typeface="Calibri" panose="020F0502020204030204" pitchFamily="34" charset="0"/>
              </a:rPr>
              <a:t>nu orice tip de comportament agresiv este un comportament de bullying. </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Aft>
                <a:spcPts val="800"/>
              </a:spcAft>
              <a:buFont typeface="Wingdings" panose="05000000000000000000" pitchFamily="2" charset="2"/>
              <a:buChar char=""/>
            </a:pPr>
            <a:r>
              <a:rPr lang="ro-RO" sz="3600" dirty="0">
                <a:effectLst/>
                <a:latin typeface="Calibri" panose="020F0502020204030204" pitchFamily="34" charset="0"/>
                <a:ea typeface="Calibri" panose="020F0502020204030204" pitchFamily="34" charset="0"/>
                <a:cs typeface="Calibri" panose="020F0502020204030204" pitchFamily="34" charset="0"/>
              </a:rPr>
              <a:t>pentru a face diferența avem nevoie să privim comportamentul în contextul în care el apare.</a:t>
            </a:r>
            <a:endParaRPr lang="en-US" sz="3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32090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6E8EC-56DC-493F-8456-4B42CD06A273}"/>
              </a:ext>
            </a:extLst>
          </p:cNvPr>
          <p:cNvSpPr>
            <a:spLocks noGrp="1"/>
          </p:cNvSpPr>
          <p:nvPr>
            <p:ph type="title"/>
          </p:nvPr>
        </p:nvSpPr>
        <p:spPr>
          <a:xfrm>
            <a:off x="1250065" y="208345"/>
            <a:ext cx="9804790" cy="430163"/>
          </a:xfrm>
        </p:spPr>
        <p:txBody>
          <a:bodyPr>
            <a:normAutofit fontScale="90000"/>
          </a:bodyPr>
          <a:lstStyle/>
          <a:p>
            <a:pPr algn="ctr"/>
            <a:r>
              <a:rPr lang="ro-RO" b="1" dirty="0">
                <a:effectLst/>
                <a:latin typeface="Calibri" panose="020F0502020204030204" pitchFamily="34" charset="0"/>
                <a:ea typeface="Calibri" panose="020F0502020204030204" pitchFamily="34" charset="0"/>
              </a:rPr>
              <a:t>Pasul 3 – Definirea  comportamentului de bullying </a:t>
            </a:r>
            <a:endParaRPr lang="en-US" dirty="0"/>
          </a:p>
        </p:txBody>
      </p:sp>
      <p:sp>
        <p:nvSpPr>
          <p:cNvPr id="3" name="Content Placeholder 2">
            <a:extLst>
              <a:ext uri="{FF2B5EF4-FFF2-40B4-BE49-F238E27FC236}">
                <a16:creationId xmlns:a16="http://schemas.microsoft.com/office/drawing/2014/main" id="{7C26D26E-F359-42B2-9847-998366F8E84C}"/>
              </a:ext>
            </a:extLst>
          </p:cNvPr>
          <p:cNvSpPr>
            <a:spLocks noGrp="1"/>
          </p:cNvSpPr>
          <p:nvPr>
            <p:ph idx="1"/>
          </p:nvPr>
        </p:nvSpPr>
        <p:spPr/>
        <p:txBody>
          <a:bodyPr/>
          <a:lstStyle/>
          <a:p>
            <a:pPr marL="0" indent="0">
              <a:buNone/>
            </a:pPr>
            <a:endParaRPr lang="ro-RO" sz="1800" dirty="0">
              <a:latin typeface="Calibri" panose="020F0502020204030204" pitchFamily="34" charset="0"/>
            </a:endParaRPr>
          </a:p>
          <a:p>
            <a:endParaRPr lang="en-US" dirty="0"/>
          </a:p>
        </p:txBody>
      </p:sp>
      <p:graphicFrame>
        <p:nvGraphicFramePr>
          <p:cNvPr id="5" name="Table 5">
            <a:extLst>
              <a:ext uri="{FF2B5EF4-FFF2-40B4-BE49-F238E27FC236}">
                <a16:creationId xmlns:a16="http://schemas.microsoft.com/office/drawing/2014/main" id="{680575BD-8718-4A52-AEFE-7CF4DC1729EF}"/>
              </a:ext>
            </a:extLst>
          </p:cNvPr>
          <p:cNvGraphicFramePr>
            <a:graphicFrameLocks noGrp="1"/>
          </p:cNvGraphicFramePr>
          <p:nvPr>
            <p:extLst>
              <p:ext uri="{D42A27DB-BD31-4B8C-83A1-F6EECF244321}">
                <p14:modId xmlns:p14="http://schemas.microsoft.com/office/powerpoint/2010/main" val="256784240"/>
              </p:ext>
            </p:extLst>
          </p:nvPr>
        </p:nvGraphicFramePr>
        <p:xfrm>
          <a:off x="1331089" y="1391656"/>
          <a:ext cx="9723765" cy="4384112"/>
        </p:xfrm>
        <a:graphic>
          <a:graphicData uri="http://schemas.openxmlformats.org/drawingml/2006/table">
            <a:tbl>
              <a:tblPr firstRow="1" bandRow="1">
                <a:tableStyleId>{5C22544A-7EE6-4342-B048-85BDC9FD1C3A}</a:tableStyleId>
              </a:tblPr>
              <a:tblGrid>
                <a:gridCol w="4292687">
                  <a:extLst>
                    <a:ext uri="{9D8B030D-6E8A-4147-A177-3AD203B41FA5}">
                      <a16:colId xmlns:a16="http://schemas.microsoft.com/office/drawing/2014/main" val="2945149276"/>
                    </a:ext>
                  </a:extLst>
                </a:gridCol>
                <a:gridCol w="5431078">
                  <a:extLst>
                    <a:ext uri="{9D8B030D-6E8A-4147-A177-3AD203B41FA5}">
                      <a16:colId xmlns:a16="http://schemas.microsoft.com/office/drawing/2014/main" val="3016560408"/>
                    </a:ext>
                  </a:extLst>
                </a:gridCol>
              </a:tblGrid>
              <a:tr h="4384112">
                <a:tc>
                  <a:txBody>
                    <a:bodyPr/>
                    <a:lstStyle/>
                    <a:p>
                      <a:endParaRPr lang="en-US" dirty="0"/>
                    </a:p>
                  </a:txBody>
                  <a:tcPr/>
                </a:tc>
                <a:tc>
                  <a:txBody>
                    <a:bodyPr/>
                    <a:lstStyle/>
                    <a:p>
                      <a:r>
                        <a:rPr lang="ro-RO" sz="2000" b="1" dirty="0">
                          <a:effectLst/>
                          <a:latin typeface="Calibri" panose="020F0502020204030204" pitchFamily="34" charset="0"/>
                          <a:ea typeface="Calibri" panose="020F0502020204030204" pitchFamily="34" charset="0"/>
                        </a:rPr>
                        <a:t>Bullyingul</a:t>
                      </a:r>
                      <a:r>
                        <a:rPr lang="ro-RO" sz="2000" dirty="0">
                          <a:effectLst/>
                          <a:latin typeface="Calibri" panose="020F0502020204030204" pitchFamily="34" charset="0"/>
                          <a:ea typeface="Calibri" panose="020F0502020204030204" pitchFamily="34" charset="0"/>
                        </a:rPr>
                        <a:t> se referă la acele comportamente prin care o persoană sau un grup de persoane rănește </a:t>
                      </a:r>
                      <a:r>
                        <a:rPr lang="ro-RO" sz="2000" b="1" dirty="0">
                          <a:effectLst/>
                          <a:latin typeface="Calibri" panose="020F0502020204030204" pitchFamily="34" charset="0"/>
                          <a:ea typeface="Calibri" panose="020F0502020204030204" pitchFamily="34" charset="0"/>
                        </a:rPr>
                        <a:t>în mod intenționat </a:t>
                      </a:r>
                      <a:r>
                        <a:rPr lang="ro-RO" sz="2000" dirty="0">
                          <a:effectLst/>
                          <a:latin typeface="Calibri" panose="020F0502020204030204" pitchFamily="34" charset="0"/>
                          <a:ea typeface="Calibri" panose="020F0502020204030204" pitchFamily="34" charset="0"/>
                        </a:rPr>
                        <a:t>și </a:t>
                      </a:r>
                      <a:r>
                        <a:rPr lang="ro-RO" sz="2000" b="1" dirty="0">
                          <a:effectLst/>
                          <a:latin typeface="Calibri" panose="020F0502020204030204" pitchFamily="34" charset="0"/>
                          <a:ea typeface="Calibri" panose="020F0502020204030204" pitchFamily="34" charset="0"/>
                        </a:rPr>
                        <a:t>repetat</a:t>
                      </a:r>
                      <a:r>
                        <a:rPr lang="ro-RO" sz="2000" dirty="0">
                          <a:effectLst/>
                          <a:latin typeface="Calibri" panose="020F0502020204030204" pitchFamily="34" charset="0"/>
                          <a:ea typeface="Calibri" panose="020F0502020204030204" pitchFamily="34" charset="0"/>
                        </a:rPr>
                        <a:t> o altă persoană, în condițiile în care între persoana /grupul care rănește și persoana rănită există un </a:t>
                      </a:r>
                      <a:r>
                        <a:rPr lang="ro-RO" sz="2000" b="1" dirty="0">
                          <a:effectLst/>
                          <a:latin typeface="Calibri" panose="020F0502020204030204" pitchFamily="34" charset="0"/>
                          <a:ea typeface="Calibri" panose="020F0502020204030204" pitchFamily="34" charset="0"/>
                        </a:rPr>
                        <a:t>dezechilibru de putere </a:t>
                      </a:r>
                      <a:r>
                        <a:rPr lang="ro-RO" sz="2000" dirty="0">
                          <a:effectLst/>
                          <a:latin typeface="Calibri" panose="020F0502020204030204" pitchFamily="34" charset="0"/>
                          <a:ea typeface="Calibri" panose="020F0502020204030204" pitchFamily="34" charset="0"/>
                        </a:rPr>
                        <a:t>(Olweus 1993). </a:t>
                      </a:r>
                    </a:p>
                    <a:p>
                      <a:endParaRPr lang="ro-RO" sz="2000" dirty="0">
                        <a:latin typeface="Calibri" panose="020F0502020204030204" pitchFamily="34" charset="0"/>
                      </a:endParaRPr>
                    </a:p>
                    <a:p>
                      <a:r>
                        <a:rPr lang="ro-RO" sz="2000" dirty="0">
                          <a:latin typeface="Calibri" panose="020F0502020204030204" pitchFamily="34" charset="0"/>
                        </a:rPr>
                        <a:t>Este o formă de agresivitate care se manifestă în relațiile dintre elevi</a:t>
                      </a:r>
                      <a:endParaRPr lang="en-US" sz="2000" dirty="0"/>
                    </a:p>
                  </a:txBody>
                  <a:tcPr/>
                </a:tc>
                <a:extLst>
                  <a:ext uri="{0D108BD9-81ED-4DB2-BD59-A6C34878D82A}">
                    <a16:rowId xmlns:a16="http://schemas.microsoft.com/office/drawing/2014/main" val="2770382366"/>
                  </a:ext>
                </a:extLst>
              </a:tr>
            </a:tbl>
          </a:graphicData>
        </a:graphic>
      </p:graphicFrame>
      <p:pic>
        <p:nvPicPr>
          <p:cNvPr id="6" name="Content Placeholder 3">
            <a:extLst>
              <a:ext uri="{FF2B5EF4-FFF2-40B4-BE49-F238E27FC236}">
                <a16:creationId xmlns:a16="http://schemas.microsoft.com/office/drawing/2014/main" id="{D21F1366-4078-42E8-8FB8-1678180624C9}"/>
              </a:ext>
            </a:extLst>
          </p:cNvPr>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234050" y="1407676"/>
            <a:ext cx="4291513" cy="4259484"/>
          </a:xfrm>
          <a:prstGeom prst="rect">
            <a:avLst/>
          </a:prstGeom>
          <a:noFill/>
          <a:ln>
            <a:noFill/>
          </a:ln>
        </p:spPr>
      </p:pic>
      <p:sp>
        <p:nvSpPr>
          <p:cNvPr id="7" name="Footer Placeholder 6">
            <a:extLst>
              <a:ext uri="{FF2B5EF4-FFF2-40B4-BE49-F238E27FC236}">
                <a16:creationId xmlns:a16="http://schemas.microsoft.com/office/drawing/2014/main" id="{EBFE0148-395D-4FD3-B69E-071759819AD3}"/>
              </a:ext>
            </a:extLst>
          </p:cNvPr>
          <p:cNvSpPr>
            <a:spLocks noGrp="1"/>
          </p:cNvSpPr>
          <p:nvPr>
            <p:ph type="ftr" sz="quarter" idx="11"/>
          </p:nvPr>
        </p:nvSpPr>
        <p:spPr/>
        <p:txBody>
          <a:bodyPr/>
          <a:lstStyle/>
          <a:p>
            <a:endParaRPr lang="ro-RO" dirty="0"/>
          </a:p>
          <a:p>
            <a:endParaRPr lang="ro-RO" dirty="0"/>
          </a:p>
          <a:p>
            <a:endParaRPr lang="ro-RO" dirty="0"/>
          </a:p>
          <a:p>
            <a:endParaRPr lang="ro-RO" dirty="0"/>
          </a:p>
          <a:p>
            <a:endParaRPr lang="ro-RO" dirty="0"/>
          </a:p>
          <a:p>
            <a:endParaRPr lang="ro-RO" dirty="0"/>
          </a:p>
          <a:p>
            <a:endParaRPr lang="ro-RO" dirty="0"/>
          </a:p>
          <a:p>
            <a:endParaRPr lang="ro-RO" dirty="0"/>
          </a:p>
          <a:p>
            <a:r>
              <a:rPr lang="en-US" dirty="0"/>
              <a:t>Inner Active cards for Parts Work,2018, Battle Michigan USA</a:t>
            </a:r>
          </a:p>
        </p:txBody>
      </p:sp>
    </p:spTree>
    <p:extLst>
      <p:ext uri="{BB962C8B-B14F-4D97-AF65-F5344CB8AC3E}">
        <p14:creationId xmlns:p14="http://schemas.microsoft.com/office/powerpoint/2010/main" val="2775441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893F8-0134-42F0-ABE6-72572519556C}"/>
              </a:ext>
            </a:extLst>
          </p:cNvPr>
          <p:cNvSpPr>
            <a:spLocks noGrp="1"/>
          </p:cNvSpPr>
          <p:nvPr>
            <p:ph type="title"/>
          </p:nvPr>
        </p:nvSpPr>
        <p:spPr/>
        <p:txBody>
          <a:bodyPr/>
          <a:lstStyle/>
          <a:p>
            <a:r>
              <a:rPr lang="ro-RO" sz="1800" b="1" dirty="0">
                <a:effectLst/>
                <a:latin typeface="Calibri" panose="020F0502020204030204" pitchFamily="34" charset="0"/>
                <a:ea typeface="Calibri" panose="020F0502020204030204" pitchFamily="34" charset="0"/>
              </a:rPr>
              <a:t>Spunem că un comportament este bullying atunci când:</a:t>
            </a:r>
            <a:endParaRPr lang="en-US" dirty="0"/>
          </a:p>
        </p:txBody>
      </p:sp>
      <p:sp>
        <p:nvSpPr>
          <p:cNvPr id="3" name="Content Placeholder 2">
            <a:extLst>
              <a:ext uri="{FF2B5EF4-FFF2-40B4-BE49-F238E27FC236}">
                <a16:creationId xmlns:a16="http://schemas.microsoft.com/office/drawing/2014/main" id="{F9836F64-C1FF-4447-9DB8-AE6D54A2F5EB}"/>
              </a:ext>
            </a:extLst>
          </p:cNvPr>
          <p:cNvSpPr>
            <a:spLocks noGrp="1"/>
          </p:cNvSpPr>
          <p:nvPr>
            <p:ph idx="1"/>
          </p:nvPr>
        </p:nvSpPr>
        <p:spPr/>
        <p:txBody>
          <a:bodyPr>
            <a:normAutofit lnSpcReduction="10000"/>
          </a:bodyPr>
          <a:lstStyle/>
          <a:p>
            <a:pPr marL="342900" lvl="0" indent="-342900" algn="just">
              <a:lnSpc>
                <a:spcPct val="107000"/>
              </a:lnSpc>
              <a:buFont typeface="+mj-lt"/>
              <a:buAutoNum type="arabicPeriod"/>
            </a:pPr>
            <a:r>
              <a:rPr lang="ro-RO" sz="1800" dirty="0">
                <a:effectLst/>
                <a:latin typeface="Calibri" panose="020F0502020204030204" pitchFamily="34" charset="0"/>
                <a:ea typeface="Calibri" panose="020F0502020204030204" pitchFamily="34" charset="0"/>
                <a:cs typeface="Calibri" panose="020F0502020204030204" pitchFamily="34" charset="0"/>
              </a:rPr>
              <a:t>Nu se întâmplă doar o dată ci de mai multe ori, </a:t>
            </a:r>
            <a:r>
              <a:rPr lang="ro-RO" sz="1800" b="1" dirty="0">
                <a:effectLst/>
                <a:latin typeface="Calibri" panose="020F0502020204030204" pitchFamily="34" charset="0"/>
                <a:ea typeface="Calibri" panose="020F0502020204030204" pitchFamily="34" charset="0"/>
                <a:cs typeface="Calibri" panose="020F0502020204030204" pitchFamily="34" charset="0"/>
              </a:rPr>
              <a:t>se repetă</a:t>
            </a:r>
            <a:r>
              <a:rPr lang="ro-RO" sz="1800" dirty="0">
                <a:effectLst/>
                <a:latin typeface="Calibri" panose="020F0502020204030204" pitchFamily="34" charset="0"/>
                <a:ea typeface="Calibri" panose="020F0502020204030204" pitchFamily="34" charset="0"/>
                <a:cs typeface="Calibri" panose="020F0502020204030204" pitchFamily="34" charset="0"/>
              </a:rPr>
              <a:t> (termeni relevanți care arată această dimensiune în povestirile copiilor- </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în</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fiecare</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zi</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ro-RO" sz="1800" dirty="0">
                <a:effectLst/>
                <a:latin typeface="Calibri" panose="020F0502020204030204" pitchFamily="34" charset="0"/>
                <a:ea typeface="Calibri" panose="020F0502020204030204" pitchFamily="34" charset="0"/>
                <a:cs typeface="Calibri" panose="020F0502020204030204" pitchFamily="34" charset="0"/>
              </a:rPr>
              <a:t>întotdeauna, de fiecare dată, mereu, tot timpul, etc.</a:t>
            </a: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ro-RO" sz="1800" dirty="0">
                <a:effectLst/>
                <a:latin typeface="Calibri" panose="020F0502020204030204" pitchFamily="34" charset="0"/>
                <a:ea typeface="Calibri" panose="020F0502020204030204" pitchFamily="34" charset="0"/>
                <a:cs typeface="Calibri" panose="020F0502020204030204" pitchFamily="34" charset="0"/>
              </a:rPr>
              <a:t>Este un </a:t>
            </a:r>
            <a:r>
              <a:rPr lang="ro-RO" sz="1800" b="1" dirty="0">
                <a:effectLst/>
                <a:latin typeface="Calibri" panose="020F0502020204030204" pitchFamily="34" charset="0"/>
                <a:ea typeface="Calibri" panose="020F0502020204030204" pitchFamily="34" charset="0"/>
                <a:cs typeface="Calibri" panose="020F0502020204030204" pitchFamily="34" charset="0"/>
              </a:rPr>
              <a:t>comportament făcut cu intenția de a răni</a:t>
            </a:r>
            <a:r>
              <a:rPr lang="ro-RO" sz="1800" dirty="0">
                <a:effectLst/>
                <a:latin typeface="Calibri" panose="020F0502020204030204" pitchFamily="34" charset="0"/>
                <a:ea typeface="Calibri" panose="020F0502020204030204" pitchFamily="34" charset="0"/>
                <a:cs typeface="Calibri" panose="020F0502020204030204" pitchFamily="34" charset="0"/>
              </a:rPr>
              <a:t>, nu este accidental sau ca rezultat al trăirii unor emoții de furie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ro-RO" sz="1800" b="1" dirty="0">
                <a:effectLst/>
                <a:latin typeface="Calibri" panose="020F0502020204030204" pitchFamily="34" charset="0"/>
                <a:ea typeface="Calibri" panose="020F0502020204030204" pitchFamily="34" charset="0"/>
                <a:cs typeface="Calibri" panose="020F0502020204030204" pitchFamily="34" charset="0"/>
              </a:rPr>
              <a:t>Implică un dezechilibru de putere</a:t>
            </a:r>
            <a:r>
              <a:rPr lang="ro-RO" sz="1800" dirty="0">
                <a:effectLst/>
                <a:latin typeface="Calibri" panose="020F0502020204030204" pitchFamily="34"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ro-RO" sz="1600" dirty="0">
                <a:effectLst/>
                <a:latin typeface="Calibri" panose="020F0502020204030204" pitchFamily="34" charset="0"/>
                <a:ea typeface="Calibri" panose="020F0502020204030204" pitchFamily="34" charset="0"/>
                <a:cs typeface="Calibri" panose="020F0502020204030204" pitchFamily="34" charset="0"/>
              </a:rPr>
              <a:t>persoana care rănește, umilește, înjosește intenționat are un avantaj de putere față de persoana care este rănită</a:t>
            </a:r>
            <a:r>
              <a:rPr lang="en-US" sz="1600" dirty="0">
                <a:effectLst/>
                <a:latin typeface="Calibri" panose="020F0502020204030204" pitchFamily="34" charset="0"/>
                <a:ea typeface="Calibri" panose="020F0502020204030204" pitchFamily="34" charset="0"/>
                <a:cs typeface="Calibri" panose="020F0502020204030204" pitchFamily="34"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Symbol" panose="05050102010706020507" pitchFamily="18" charset="2"/>
              <a:buChar char=""/>
            </a:pPr>
            <a:r>
              <a:rPr lang="ro-RO" sz="1600" dirty="0">
                <a:effectLst/>
                <a:latin typeface="Calibri" panose="020F0502020204030204" pitchFamily="34" charset="0"/>
                <a:ea typeface="Calibri" panose="020F0502020204030204" pitchFamily="34" charset="0"/>
                <a:cs typeface="Calibri" panose="020F0502020204030204" pitchFamily="34" charset="0"/>
              </a:rPr>
              <a:t>persoana care face comportamentul de bullying obține plăcere, bună dispoziție, putere, statut, respect din această situație, persoana care este rănită nu doar că nu obține niciun beneficiu social dar înregistrează multe pierderi (imagine, </a:t>
            </a:r>
            <a:r>
              <a:rPr lang="ro-RO" sz="1600" dirty="0">
                <a:latin typeface="Calibri" panose="020F0502020204030204" pitchFamily="34" charset="0"/>
                <a:ea typeface="Calibri" panose="020F0502020204030204" pitchFamily="34" charset="0"/>
                <a:cs typeface="Calibri" panose="020F0502020204030204" pitchFamily="34" charset="0"/>
              </a:rPr>
              <a:t>s</a:t>
            </a:r>
            <a:r>
              <a:rPr lang="ro-RO" sz="1600" dirty="0">
                <a:effectLst/>
                <a:latin typeface="Calibri" panose="020F0502020204030204" pitchFamily="34" charset="0"/>
                <a:ea typeface="Calibri" panose="020F0502020204030204" pitchFamily="34" charset="0"/>
                <a:cs typeface="Calibri" panose="020F0502020204030204" pitchFamily="34" charset="0"/>
              </a:rPr>
              <a:t>timă de sine, statut, popularitate etc)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327316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94695-6B09-4BA6-978B-0A05337919AE}"/>
              </a:ext>
            </a:extLst>
          </p:cNvPr>
          <p:cNvSpPr>
            <a:spLocks noGrp="1"/>
          </p:cNvSpPr>
          <p:nvPr>
            <p:ph type="title"/>
          </p:nvPr>
        </p:nvSpPr>
        <p:spPr/>
        <p:txBody>
          <a:bodyPr/>
          <a:lstStyle/>
          <a:p>
            <a:r>
              <a:rPr lang="ro-RO" dirty="0"/>
              <a:t>1 Criteriul repetiției </a:t>
            </a:r>
            <a:endParaRPr lang="en-US" dirty="0"/>
          </a:p>
        </p:txBody>
      </p:sp>
      <p:graphicFrame>
        <p:nvGraphicFramePr>
          <p:cNvPr id="6" name="Table 6">
            <a:extLst>
              <a:ext uri="{FF2B5EF4-FFF2-40B4-BE49-F238E27FC236}">
                <a16:creationId xmlns:a16="http://schemas.microsoft.com/office/drawing/2014/main" id="{4BD409CA-E7CC-4B0B-BAD6-EDCFA4EF03D6}"/>
              </a:ext>
            </a:extLst>
          </p:cNvPr>
          <p:cNvGraphicFramePr>
            <a:graphicFrameLocks noGrp="1"/>
          </p:cNvGraphicFramePr>
          <p:nvPr>
            <p:ph idx="1"/>
            <p:extLst>
              <p:ext uri="{D42A27DB-BD31-4B8C-83A1-F6EECF244321}">
                <p14:modId xmlns:p14="http://schemas.microsoft.com/office/powerpoint/2010/main" val="3042580707"/>
              </p:ext>
            </p:extLst>
          </p:nvPr>
        </p:nvGraphicFramePr>
        <p:xfrm>
          <a:off x="544010" y="1853754"/>
          <a:ext cx="10511340" cy="4094291"/>
        </p:xfrm>
        <a:graphic>
          <a:graphicData uri="http://schemas.openxmlformats.org/drawingml/2006/table">
            <a:tbl>
              <a:tblPr firstRow="1" bandRow="1">
                <a:tableStyleId>{5C22544A-7EE6-4342-B048-85BDC9FD1C3A}</a:tableStyleId>
              </a:tblPr>
              <a:tblGrid>
                <a:gridCol w="5255670">
                  <a:extLst>
                    <a:ext uri="{9D8B030D-6E8A-4147-A177-3AD203B41FA5}">
                      <a16:colId xmlns:a16="http://schemas.microsoft.com/office/drawing/2014/main" val="2323884520"/>
                    </a:ext>
                  </a:extLst>
                </a:gridCol>
                <a:gridCol w="5255670">
                  <a:extLst>
                    <a:ext uri="{9D8B030D-6E8A-4147-A177-3AD203B41FA5}">
                      <a16:colId xmlns:a16="http://schemas.microsoft.com/office/drawing/2014/main" val="1290340015"/>
                    </a:ext>
                  </a:extLst>
                </a:gridCol>
              </a:tblGrid>
              <a:tr h="4094291">
                <a:tc>
                  <a:txBody>
                    <a:bodyPr/>
                    <a:lstStyle/>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en-US" dirty="0"/>
                    </a:p>
                  </a:txBody>
                  <a:tcPr/>
                </a:tc>
                <a:tc>
                  <a:txBody>
                    <a:bodyPr/>
                    <a:lstStyle/>
                    <a:p>
                      <a:r>
                        <a:rPr lang="ro-RO" sz="3600" dirty="0"/>
                        <a:t>Comportamentul de bullying se repetă</a:t>
                      </a:r>
                    </a:p>
                    <a:p>
                      <a:endParaRPr lang="ro-RO" sz="3600" dirty="0"/>
                    </a:p>
                    <a:p>
                      <a:r>
                        <a:rPr lang="ro-RO" sz="3600" dirty="0"/>
                        <a:t>Nu este accidental sau din întâmplare </a:t>
                      </a:r>
                      <a:endParaRPr lang="en-US" sz="3600" dirty="0"/>
                    </a:p>
                  </a:txBody>
                  <a:tcPr/>
                </a:tc>
                <a:extLst>
                  <a:ext uri="{0D108BD9-81ED-4DB2-BD59-A6C34878D82A}">
                    <a16:rowId xmlns:a16="http://schemas.microsoft.com/office/drawing/2014/main" val="8865258"/>
                  </a:ext>
                </a:extLst>
              </a:tr>
            </a:tbl>
          </a:graphicData>
        </a:graphic>
      </p:graphicFrame>
      <p:pic>
        <p:nvPicPr>
          <p:cNvPr id="7" name="Picture 2">
            <a:extLst>
              <a:ext uri="{FF2B5EF4-FFF2-40B4-BE49-F238E27FC236}">
                <a16:creationId xmlns:a16="http://schemas.microsoft.com/office/drawing/2014/main" id="{23069048-5CB2-48B2-A758-ABF69B9709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223" y="2671314"/>
            <a:ext cx="4974320" cy="344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2495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1D7C9-570C-49FE-83DB-36E4B1C4869F}"/>
              </a:ext>
            </a:extLst>
          </p:cNvPr>
          <p:cNvSpPr>
            <a:spLocks noGrp="1"/>
          </p:cNvSpPr>
          <p:nvPr>
            <p:ph type="title"/>
          </p:nvPr>
        </p:nvSpPr>
        <p:spPr/>
        <p:txBody>
          <a:bodyPr/>
          <a:lstStyle/>
          <a:p>
            <a:r>
              <a:rPr lang="ro-RO" dirty="0"/>
              <a:t>2. Criteriul intenției </a:t>
            </a:r>
            <a:endParaRPr lang="en-US" dirty="0"/>
          </a:p>
        </p:txBody>
      </p:sp>
      <p:sp>
        <p:nvSpPr>
          <p:cNvPr id="3" name="Content Placeholder 2">
            <a:extLst>
              <a:ext uri="{FF2B5EF4-FFF2-40B4-BE49-F238E27FC236}">
                <a16:creationId xmlns:a16="http://schemas.microsoft.com/office/drawing/2014/main" id="{E8D56824-2D6D-48F4-802D-A80566011F2D}"/>
              </a:ext>
            </a:extLst>
          </p:cNvPr>
          <p:cNvSpPr>
            <a:spLocks noGrp="1"/>
          </p:cNvSpPr>
          <p:nvPr>
            <p:ph idx="1"/>
          </p:nvPr>
        </p:nvSpPr>
        <p:spPr/>
        <p:txBody>
          <a:bodyPr>
            <a:normAutofit fontScale="92500" lnSpcReduction="20000"/>
          </a:bodyPr>
          <a:lstStyle/>
          <a:p>
            <a:pPr lvl="1"/>
            <a:r>
              <a:rPr lang="ro-RO" dirty="0">
                <a:latin typeface="Calibri" panose="020F0502020204030204" pitchFamily="34" charset="0"/>
                <a:ea typeface="Calibri" panose="020F0502020204030204" pitchFamily="34" charset="0"/>
                <a:cs typeface="Calibri" panose="020F0502020204030204" pitchFamily="34" charset="0"/>
              </a:rPr>
              <a:t>Agresivitatea </a:t>
            </a:r>
            <a:r>
              <a:rPr lang="ro-RO" b="1" dirty="0">
                <a:latin typeface="Calibri" panose="020F0502020204030204" pitchFamily="34" charset="0"/>
                <a:ea typeface="Calibri" panose="020F0502020204030204" pitchFamily="34" charset="0"/>
                <a:cs typeface="Calibri" panose="020F0502020204030204" pitchFamily="34" charset="0"/>
              </a:rPr>
              <a:t>reactivă</a:t>
            </a:r>
            <a:r>
              <a:rPr lang="ro-RO" dirty="0">
                <a:latin typeface="Calibri" panose="020F0502020204030204" pitchFamily="34" charset="0"/>
                <a:ea typeface="Calibri" panose="020F0502020204030204" pitchFamily="34" charset="0"/>
                <a:cs typeface="Calibri" panose="020F0502020204030204" pitchFamily="34" charset="0"/>
              </a:rPr>
              <a:t>- comportamentul agresiv apare ca urmare a trăirii unor emoții de disconfort: frică, furie, frustrare, dezamăgire etc.</a:t>
            </a:r>
          </a:p>
          <a:p>
            <a:pPr lvl="1"/>
            <a:r>
              <a:rPr lang="ro-RO" dirty="0">
                <a:latin typeface="Calibri" panose="020F0502020204030204" pitchFamily="34" charset="0"/>
                <a:ea typeface="Calibri" panose="020F0502020204030204" pitchFamily="34" charset="0"/>
                <a:cs typeface="Calibri" panose="020F0502020204030204" pitchFamily="34" charset="0"/>
              </a:rPr>
              <a:t>Agresivitatea </a:t>
            </a:r>
            <a:r>
              <a:rPr lang="ro-RO" b="1" dirty="0">
                <a:latin typeface="Calibri" panose="020F0502020204030204" pitchFamily="34" charset="0"/>
                <a:ea typeface="Calibri" panose="020F0502020204030204" pitchFamily="34" charset="0"/>
                <a:cs typeface="Calibri" panose="020F0502020204030204" pitchFamily="34" charset="0"/>
              </a:rPr>
              <a:t>instrumentală</a:t>
            </a:r>
            <a:r>
              <a:rPr lang="ro-RO" dirty="0">
                <a:latin typeface="Calibri" panose="020F0502020204030204" pitchFamily="34" charset="0"/>
                <a:ea typeface="Calibri" panose="020F0502020204030204" pitchFamily="34" charset="0"/>
                <a:cs typeface="Calibri" panose="020F0502020204030204" pitchFamily="34" charset="0"/>
              </a:rPr>
              <a:t> – comportamentul agresiv este manifestat cu scopul de a obține un beneficiu social: statut, putere, influență în grupul de egali, prestigiu, popularitate etc.</a:t>
            </a:r>
          </a:p>
          <a:p>
            <a:pPr marL="457200" lvl="1" indent="0">
              <a:buNone/>
            </a:pPr>
            <a:endParaRPr lang="ro-RO" sz="1800" dirty="0">
              <a:effectLst/>
              <a:latin typeface="Calibri" panose="020F0502020204030204" pitchFamily="34" charset="0"/>
              <a:ea typeface="Calibri" panose="020F0502020204030204" pitchFamily="34" charset="0"/>
              <a:cs typeface="Calibri" panose="020F0502020204030204" pitchFamily="34" charset="0"/>
            </a:endParaRPr>
          </a:p>
          <a:p>
            <a:pPr marL="457200" lvl="1" indent="0">
              <a:buNone/>
            </a:pPr>
            <a:r>
              <a:rPr lang="ro-RO" sz="1800" b="1" dirty="0">
                <a:effectLst/>
                <a:latin typeface="Calibri" panose="020F0502020204030204" pitchFamily="34" charset="0"/>
                <a:ea typeface="Calibri" panose="020F0502020204030204" pitchFamily="34" charset="0"/>
                <a:cs typeface="Calibri" panose="020F0502020204030204" pitchFamily="34" charset="0"/>
              </a:rPr>
              <a:t>Comportamentul de bullying </a:t>
            </a:r>
          </a:p>
          <a:p>
            <a:pPr lvl="1"/>
            <a:r>
              <a:rPr lang="ro-RO" sz="1800" dirty="0">
                <a:effectLst/>
                <a:latin typeface="Calibri" panose="020F0502020204030204" pitchFamily="34" charset="0"/>
                <a:ea typeface="Calibri" panose="020F0502020204030204" pitchFamily="34" charset="0"/>
                <a:cs typeface="Calibri" panose="020F0502020204030204" pitchFamily="34" charset="0"/>
              </a:rPr>
              <a:t>este o  formă de </a:t>
            </a:r>
            <a:r>
              <a:rPr lang="ro-RO" sz="1800" b="1" dirty="0">
                <a:effectLst/>
                <a:latin typeface="Calibri" panose="020F0502020204030204" pitchFamily="34" charset="0"/>
                <a:ea typeface="Calibri" panose="020F0502020204030204" pitchFamily="34" charset="0"/>
                <a:cs typeface="Calibri" panose="020F0502020204030204" pitchFamily="34" charset="0"/>
              </a:rPr>
              <a:t>agresivitate instrumentală</a:t>
            </a:r>
            <a:r>
              <a:rPr lang="ro-RO" b="1" dirty="0">
                <a:latin typeface="Calibri" panose="020F0502020204030204" pitchFamily="34" charset="0"/>
                <a:ea typeface="Calibri" panose="020F0502020204030204" pitchFamily="34" charset="0"/>
                <a:cs typeface="Calibri" panose="020F0502020204030204" pitchFamily="34" charset="0"/>
              </a:rPr>
              <a:t> </a:t>
            </a:r>
            <a:r>
              <a:rPr lang="ro-RO" sz="1800" dirty="0">
                <a:effectLst/>
                <a:latin typeface="Calibri" panose="020F0502020204030204" pitchFamily="34" charset="0"/>
                <a:ea typeface="Calibri" panose="020F0502020204030204" pitchFamily="34" charset="0"/>
                <a:cs typeface="Calibri" panose="020F0502020204030204" pitchFamily="34" charset="0"/>
              </a:rPr>
              <a:t>folosită cu scopul de a obține un beneficiu social: statut, putere, prestigiu, popularitate, respect etc. </a:t>
            </a:r>
          </a:p>
          <a:p>
            <a:pPr lvl="1"/>
            <a:r>
              <a:rPr lang="ro-RO" sz="1800" dirty="0">
                <a:effectLst/>
                <a:latin typeface="Calibri" panose="020F0502020204030204" pitchFamily="34" charset="0"/>
                <a:ea typeface="Calibri" panose="020F0502020204030204" pitchFamily="34" charset="0"/>
                <a:cs typeface="Calibri" panose="020F0502020204030204" pitchFamily="34" charset="0"/>
              </a:rPr>
              <a:t>nu apare ca reacție la o emoție de disconfort, ci este </a:t>
            </a:r>
            <a:r>
              <a:rPr lang="ro-RO" sz="1800" b="1" dirty="0">
                <a:effectLst/>
                <a:latin typeface="Calibri" panose="020F0502020204030204" pitchFamily="34" charset="0"/>
                <a:ea typeface="Calibri" panose="020F0502020204030204" pitchFamily="34" charset="0"/>
                <a:cs typeface="Calibri" panose="020F0502020204030204" pitchFamily="34" charset="0"/>
              </a:rPr>
              <a:t>intenționat</a:t>
            </a:r>
            <a:r>
              <a:rPr lang="ro-RO" sz="1800" dirty="0">
                <a:effectLst/>
                <a:latin typeface="Calibri" panose="020F0502020204030204" pitchFamily="34" charset="0"/>
                <a:ea typeface="Calibri" panose="020F0502020204030204" pitchFamily="34" charset="0"/>
                <a:cs typeface="Calibri" panose="020F0502020204030204" pitchFamily="34" charset="0"/>
              </a:rPr>
              <a:t> folosit pentru a obține un beneficiu social.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buNone/>
            </a:pPr>
            <a:r>
              <a:rPr lang="ro-RO" dirty="0">
                <a:effectLst/>
                <a:latin typeface="Calibri" panose="020F0502020204030204" pitchFamily="34" charset="0"/>
                <a:ea typeface="Calibri" panose="020F0502020204030204" pitchFamily="34" charset="0"/>
                <a:cs typeface="Times New Roman" panose="02020603050405020304" pitchFamily="18" charset="0"/>
              </a:rPr>
              <a:t> </a:t>
            </a:r>
          </a:p>
          <a:p>
            <a:pPr lvl="1"/>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626962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579EC-290B-405F-80BA-F091255667C7}"/>
              </a:ext>
            </a:extLst>
          </p:cNvPr>
          <p:cNvSpPr>
            <a:spLocks noGrp="1"/>
          </p:cNvSpPr>
          <p:nvPr>
            <p:ph type="title"/>
          </p:nvPr>
        </p:nvSpPr>
        <p:spPr/>
        <p:txBody>
          <a:bodyPr/>
          <a:lstStyle/>
          <a:p>
            <a:r>
              <a:rPr lang="ro-RO" dirty="0"/>
              <a:t>Exemplu </a:t>
            </a:r>
            <a:endParaRPr lang="en-US" dirty="0"/>
          </a:p>
        </p:txBody>
      </p:sp>
      <p:sp>
        <p:nvSpPr>
          <p:cNvPr id="3" name="Content Placeholder 2">
            <a:extLst>
              <a:ext uri="{FF2B5EF4-FFF2-40B4-BE49-F238E27FC236}">
                <a16:creationId xmlns:a16="http://schemas.microsoft.com/office/drawing/2014/main" id="{A4B5B4AF-5739-4112-95EA-72F907EE08C0}"/>
              </a:ext>
            </a:extLst>
          </p:cNvPr>
          <p:cNvSpPr>
            <a:spLocks noGrp="1"/>
          </p:cNvSpPr>
          <p:nvPr>
            <p:ph idx="1"/>
          </p:nvPr>
        </p:nvSpPr>
        <p:spPr/>
        <p:txBody>
          <a:bodyPr/>
          <a:lstStyle/>
          <a:p>
            <a:pPr marL="342900" lvl="0" indent="-342900" algn="just">
              <a:lnSpc>
                <a:spcPct val="107000"/>
              </a:lnSpc>
              <a:spcAft>
                <a:spcPts val="800"/>
              </a:spcAft>
              <a:buFont typeface="Symbol" panose="05050102010706020507" pitchFamily="18" charset="2"/>
              <a:buChar char=""/>
            </a:pPr>
            <a:r>
              <a:rPr lang="ro-RO" sz="1800" dirty="0">
                <a:latin typeface="Calibri" panose="020F0502020204030204" pitchFamily="34" charset="0"/>
                <a:ea typeface="Calibri" panose="020F0502020204030204" pitchFamily="34" charset="0"/>
                <a:cs typeface="Calibri" panose="020F0502020204030204" pitchFamily="34" charset="0"/>
              </a:rPr>
              <a:t>U</a:t>
            </a:r>
            <a:r>
              <a:rPr lang="ro-RO" sz="1800" dirty="0">
                <a:effectLst/>
                <a:latin typeface="Calibri" panose="020F0502020204030204" pitchFamily="34" charset="0"/>
                <a:ea typeface="Calibri" panose="020F0502020204030204" pitchFamily="34" charset="0"/>
                <a:cs typeface="Calibri" panose="020F0502020204030204" pitchFamily="34" charset="0"/>
              </a:rPr>
              <a:t>n elev poate să lovească un coleg pentru că se simte frustrat sau furios pentru ceva ce colegul respectiv a făcut. (</a:t>
            </a:r>
            <a:r>
              <a:rPr lang="ro-RO" sz="1800" b="1" dirty="0">
                <a:effectLst/>
                <a:latin typeface="Calibri" panose="020F0502020204030204" pitchFamily="34" charset="0"/>
                <a:ea typeface="Calibri" panose="020F0502020204030204" pitchFamily="34" charset="0"/>
                <a:cs typeface="Calibri" panose="020F0502020204030204" pitchFamily="34" charset="0"/>
              </a:rPr>
              <a:t>acesta este un comportament agresiv reactiv</a:t>
            </a:r>
            <a:r>
              <a:rPr lang="ro-RO" sz="1800" dirty="0">
                <a:effectLst/>
                <a:latin typeface="Calibri" panose="020F0502020204030204" pitchFamily="34"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ro-RO" sz="1800" dirty="0">
                <a:effectLst/>
                <a:latin typeface="Calibri" panose="020F0502020204030204" pitchFamily="34" charset="0"/>
                <a:ea typeface="Calibri" panose="020F0502020204030204" pitchFamily="34" charset="0"/>
                <a:cs typeface="Calibri" panose="020F0502020204030204" pitchFamily="34" charset="0"/>
              </a:rPr>
              <a:t>       Sau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ro-RO" sz="1800" dirty="0">
                <a:effectLst/>
                <a:latin typeface="Calibri" panose="020F0502020204030204" pitchFamily="34" charset="0"/>
                <a:ea typeface="Calibri" panose="020F0502020204030204" pitchFamily="34" charset="0"/>
              </a:rPr>
              <a:t>Un elev poate să lovească un coleg pentru a obține </a:t>
            </a:r>
            <a:r>
              <a:rPr lang="ro-RO" sz="1800" b="1" dirty="0">
                <a:effectLst/>
                <a:latin typeface="Calibri" panose="020F0502020204030204" pitchFamily="34" charset="0"/>
                <a:ea typeface="Calibri" panose="020F0502020204030204" pitchFamily="34" charset="0"/>
              </a:rPr>
              <a:t>admirația</a:t>
            </a:r>
            <a:r>
              <a:rPr lang="ro-RO" sz="1800" dirty="0">
                <a:effectLst/>
                <a:latin typeface="Calibri" panose="020F0502020204030204" pitchFamily="34" charset="0"/>
                <a:ea typeface="Calibri" panose="020F0502020204030204" pitchFamily="34" charset="0"/>
              </a:rPr>
              <a:t> colegilor lui(</a:t>
            </a:r>
            <a:r>
              <a:rPr lang="ro-RO" sz="1800" b="1" dirty="0">
                <a:effectLst/>
                <a:latin typeface="Calibri" panose="020F0502020204030204" pitchFamily="34" charset="0"/>
                <a:ea typeface="Calibri" panose="020F0502020204030204" pitchFamily="34" charset="0"/>
              </a:rPr>
              <a:t>acesta este un comportament de bullying</a:t>
            </a:r>
            <a:r>
              <a:rPr lang="ro-RO" sz="1800" dirty="0">
                <a:effectLst/>
                <a:latin typeface="Calibri" panose="020F0502020204030204" pitchFamily="34" charset="0"/>
                <a:ea typeface="Calibri" panose="020F0502020204030204" pitchFamily="34" charset="0"/>
              </a:rPr>
              <a:t>).</a:t>
            </a:r>
            <a:endParaRPr lang="en-US" b="1" dirty="0"/>
          </a:p>
        </p:txBody>
      </p:sp>
    </p:spTree>
    <p:extLst>
      <p:ext uri="{BB962C8B-B14F-4D97-AF65-F5344CB8AC3E}">
        <p14:creationId xmlns:p14="http://schemas.microsoft.com/office/powerpoint/2010/main" val="263142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35C2F-5C45-41E6-8F1A-DC2A2BFC7C2B}"/>
              </a:ext>
            </a:extLst>
          </p:cNvPr>
          <p:cNvSpPr>
            <a:spLocks noGrp="1"/>
          </p:cNvSpPr>
          <p:nvPr>
            <p:ph type="title"/>
          </p:nvPr>
        </p:nvSpPr>
        <p:spPr/>
        <p:txBody>
          <a:bodyPr>
            <a:normAutofit/>
          </a:bodyPr>
          <a:lstStyle/>
          <a:p>
            <a:r>
              <a:rPr lang="ro-RO" sz="2400" dirty="0"/>
              <a:t>Alegeți numărul situației care descrie un comportament de bullying</a:t>
            </a:r>
            <a:endParaRPr lang="en-US" sz="2400" dirty="0"/>
          </a:p>
        </p:txBody>
      </p:sp>
      <p:sp>
        <p:nvSpPr>
          <p:cNvPr id="3" name="Content Placeholder 2">
            <a:extLst>
              <a:ext uri="{FF2B5EF4-FFF2-40B4-BE49-F238E27FC236}">
                <a16:creationId xmlns:a16="http://schemas.microsoft.com/office/drawing/2014/main" id="{042C941E-9EC4-476F-958D-A675AE5882C6}"/>
              </a:ext>
            </a:extLst>
          </p:cNvPr>
          <p:cNvSpPr>
            <a:spLocks noGrp="1"/>
          </p:cNvSpPr>
          <p:nvPr>
            <p:ph idx="1"/>
          </p:nvPr>
        </p:nvSpPr>
        <p:spPr/>
        <p:txBody>
          <a:bodyPr>
            <a:normAutofit fontScale="92500" lnSpcReduction="10000"/>
          </a:bodyPr>
          <a:lstStyle/>
          <a:p>
            <a:pPr marL="342900" lvl="0" indent="-342900" algn="just">
              <a:lnSpc>
                <a:spcPct val="107000"/>
              </a:lnSpc>
              <a:buFont typeface="+mj-lt"/>
              <a:buAutoNum type="arabicPeriod"/>
            </a:pPr>
            <a:r>
              <a:rPr lang="ro-RO" sz="1800" i="1" dirty="0">
                <a:effectLst/>
                <a:latin typeface="Calibri" panose="020F0502020204030204" pitchFamily="34" charset="0"/>
                <a:ea typeface="Calibri" panose="020F0502020204030204" pitchFamily="34" charset="0"/>
                <a:cs typeface="Calibri" panose="020F0502020204030204" pitchFamily="34" charset="0"/>
              </a:rPr>
              <a:t>Petru îl acuză pe Dan că a trișat la joc. Dan se înfurie și îl împinge pe Petru.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ro-RO" sz="1800" i="1" dirty="0">
                <a:effectLst/>
                <a:latin typeface="Calibri" panose="020F0502020204030204" pitchFamily="34" charset="0"/>
                <a:ea typeface="Calibri" panose="020F0502020204030204" pitchFamily="34" charset="0"/>
                <a:cs typeface="Calibri" panose="020F0502020204030204" pitchFamily="34" charset="0"/>
              </a:rPr>
              <a:t>Petru vine din pauză. Trece prin fața clasei a VII-a unde sunt adunați mai mulți elevi. Nu își dă seama de la distanța cine sunt, dar se roagă în sinea lui să nu fie și Matei printre ei. De fiecare dată când se întâmplă să treacă pe holul școlii, pe lângă clasa lui Matei și Matei este la ușa,  acesta se împinge în el și îi spune</a:t>
            </a:r>
            <a:r>
              <a:rPr lang="en-US" sz="1800" i="1" dirty="0">
                <a:effectLst/>
                <a:latin typeface="Calibri" panose="020F0502020204030204" pitchFamily="34" charset="0"/>
                <a:ea typeface="Calibri" panose="020F0502020204030204" pitchFamily="34" charset="0"/>
                <a:cs typeface="Calibri" panose="020F0502020204030204" pitchFamily="34" charset="0"/>
              </a:rPr>
              <a:t>” De </a:t>
            </a:r>
            <a:r>
              <a:rPr lang="en-US" sz="1800" i="1" dirty="0" err="1">
                <a:effectLst/>
                <a:latin typeface="Calibri" panose="020F0502020204030204" pitchFamily="34" charset="0"/>
                <a:ea typeface="Calibri" panose="020F0502020204030204" pitchFamily="34" charset="0"/>
                <a:cs typeface="Calibri" panose="020F0502020204030204" pitchFamily="34" charset="0"/>
              </a:rPr>
              <a:t>ce</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intri</a:t>
            </a:r>
            <a:r>
              <a:rPr lang="en-US" sz="1800" i="1" dirty="0">
                <a:effectLst/>
                <a:latin typeface="Calibri" panose="020F0502020204030204" pitchFamily="34" charset="0"/>
                <a:ea typeface="Calibri" panose="020F0502020204030204" pitchFamily="34" charset="0"/>
                <a:cs typeface="Calibri" panose="020F0502020204030204" pitchFamily="34" charset="0"/>
              </a:rPr>
              <a:t> m</a:t>
            </a:r>
            <a:r>
              <a:rPr lang="ro-RO" sz="1800" i="1" dirty="0">
                <a:effectLst/>
                <a:latin typeface="Calibri" panose="020F0502020204030204" pitchFamily="34" charset="0"/>
                <a:ea typeface="Calibri" panose="020F0502020204030204" pitchFamily="34" charset="0"/>
                <a:cs typeface="Calibri" panose="020F0502020204030204" pitchFamily="34" charset="0"/>
              </a:rPr>
              <a:t>ă în mine?</a:t>
            </a:r>
            <a:r>
              <a:rPr lang="en-US" sz="1800" i="1" dirty="0">
                <a:effectLst/>
                <a:latin typeface="Calibri" panose="020F0502020204030204" pitchFamily="34" charset="0"/>
                <a:ea typeface="Calibri" panose="020F0502020204030204" pitchFamily="34" charset="0"/>
                <a:cs typeface="Calibri" panose="020F0502020204030204" pitchFamily="34" charset="0"/>
              </a:rPr>
              <a:t> Nu ai </a:t>
            </a:r>
            <a:r>
              <a:rPr lang="en-US" sz="1800" i="1" dirty="0" err="1">
                <a:effectLst/>
                <a:latin typeface="Calibri" panose="020F0502020204030204" pitchFamily="34" charset="0"/>
                <a:ea typeface="Calibri" panose="020F0502020204030204" pitchFamily="34" charset="0"/>
                <a:cs typeface="Calibri" panose="020F0502020204030204" pitchFamily="34" charset="0"/>
              </a:rPr>
              <a:t>destul</a:t>
            </a:r>
            <a:r>
              <a:rPr lang="en-US" sz="1800" i="1" dirty="0">
                <a:effectLst/>
                <a:latin typeface="Calibri" panose="020F0502020204030204" pitchFamily="34" charset="0"/>
                <a:ea typeface="Calibri" panose="020F0502020204030204" pitchFamily="34" charset="0"/>
                <a:cs typeface="Calibri" panose="020F0502020204030204" pitchFamily="34" charset="0"/>
              </a:rPr>
              <a:t> loc pe </a:t>
            </a:r>
            <a:r>
              <a:rPr lang="en-US" sz="1800" i="1" dirty="0" err="1">
                <a:effectLst/>
                <a:latin typeface="Calibri" panose="020F0502020204030204" pitchFamily="34" charset="0"/>
                <a:ea typeface="Calibri" panose="020F0502020204030204" pitchFamily="34" charset="0"/>
                <a:cs typeface="Calibri" panose="020F0502020204030204" pitchFamily="34" charset="0"/>
              </a:rPr>
              <a:t>unde</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să</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mergi</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Și</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toți</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colegii</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lui</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râd</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și</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își</a:t>
            </a:r>
            <a:r>
              <a:rPr lang="en-US" sz="1800" i="1" dirty="0">
                <a:effectLst/>
                <a:latin typeface="Calibri" panose="020F0502020204030204" pitchFamily="34" charset="0"/>
                <a:ea typeface="Calibri" panose="020F0502020204030204" pitchFamily="34" charset="0"/>
                <a:cs typeface="Calibri" panose="020F0502020204030204" pitchFamily="34" charset="0"/>
              </a:rPr>
              <a:t> fac </a:t>
            </a:r>
            <a:r>
              <a:rPr lang="en-US" sz="1800" i="1" dirty="0" err="1">
                <a:effectLst/>
                <a:latin typeface="Calibri" panose="020F0502020204030204" pitchFamily="34" charset="0"/>
                <a:ea typeface="Calibri" panose="020F0502020204030204" pitchFamily="34" charset="0"/>
                <a:cs typeface="Calibri" panose="020F0502020204030204" pitchFamily="34" charset="0"/>
              </a:rPr>
              <a:t>semne</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ro-RO" sz="1800" i="1"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en-US" sz="1800" i="1" dirty="0" err="1">
                <a:effectLst/>
                <a:latin typeface="Calibri" panose="020F0502020204030204" pitchFamily="34" charset="0"/>
                <a:ea typeface="Calibri" panose="020F0502020204030204" pitchFamily="34" charset="0"/>
                <a:cs typeface="Calibri" panose="020F0502020204030204" pitchFamily="34" charset="0"/>
              </a:rPr>
              <a:t>Petru</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și</a:t>
            </a:r>
            <a:r>
              <a:rPr lang="en-US" sz="1800" i="1" dirty="0">
                <a:effectLst/>
                <a:latin typeface="Calibri" panose="020F0502020204030204" pitchFamily="34" charset="0"/>
                <a:ea typeface="Calibri" panose="020F0502020204030204" pitchFamily="34" charset="0"/>
                <a:cs typeface="Calibri" panose="020F0502020204030204" pitchFamily="34" charset="0"/>
              </a:rPr>
              <a:t> Marian se </a:t>
            </a:r>
            <a:r>
              <a:rPr lang="en-US" sz="1800" i="1" dirty="0" err="1">
                <a:effectLst/>
                <a:latin typeface="Calibri" panose="020F0502020204030204" pitchFamily="34" charset="0"/>
                <a:ea typeface="Calibri" panose="020F0502020204030204" pitchFamily="34" charset="0"/>
                <a:cs typeface="Calibri" panose="020F0502020204030204" pitchFamily="34" charset="0"/>
              </a:rPr>
              <a:t>ceartă</a:t>
            </a:r>
            <a:r>
              <a:rPr lang="en-US" sz="1800" i="1" dirty="0">
                <a:effectLst/>
                <a:latin typeface="Calibri" panose="020F0502020204030204" pitchFamily="34" charset="0"/>
                <a:ea typeface="Calibri" panose="020F0502020204030204" pitchFamily="34" charset="0"/>
                <a:cs typeface="Calibri" panose="020F0502020204030204" pitchFamily="34" charset="0"/>
              </a:rPr>
              <a:t> de la o </a:t>
            </a:r>
            <a:r>
              <a:rPr lang="en-US" sz="1800" i="1" dirty="0" err="1">
                <a:effectLst/>
                <a:latin typeface="Calibri" panose="020F0502020204030204" pitchFamily="34" charset="0"/>
                <a:ea typeface="Calibri" panose="020F0502020204030204" pitchFamily="34" charset="0"/>
                <a:cs typeface="Calibri" panose="020F0502020204030204" pitchFamily="34" charset="0"/>
              </a:rPr>
              <a:t>situație</a:t>
            </a:r>
            <a:r>
              <a:rPr lang="en-US" sz="1800" i="1" dirty="0">
                <a:effectLst/>
                <a:latin typeface="Calibri" panose="020F0502020204030204" pitchFamily="34" charset="0"/>
                <a:ea typeface="Calibri" panose="020F0502020204030204" pitchFamily="34" charset="0"/>
                <a:cs typeface="Calibri" panose="020F0502020204030204" pitchFamily="34" charset="0"/>
              </a:rPr>
              <a:t> care are </a:t>
            </a:r>
            <a:r>
              <a:rPr lang="en-US" sz="1800" i="1" dirty="0" err="1">
                <a:effectLst/>
                <a:latin typeface="Calibri" panose="020F0502020204030204" pitchFamily="34" charset="0"/>
                <a:ea typeface="Calibri" panose="020F0502020204030204" pitchFamily="34" charset="0"/>
                <a:cs typeface="Calibri" panose="020F0502020204030204" pitchFamily="34" charset="0"/>
              </a:rPr>
              <a:t>legătură</a:t>
            </a:r>
            <a:r>
              <a:rPr lang="en-US" sz="1800" i="1" dirty="0">
                <a:effectLst/>
                <a:latin typeface="Calibri" panose="020F0502020204030204" pitchFamily="34" charset="0"/>
                <a:ea typeface="Calibri" panose="020F0502020204030204" pitchFamily="34" charset="0"/>
                <a:cs typeface="Calibri" panose="020F0502020204030204" pitchFamily="34" charset="0"/>
              </a:rPr>
              <a:t> cu </a:t>
            </a:r>
            <a:r>
              <a:rPr lang="en-US" sz="1800" i="1" dirty="0" err="1">
                <a:effectLst/>
                <a:latin typeface="Calibri" panose="020F0502020204030204" pitchFamily="34" charset="0"/>
                <a:ea typeface="Calibri" panose="020F0502020204030204" pitchFamily="34" charset="0"/>
                <a:cs typeface="Calibri" panose="020F0502020204030204" pitchFamily="34" charset="0"/>
              </a:rPr>
              <a:t>meciul</a:t>
            </a:r>
            <a:r>
              <a:rPr lang="en-US" sz="1800" i="1" dirty="0">
                <a:effectLst/>
                <a:latin typeface="Calibri" panose="020F0502020204030204" pitchFamily="34" charset="0"/>
                <a:ea typeface="Calibri" panose="020F0502020204030204" pitchFamily="34" charset="0"/>
                <a:cs typeface="Calibri" panose="020F0502020204030204" pitchFamily="34" charset="0"/>
              </a:rPr>
              <a:t> de </a:t>
            </a:r>
            <a:r>
              <a:rPr lang="en-US" sz="1800" i="1" dirty="0" err="1">
                <a:effectLst/>
                <a:latin typeface="Calibri" panose="020F0502020204030204" pitchFamily="34" charset="0"/>
                <a:ea typeface="Calibri" panose="020F0502020204030204" pitchFamily="34" charset="0"/>
                <a:cs typeface="Calibri" panose="020F0502020204030204" pitchFamily="34" charset="0"/>
              </a:rPr>
              <a:t>forbal</a:t>
            </a:r>
            <a:r>
              <a:rPr lang="en-US" sz="1800" i="1" dirty="0">
                <a:effectLst/>
                <a:latin typeface="Calibri" panose="020F0502020204030204" pitchFamily="34" charset="0"/>
                <a:ea typeface="Calibri" panose="020F0502020204030204" pitchFamily="34" charset="0"/>
                <a:cs typeface="Calibri" panose="020F0502020204030204" pitchFamily="34" charset="0"/>
              </a:rPr>
              <a:t> pe care </a:t>
            </a:r>
            <a:r>
              <a:rPr lang="en-US" sz="1800" i="1" dirty="0" err="1">
                <a:effectLst/>
                <a:latin typeface="Calibri" panose="020F0502020204030204" pitchFamily="34" charset="0"/>
                <a:ea typeface="Calibri" panose="020F0502020204030204" pitchFamily="34" charset="0"/>
                <a:cs typeface="Calibri" panose="020F0502020204030204" pitchFamily="34" charset="0"/>
              </a:rPr>
              <a:t>tocmai</a:t>
            </a:r>
            <a:r>
              <a:rPr lang="en-US" sz="1800" i="1" dirty="0">
                <a:effectLst/>
                <a:latin typeface="Calibri" panose="020F0502020204030204" pitchFamily="34" charset="0"/>
                <a:ea typeface="Calibri" panose="020F0502020204030204" pitchFamily="34" charset="0"/>
                <a:cs typeface="Calibri" panose="020F0502020204030204" pitchFamily="34" charset="0"/>
              </a:rPr>
              <a:t> l-au </a:t>
            </a:r>
            <a:r>
              <a:rPr lang="en-US" sz="1800" i="1" dirty="0" err="1">
                <a:effectLst/>
                <a:latin typeface="Calibri" panose="020F0502020204030204" pitchFamily="34" charset="0"/>
                <a:ea typeface="Calibri" panose="020F0502020204030204" pitchFamily="34" charset="0"/>
                <a:cs typeface="Calibri" panose="020F0502020204030204" pitchFamily="34" charset="0"/>
              </a:rPr>
              <a:t>încheiat</a:t>
            </a:r>
            <a:r>
              <a:rPr lang="en-US" sz="1800" i="1" dirty="0">
                <a:effectLst/>
                <a:latin typeface="Calibri" panose="020F0502020204030204" pitchFamily="34" charset="0"/>
                <a:ea typeface="Calibri" panose="020F0502020204030204" pitchFamily="34" charset="0"/>
                <a:cs typeface="Calibri" panose="020F0502020204030204" pitchFamily="34" charset="0"/>
              </a:rPr>
              <a:t>. Marian a </a:t>
            </a:r>
            <a:r>
              <a:rPr lang="en-US" sz="1800" i="1" dirty="0" err="1">
                <a:effectLst/>
                <a:latin typeface="Calibri" panose="020F0502020204030204" pitchFamily="34" charset="0"/>
                <a:ea typeface="Calibri" panose="020F0502020204030204" pitchFamily="34" charset="0"/>
                <a:cs typeface="Calibri" panose="020F0502020204030204" pitchFamily="34" charset="0"/>
              </a:rPr>
              <a:t>ratat</a:t>
            </a:r>
            <a:r>
              <a:rPr lang="en-US" sz="1800" i="1" dirty="0">
                <a:effectLst/>
                <a:latin typeface="Calibri" panose="020F0502020204030204" pitchFamily="34" charset="0"/>
                <a:ea typeface="Calibri" panose="020F0502020204030204" pitchFamily="34" charset="0"/>
                <a:cs typeface="Calibri" panose="020F0502020204030204" pitchFamily="34" charset="0"/>
              </a:rPr>
              <a:t> o </a:t>
            </a:r>
            <a:r>
              <a:rPr lang="en-US" sz="1800" i="1" dirty="0" err="1">
                <a:effectLst/>
                <a:latin typeface="Calibri" panose="020F0502020204030204" pitchFamily="34" charset="0"/>
                <a:ea typeface="Calibri" panose="020F0502020204030204" pitchFamily="34" charset="0"/>
                <a:cs typeface="Calibri" panose="020F0502020204030204" pitchFamily="34" charset="0"/>
              </a:rPr>
              <a:t>ocazie</a:t>
            </a:r>
            <a:r>
              <a:rPr lang="en-US" sz="1800" i="1" dirty="0">
                <a:effectLst/>
                <a:latin typeface="Calibri" panose="020F0502020204030204" pitchFamily="34" charset="0"/>
                <a:ea typeface="Calibri" panose="020F0502020204030204" pitchFamily="34" charset="0"/>
                <a:cs typeface="Calibri" panose="020F0502020204030204" pitchFamily="34" charset="0"/>
              </a:rPr>
              <a:t> de </a:t>
            </a:r>
            <a:r>
              <a:rPr lang="en-US" sz="1800" i="1" dirty="0" err="1">
                <a:effectLst/>
                <a:latin typeface="Calibri" panose="020F0502020204030204" pitchFamily="34" charset="0"/>
                <a:ea typeface="Calibri" panose="020F0502020204030204" pitchFamily="34" charset="0"/>
                <a:cs typeface="Calibri" panose="020F0502020204030204" pitchFamily="34" charset="0"/>
              </a:rPr>
              <a:t>gol</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și</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echipa</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celor</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doi</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băieți</a:t>
            </a:r>
            <a:r>
              <a:rPr lang="en-US" sz="1800" i="1" dirty="0">
                <a:effectLst/>
                <a:latin typeface="Calibri" panose="020F0502020204030204" pitchFamily="34" charset="0"/>
                <a:ea typeface="Calibri" panose="020F0502020204030204" pitchFamily="34" charset="0"/>
                <a:cs typeface="Calibri" panose="020F0502020204030204" pitchFamily="34" charset="0"/>
              </a:rPr>
              <a:t> a </a:t>
            </a:r>
            <a:r>
              <a:rPr lang="en-US" sz="1800" i="1" dirty="0" err="1">
                <a:effectLst/>
                <a:latin typeface="Calibri" panose="020F0502020204030204" pitchFamily="34" charset="0"/>
                <a:ea typeface="Calibri" panose="020F0502020204030204" pitchFamily="34" charset="0"/>
                <a:cs typeface="Calibri" panose="020F0502020204030204" pitchFamily="34" charset="0"/>
              </a:rPr>
              <a:t>pierdut</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Petru</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este</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foarte</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supărat</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că</a:t>
            </a:r>
            <a:r>
              <a:rPr lang="en-US" sz="1800" i="1" dirty="0">
                <a:effectLst/>
                <a:latin typeface="Calibri" panose="020F0502020204030204" pitchFamily="34" charset="0"/>
                <a:ea typeface="Calibri" panose="020F0502020204030204" pitchFamily="34" charset="0"/>
                <a:cs typeface="Calibri" panose="020F0502020204030204" pitchFamily="34" charset="0"/>
              </a:rPr>
              <a:t> au </a:t>
            </a:r>
            <a:r>
              <a:rPr lang="en-US" sz="1800" i="1" dirty="0" err="1">
                <a:effectLst/>
                <a:latin typeface="Calibri" panose="020F0502020204030204" pitchFamily="34" charset="0"/>
                <a:ea typeface="Calibri" panose="020F0502020204030204" pitchFamily="34" charset="0"/>
                <a:cs typeface="Calibri" panose="020F0502020204030204" pitchFamily="34" charset="0"/>
              </a:rPr>
              <a:t>pierdut</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și</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îl</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învinovățește</a:t>
            </a:r>
            <a:r>
              <a:rPr lang="en-US" sz="1800" i="1" dirty="0">
                <a:effectLst/>
                <a:latin typeface="Calibri" panose="020F0502020204030204" pitchFamily="34" charset="0"/>
                <a:ea typeface="Calibri" panose="020F0502020204030204" pitchFamily="34" charset="0"/>
                <a:cs typeface="Calibri" panose="020F0502020204030204" pitchFamily="34" charset="0"/>
              </a:rPr>
              <a:t> pe Marian </a:t>
            </a:r>
            <a:r>
              <a:rPr lang="en-US" sz="1800" i="1" dirty="0" err="1">
                <a:effectLst/>
                <a:latin typeface="Calibri" panose="020F0502020204030204" pitchFamily="34" charset="0"/>
                <a:ea typeface="Calibri" panose="020F0502020204030204" pitchFamily="34" charset="0"/>
                <a:cs typeface="Calibri" panose="020F0502020204030204" pitchFamily="34" charset="0"/>
              </a:rPr>
              <a:t>pentru</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eșec</a:t>
            </a:r>
            <a:r>
              <a:rPr lang="en-US" sz="1800" i="1" dirty="0">
                <a:effectLst/>
                <a:latin typeface="Calibri" panose="020F0502020204030204" pitchFamily="34" charset="0"/>
                <a:ea typeface="Calibri" panose="020F0502020204030204" pitchFamily="34" charset="0"/>
                <a:cs typeface="Calibri" panose="020F0502020204030204" pitchFamily="34" charset="0"/>
              </a:rPr>
              <a:t>. Marian </a:t>
            </a:r>
            <a:r>
              <a:rPr lang="en-US" sz="1800" i="1" dirty="0" err="1">
                <a:effectLst/>
                <a:latin typeface="Calibri" panose="020F0502020204030204" pitchFamily="34" charset="0"/>
                <a:ea typeface="Calibri" panose="020F0502020204030204" pitchFamily="34" charset="0"/>
                <a:cs typeface="Calibri" panose="020F0502020204030204" pitchFamily="34" charset="0"/>
              </a:rPr>
              <a:t>îl</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împinge</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și</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îi</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spune</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să</a:t>
            </a:r>
            <a:r>
              <a:rPr lang="en-US" sz="1800" i="1" dirty="0">
                <a:effectLst/>
                <a:latin typeface="Calibri" panose="020F0502020204030204" pitchFamily="34" charset="0"/>
                <a:ea typeface="Calibri" panose="020F0502020204030204" pitchFamily="34" charset="0"/>
                <a:cs typeface="Calibri" panose="020F0502020204030204" pitchFamily="34" charset="0"/>
              </a:rPr>
              <a:t> se </a:t>
            </a:r>
            <a:r>
              <a:rPr lang="en-US" sz="1800" i="1" dirty="0" err="1">
                <a:effectLst/>
                <a:latin typeface="Calibri" panose="020F0502020204030204" pitchFamily="34" charset="0"/>
                <a:ea typeface="Calibri" panose="020F0502020204030204" pitchFamily="34" charset="0"/>
                <a:cs typeface="Calibri" panose="020F0502020204030204" pitchFamily="34" charset="0"/>
              </a:rPr>
              <a:t>oprească</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Petru</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continuă</a:t>
            </a:r>
            <a:r>
              <a:rPr lang="en-US" sz="1800" i="1" dirty="0">
                <a:effectLst/>
                <a:latin typeface="Calibri" panose="020F0502020204030204" pitchFamily="34" charset="0"/>
                <a:ea typeface="Calibri" panose="020F0502020204030204" pitchFamily="34" charset="0"/>
                <a:cs typeface="Calibri" panose="020F0502020204030204" pitchFamily="34" charset="0"/>
              </a:rPr>
              <a:t>. Marian </a:t>
            </a:r>
            <a:r>
              <a:rPr lang="en-US" sz="1800" i="1" dirty="0" err="1">
                <a:effectLst/>
                <a:latin typeface="Calibri" panose="020F0502020204030204" pitchFamily="34" charset="0"/>
                <a:ea typeface="Calibri" panose="020F0502020204030204" pitchFamily="34" charset="0"/>
                <a:cs typeface="Calibri" panose="020F0502020204030204" pitchFamily="34" charset="0"/>
              </a:rPr>
              <a:t>îl</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lovește</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si</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cei</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doi</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baieți</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încep</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să</a:t>
            </a:r>
            <a:r>
              <a:rPr lang="en-US" sz="1800" i="1" dirty="0">
                <a:effectLst/>
                <a:latin typeface="Calibri" panose="020F0502020204030204" pitchFamily="34" charset="0"/>
                <a:ea typeface="Calibri" panose="020F0502020204030204" pitchFamily="34" charset="0"/>
                <a:cs typeface="Calibri" panose="020F0502020204030204" pitchFamily="34" charset="0"/>
              </a:rPr>
              <a:t> se </a:t>
            </a:r>
            <a:r>
              <a:rPr lang="en-US" sz="1800" i="1" dirty="0" err="1">
                <a:effectLst/>
                <a:latin typeface="Calibri" panose="020F0502020204030204" pitchFamily="34" charset="0"/>
                <a:ea typeface="Calibri" panose="020F0502020204030204" pitchFamily="34" charset="0"/>
                <a:cs typeface="Calibri" panose="020F0502020204030204" pitchFamily="34" charset="0"/>
              </a:rPr>
              <a:t>bată</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și</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să</a:t>
            </a:r>
            <a:r>
              <a:rPr lang="en-US" sz="1800" i="1" dirty="0">
                <a:effectLst/>
                <a:latin typeface="Calibri" panose="020F0502020204030204" pitchFamily="34" charset="0"/>
                <a:ea typeface="Calibri" panose="020F0502020204030204" pitchFamily="34" charset="0"/>
                <a:cs typeface="Calibri" panose="020F0502020204030204" pitchFamily="34" charset="0"/>
              </a:rPr>
              <a:t> se </a:t>
            </a:r>
            <a:r>
              <a:rPr lang="en-US" sz="1800" i="1" dirty="0" err="1">
                <a:effectLst/>
                <a:latin typeface="Calibri" panose="020F0502020204030204" pitchFamily="34" charset="0"/>
                <a:ea typeface="Calibri" panose="020F0502020204030204" pitchFamily="34" charset="0"/>
                <a:cs typeface="Calibri" panose="020F0502020204030204" pitchFamily="34" charset="0"/>
              </a:rPr>
              <a:t>tragă</a:t>
            </a:r>
            <a:r>
              <a:rPr lang="en-US" sz="1800" i="1" dirty="0">
                <a:effectLst/>
                <a:latin typeface="Calibri" panose="020F0502020204030204" pitchFamily="34" charset="0"/>
                <a:ea typeface="Calibri" panose="020F0502020204030204" pitchFamily="34" charset="0"/>
                <a:cs typeface="Calibri" panose="020F0502020204030204" pitchFamily="34" charset="0"/>
              </a:rPr>
              <a:t> de </a:t>
            </a:r>
            <a:r>
              <a:rPr lang="en-US" sz="1800" i="1" dirty="0" err="1">
                <a:effectLst/>
                <a:latin typeface="Calibri" panose="020F0502020204030204" pitchFamily="34" charset="0"/>
                <a:ea typeface="Calibri" panose="020F0502020204030204" pitchFamily="34" charset="0"/>
                <a:cs typeface="Calibri" panose="020F0502020204030204" pitchFamily="34" charset="0"/>
              </a:rPr>
              <a:t>haine</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până</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ajung</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să</a:t>
            </a:r>
            <a:r>
              <a:rPr lang="en-US" sz="1800" i="1" dirty="0">
                <a:effectLst/>
                <a:latin typeface="Calibri" panose="020F0502020204030204" pitchFamily="34" charset="0"/>
                <a:ea typeface="Calibri" panose="020F0502020204030204" pitchFamily="34" charset="0"/>
                <a:cs typeface="Calibri" panose="020F0502020204030204" pitchFamily="34" charset="0"/>
              </a:rPr>
              <a:t> se </a:t>
            </a:r>
            <a:r>
              <a:rPr lang="en-US" sz="1800" i="1" dirty="0" err="1">
                <a:effectLst/>
                <a:latin typeface="Calibri" panose="020F0502020204030204" pitchFamily="34" charset="0"/>
                <a:ea typeface="Calibri" panose="020F0502020204030204" pitchFamily="34" charset="0"/>
                <a:cs typeface="Calibri" panose="020F0502020204030204" pitchFamily="34" charset="0"/>
              </a:rPr>
              <a:t>lupte</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err="1">
                <a:effectLst/>
                <a:latin typeface="Calibri" panose="020F0502020204030204" pitchFamily="34" charset="0"/>
                <a:ea typeface="Calibri" panose="020F0502020204030204" pitchFamily="34" charset="0"/>
                <a:cs typeface="Calibri" panose="020F0502020204030204" pitchFamily="34" charset="0"/>
              </a:rPr>
              <a:t>corp</a:t>
            </a:r>
            <a:r>
              <a:rPr lang="en-US" sz="1800" i="1" dirty="0">
                <a:effectLst/>
                <a:latin typeface="Calibri" panose="020F0502020204030204" pitchFamily="34" charset="0"/>
                <a:ea typeface="Calibri" panose="020F0502020204030204" pitchFamily="34" charset="0"/>
                <a:cs typeface="Calibri" panose="020F0502020204030204" pitchFamily="34" charset="0"/>
              </a:rPr>
              <a:t> la corp.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238565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90168-7135-47CF-B0DF-52BE2AD3D3FA}"/>
              </a:ext>
            </a:extLst>
          </p:cNvPr>
          <p:cNvSpPr>
            <a:spLocks noGrp="1"/>
          </p:cNvSpPr>
          <p:nvPr>
            <p:ph type="title"/>
          </p:nvPr>
        </p:nvSpPr>
        <p:spPr/>
        <p:txBody>
          <a:bodyPr/>
          <a:lstStyle/>
          <a:p>
            <a:r>
              <a:rPr lang="ro-RO" dirty="0"/>
              <a:t>3. Criteriul puterii </a:t>
            </a:r>
            <a:endParaRPr lang="en-US" dirty="0"/>
          </a:p>
        </p:txBody>
      </p:sp>
      <p:sp>
        <p:nvSpPr>
          <p:cNvPr id="3" name="Content Placeholder 2">
            <a:extLst>
              <a:ext uri="{FF2B5EF4-FFF2-40B4-BE49-F238E27FC236}">
                <a16:creationId xmlns:a16="http://schemas.microsoft.com/office/drawing/2014/main" id="{C7E812A4-777B-4BC1-B885-3D87ABDD1FC4}"/>
              </a:ext>
            </a:extLst>
          </p:cNvPr>
          <p:cNvSpPr>
            <a:spLocks noGrp="1"/>
          </p:cNvSpPr>
          <p:nvPr>
            <p:ph idx="1"/>
          </p:nvPr>
        </p:nvSpPr>
        <p:spPr>
          <a:xfrm>
            <a:off x="1451579" y="2015732"/>
            <a:ext cx="9603275" cy="3843892"/>
          </a:xfrm>
        </p:spPr>
        <p:txBody>
          <a:bodyPr>
            <a:normAutofit fontScale="92500" lnSpcReduction="10000"/>
          </a:bodyPr>
          <a:lstStyle/>
          <a:p>
            <a:pPr algn="just">
              <a:lnSpc>
                <a:spcPct val="107000"/>
              </a:lnSpc>
              <a:spcAft>
                <a:spcPts val="800"/>
              </a:spcAft>
            </a:pPr>
            <a:r>
              <a:rPr lang="ro-RO" sz="1800" b="1" dirty="0">
                <a:effectLst/>
                <a:latin typeface="Calibri" panose="020F0502020204030204" pitchFamily="34" charset="0"/>
                <a:ea typeface="Calibri" panose="020F0502020204030204" pitchFamily="34" charset="0"/>
                <a:cs typeface="Calibri" panose="020F0502020204030204" pitchFamily="34" charset="0"/>
              </a:rPr>
              <a:t>Puterea</a:t>
            </a:r>
            <a:r>
              <a:rPr lang="ro-RO" sz="1800" dirty="0">
                <a:effectLst/>
                <a:latin typeface="Calibri" panose="020F0502020204030204" pitchFamily="34" charset="0"/>
                <a:ea typeface="Calibri" panose="020F0502020204030204" pitchFamily="34" charset="0"/>
                <a:cs typeface="Calibri" panose="020F0502020204030204" pitchFamily="34" charset="0"/>
              </a:rPr>
              <a:t> înseamnă pur și simplu abilitatea de a provoca o schimbare sau un răspuns din partea celuilalt în sensul dorit de tine. </a:t>
            </a:r>
          </a:p>
          <a:p>
            <a:pPr lvl="1" algn="just">
              <a:lnSpc>
                <a:spcPct val="107000"/>
              </a:lnSpc>
              <a:spcAft>
                <a:spcPts val="800"/>
              </a:spcAft>
            </a:pPr>
            <a:r>
              <a:rPr lang="ro-RO" sz="1600" dirty="0">
                <a:effectLst/>
                <a:latin typeface="Calibri" panose="020F0502020204030204" pitchFamily="34" charset="0"/>
                <a:ea typeface="Calibri" panose="020F0502020204030204" pitchFamily="34" charset="0"/>
                <a:cs typeface="Calibri" panose="020F0502020204030204" pitchFamily="34" charset="0"/>
              </a:rPr>
              <a:t>Toți oamenii trec prin procesul de a învăța cum să își folosească în mod sănătos puterea pentru a nu se răni pe el sau pentru a nu-i răni pe cei din jurul lui.</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RO" sz="1800" dirty="0">
                <a:effectLst/>
                <a:latin typeface="Calibri" panose="020F0502020204030204" pitchFamily="34" charset="0"/>
                <a:ea typeface="Calibri" panose="020F0502020204030204" pitchFamily="34" charset="0"/>
                <a:cs typeface="Calibri" panose="020F0502020204030204" pitchFamily="34" charset="0"/>
              </a:rPr>
              <a:t>Puterea este ca o sabie cu două tăișuri. Avem nevoie să învățam cu să o folosim astfel încât să nu ne rănim pe noi și pe cei din jurul nostru.</a:t>
            </a:r>
          </a:p>
          <a:p>
            <a:pPr lvl="1" algn="just">
              <a:lnSpc>
                <a:spcPct val="107000"/>
              </a:lnSpc>
              <a:spcAft>
                <a:spcPts val="800"/>
              </a:spcAft>
            </a:pPr>
            <a:r>
              <a:rPr lang="ro-RO" sz="1600" dirty="0">
                <a:effectLst/>
                <a:latin typeface="Calibri" panose="020F0502020204030204" pitchFamily="34" charset="0"/>
                <a:ea typeface="Calibri" panose="020F0502020204030204" pitchFamily="34" charset="0"/>
                <a:cs typeface="Calibri" panose="020F0502020204030204" pitchFamily="34" charset="0"/>
              </a:rPr>
              <a:t> Copiii învață cum să folosească puterea prin intermediul relației cu adulții din jurul lor.</a:t>
            </a:r>
          </a:p>
          <a:p>
            <a:pPr lvl="1" algn="just">
              <a:lnSpc>
                <a:spcPct val="107000"/>
              </a:lnSpc>
              <a:spcAft>
                <a:spcPts val="800"/>
              </a:spcAft>
            </a:pPr>
            <a:r>
              <a:rPr lang="ro-RO" sz="1600" dirty="0">
                <a:effectLst/>
                <a:latin typeface="Calibri" panose="020F0502020204030204" pitchFamily="34" charset="0"/>
                <a:ea typeface="Calibri" panose="020F0502020204030204" pitchFamily="34" charset="0"/>
                <a:cs typeface="Calibri" panose="020F0502020204030204" pitchFamily="34" charset="0"/>
              </a:rPr>
              <a:t>Când suntem mici avem o percepție deformată asupra propriei noastre puteri. </a:t>
            </a:r>
            <a:r>
              <a:rPr lang="ro-RO" sz="1600" dirty="0">
                <a:latin typeface="Calibri" panose="020F0502020204030204" pitchFamily="34" charset="0"/>
                <a:ea typeface="Calibri" panose="020F0502020204030204" pitchFamily="34" charset="0"/>
                <a:cs typeface="Calibri" panose="020F0502020204030204" pitchFamily="34" charset="0"/>
              </a:rPr>
              <a:t>De exemplu, un copil preșcolar își poate închipui cu ușurință</a:t>
            </a:r>
            <a:r>
              <a:rPr lang="ro-RO" sz="1600" dirty="0">
                <a:effectLst/>
                <a:latin typeface="Calibri" panose="020F0502020204030204" pitchFamily="34" charset="0"/>
                <a:ea typeface="Calibri" panose="020F0502020204030204" pitchFamily="34" charset="0"/>
                <a:cs typeface="Calibri" panose="020F0502020204030204" pitchFamily="34" charset="0"/>
              </a:rPr>
              <a:t> că poate sări peste clădiri, că are o bagheta magică și poate schimba o situație. </a:t>
            </a:r>
          </a:p>
          <a:p>
            <a:pPr algn="just">
              <a:lnSpc>
                <a:spcPct val="107000"/>
              </a:lnSpc>
              <a:spcAft>
                <a:spcPts val="800"/>
              </a:spcAft>
            </a:pPr>
            <a:r>
              <a:rPr lang="ro-RO" sz="1800" dirty="0">
                <a:effectLst/>
                <a:latin typeface="Calibri" panose="020F0502020204030204" pitchFamily="34" charset="0"/>
                <a:ea typeface="Calibri" panose="020F0502020204030204" pitchFamily="34" charset="0"/>
                <a:cs typeface="Calibri" panose="020F0502020204030204" pitchFamily="34" charset="0"/>
              </a:rPr>
              <a:t>Pe măsură ce creștem și ne apropiem de vârsta adultă, ajungem prin experinețele pe care le avem, să ne confruntăm cu realitatea: </a:t>
            </a:r>
            <a:r>
              <a:rPr lang="ro-RO" sz="1800" b="1" dirty="0">
                <a:effectLst/>
                <a:latin typeface="Calibri" panose="020F0502020204030204" pitchFamily="34" charset="0"/>
                <a:ea typeface="Calibri" panose="020F0502020204030204" pitchFamily="34" charset="0"/>
                <a:cs typeface="Calibri" panose="020F0502020204030204" pitchFamily="34" charset="0"/>
              </a:rPr>
              <a:t>putem face multe lucruri dar nu putem face totul.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103429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85B3B-372E-4A18-9D06-9C7A063C9851}"/>
              </a:ext>
            </a:extLst>
          </p:cNvPr>
          <p:cNvSpPr>
            <a:spLocks noGrp="1"/>
          </p:cNvSpPr>
          <p:nvPr>
            <p:ph type="title"/>
          </p:nvPr>
        </p:nvSpPr>
        <p:spPr/>
        <p:txBody>
          <a:bodyPr/>
          <a:lstStyle/>
          <a:p>
            <a:r>
              <a:rPr lang="ro-RO" dirty="0"/>
              <a:t>Moment de reflecție </a:t>
            </a:r>
            <a:endParaRPr lang="en-US" dirty="0"/>
          </a:p>
        </p:txBody>
      </p:sp>
      <p:sp>
        <p:nvSpPr>
          <p:cNvPr id="3" name="Content Placeholder 2">
            <a:extLst>
              <a:ext uri="{FF2B5EF4-FFF2-40B4-BE49-F238E27FC236}">
                <a16:creationId xmlns:a16="http://schemas.microsoft.com/office/drawing/2014/main" id="{7B741075-D8BC-46CC-B6C0-8B22590CAECA}"/>
              </a:ext>
            </a:extLst>
          </p:cNvPr>
          <p:cNvSpPr>
            <a:spLocks noGrp="1"/>
          </p:cNvSpPr>
          <p:nvPr>
            <p:ph idx="1"/>
          </p:nvPr>
        </p:nvSpPr>
        <p:spPr/>
        <p:txBody>
          <a:bodyPr/>
          <a:lstStyle/>
          <a:p>
            <a:r>
              <a:rPr lang="ro-RO" sz="1800" dirty="0">
                <a:effectLst/>
                <a:latin typeface="Calibri" panose="020F0502020204030204" pitchFamily="34" charset="0"/>
                <a:ea typeface="Calibri" panose="020F0502020204030204" pitchFamily="34" charset="0"/>
              </a:rPr>
              <a:t>Te invităm să te gândești timp de câteva minute la propria experiență personală. </a:t>
            </a:r>
          </a:p>
          <a:p>
            <a:pPr lvl="1"/>
            <a:r>
              <a:rPr lang="ro-RO" sz="1600" dirty="0">
                <a:effectLst/>
                <a:latin typeface="Calibri" panose="020F0502020204030204" pitchFamily="34" charset="0"/>
                <a:ea typeface="Calibri" panose="020F0502020204030204" pitchFamily="34" charset="0"/>
              </a:rPr>
              <a:t>Te-ai simțit vreo dată în dezavantaj sau în avantaj față de  o altă persoană? </a:t>
            </a:r>
          </a:p>
          <a:p>
            <a:pPr lvl="1"/>
            <a:r>
              <a:rPr lang="ro-RO" sz="1600" dirty="0">
                <a:effectLst/>
                <a:latin typeface="Calibri" panose="020F0502020204030204" pitchFamily="34" charset="0"/>
                <a:ea typeface="Calibri" panose="020F0502020204030204" pitchFamily="34" charset="0"/>
              </a:rPr>
              <a:t>Ce te-a făcut să te simți mai puternic sau mai slab decît altcineva? </a:t>
            </a:r>
          </a:p>
          <a:p>
            <a:pPr lvl="1"/>
            <a:r>
              <a:rPr lang="ro-RO" sz="1600" dirty="0">
                <a:latin typeface="Calibri" panose="020F0502020204030204" pitchFamily="34" charset="0"/>
              </a:rPr>
              <a:t>Ce te-a făcut să te simți mai important sau mai lipsit de valoare decât alticineva, mai bun sau mai slab?</a:t>
            </a:r>
            <a:endParaRPr lang="en-US" dirty="0"/>
          </a:p>
        </p:txBody>
      </p:sp>
    </p:spTree>
    <p:extLst>
      <p:ext uri="{BB962C8B-B14F-4D97-AF65-F5344CB8AC3E}">
        <p14:creationId xmlns:p14="http://schemas.microsoft.com/office/powerpoint/2010/main" val="3959429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3DC64-3F75-412A-8074-7DB80414412C}"/>
              </a:ext>
            </a:extLst>
          </p:cNvPr>
          <p:cNvSpPr>
            <a:spLocks noGrp="1"/>
          </p:cNvSpPr>
          <p:nvPr>
            <p:ph type="title"/>
          </p:nvPr>
        </p:nvSpPr>
        <p:spPr/>
        <p:txBody>
          <a:bodyPr/>
          <a:lstStyle/>
          <a:p>
            <a:pPr algn="ctr"/>
            <a:r>
              <a:rPr lang="ro-RO" dirty="0"/>
              <a:t>Când un copil poartă ochelarii </a:t>
            </a:r>
            <a:br>
              <a:rPr lang="ro-RO" dirty="0"/>
            </a:br>
            <a:r>
              <a:rPr lang="ro-RO" sz="2800" dirty="0"/>
              <a:t>- </a:t>
            </a:r>
            <a:r>
              <a:rPr lang="ro-RO" dirty="0"/>
              <a:t>pot să fac ce vreau eu</a:t>
            </a:r>
            <a:endParaRPr lang="en-US" dirty="0"/>
          </a:p>
        </p:txBody>
      </p:sp>
      <p:sp>
        <p:nvSpPr>
          <p:cNvPr id="3" name="Content Placeholder 2">
            <a:extLst>
              <a:ext uri="{FF2B5EF4-FFF2-40B4-BE49-F238E27FC236}">
                <a16:creationId xmlns:a16="http://schemas.microsoft.com/office/drawing/2014/main" id="{5853CC25-4830-4EB8-98A6-0FF1929C6744}"/>
              </a:ext>
            </a:extLst>
          </p:cNvPr>
          <p:cNvSpPr>
            <a:spLocks noGrp="1"/>
          </p:cNvSpPr>
          <p:nvPr>
            <p:ph idx="1"/>
          </p:nvPr>
        </p:nvSpPr>
        <p:spPr/>
        <p:txBody>
          <a:bodyPr>
            <a:normAutofit fontScale="92500" lnSpcReduction="20000"/>
          </a:bodyPr>
          <a:lstStyle/>
          <a:p>
            <a:pPr marL="342900" lvl="0" indent="-342900" algn="just">
              <a:lnSpc>
                <a:spcPct val="107000"/>
              </a:lnSpc>
              <a:buFont typeface="Symbol" panose="05050102010706020507" pitchFamily="18" charset="2"/>
              <a:buChar char=""/>
            </a:pPr>
            <a:r>
              <a:rPr lang="ro-RO" sz="2400" dirty="0">
                <a:effectLst/>
                <a:latin typeface="Calibri" panose="020F0502020204030204" pitchFamily="34" charset="0"/>
                <a:ea typeface="Calibri" panose="020F0502020204030204" pitchFamily="34" charset="0"/>
                <a:cs typeface="Calibri" panose="020F0502020204030204" pitchFamily="34" charset="0"/>
              </a:rPr>
              <a:t>va încerca să obțină puterea asupra situațiilor în care este.</a:t>
            </a:r>
          </a:p>
          <a:p>
            <a:pPr marL="342900" lvl="0" indent="-342900" algn="just">
              <a:lnSpc>
                <a:spcPct val="107000"/>
              </a:lnSpc>
              <a:buFont typeface="Symbol" panose="05050102010706020507" pitchFamily="18" charset="2"/>
              <a:buChar char=""/>
            </a:pPr>
            <a:r>
              <a:rPr lang="ro-RO" sz="2400" dirty="0">
                <a:latin typeface="Calibri" panose="020F0502020204030204" pitchFamily="34" charset="0"/>
                <a:ea typeface="Calibri" panose="020F0502020204030204" pitchFamily="34" charset="0"/>
                <a:cs typeface="Calibri" panose="020F0502020204030204" pitchFamily="34" charset="0"/>
              </a:rPr>
              <a:t>s</a:t>
            </a:r>
            <a:r>
              <a:rPr lang="ro-RO" sz="2400" dirty="0">
                <a:effectLst/>
                <a:latin typeface="Calibri" panose="020F0502020204030204" pitchFamily="34" charset="0"/>
                <a:ea typeface="Calibri" panose="020F0502020204030204" pitchFamily="34" charset="0"/>
                <a:cs typeface="Calibri" panose="020F0502020204030204" pitchFamily="34" charset="0"/>
              </a:rPr>
              <a:t>e supără dacă este refuzat sau cineva vine cu o altă idee diferită de a lui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ro-RO" sz="2400" dirty="0">
                <a:effectLst/>
                <a:latin typeface="Calibri" panose="020F0502020204030204" pitchFamily="34" charset="0"/>
                <a:ea typeface="Calibri" panose="020F0502020204030204" pitchFamily="34" charset="0"/>
                <a:cs typeface="Calibri" panose="020F0502020204030204" pitchFamily="34" charset="0"/>
              </a:rPr>
              <a:t>va fi tentat să își controleze prietenii să facă doar ce vrei el sau să meargă în direcția dorită de el. Supunerea lor îi va  hrăni iluzia că poate face totul și că are o putere nemăsurată.</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Symbol" panose="05050102010706020507" pitchFamily="18" charset="2"/>
              <a:buChar char=""/>
            </a:pPr>
            <a:r>
              <a:rPr lang="ro-RO" sz="2400" dirty="0">
                <a:effectLst/>
                <a:latin typeface="Calibri" panose="020F0502020204030204" pitchFamily="34" charset="0"/>
                <a:ea typeface="Calibri" panose="020F0502020204030204" pitchFamily="34" charset="0"/>
                <a:cs typeface="Calibri" panose="020F0502020204030204" pitchFamily="34" charset="0"/>
              </a:rPr>
              <a:t> uneori pentru a întări ideea că are putere asupra celorlalți  va căuta să se înconjoare de colegi care sunt dispuși să facă doar ce vrei el pentru că se tem să nu piardă relația sau se percep inferiori lui  și sunt dispuși prin supunerea lor să îi dea  cât mai multă putere.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881713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848139-11EC-418C-8BFF-5F573D51D531}"/>
              </a:ext>
            </a:extLst>
          </p:cNvPr>
          <p:cNvSpPr>
            <a:spLocks noGrp="1"/>
          </p:cNvSpPr>
          <p:nvPr>
            <p:ph idx="1"/>
          </p:nvPr>
        </p:nvSpPr>
        <p:spPr/>
        <p:txBody>
          <a:bodyPr>
            <a:normAutofit fontScale="92500" lnSpcReduction="20000"/>
          </a:bodyPr>
          <a:lstStyle/>
          <a:p>
            <a:r>
              <a:rPr lang="ro-RO" sz="2000" b="1" i="1" dirty="0">
                <a:effectLst/>
                <a:latin typeface="Calibri" panose="020F0502020204030204" pitchFamily="34" charset="0"/>
                <a:ea typeface="Calibri" panose="020F0502020204030204" pitchFamily="34" charset="0"/>
              </a:rPr>
              <a:t>Bullyingul</a:t>
            </a:r>
            <a:r>
              <a:rPr lang="ro-RO" sz="2000" dirty="0">
                <a:effectLst/>
                <a:latin typeface="Calibri" panose="020F0502020204030204" pitchFamily="34" charset="0"/>
                <a:ea typeface="Calibri" panose="020F0502020204030204" pitchFamily="34" charset="0"/>
              </a:rPr>
              <a:t> este un fenomen social care lasă răni adânci în sufletele copiilor, indiferent de rolul pe care ei l-au avut: de </a:t>
            </a:r>
            <a:r>
              <a:rPr lang="ro-RO" sz="2000" b="1" dirty="0">
                <a:effectLst/>
                <a:latin typeface="Calibri" panose="020F0502020204030204" pitchFamily="34" charset="0"/>
                <a:ea typeface="Calibri" panose="020F0502020204030204" pitchFamily="34" charset="0"/>
              </a:rPr>
              <a:t>martor</a:t>
            </a:r>
            <a:r>
              <a:rPr lang="ro-RO" sz="2000" dirty="0">
                <a:effectLst/>
                <a:latin typeface="Calibri" panose="020F0502020204030204" pitchFamily="34" charset="0"/>
                <a:ea typeface="Calibri" panose="020F0502020204030204" pitchFamily="34" charset="0"/>
              </a:rPr>
              <a:t>, de </a:t>
            </a:r>
            <a:r>
              <a:rPr lang="ro-RO" sz="2000" b="1" dirty="0">
                <a:effectLst/>
                <a:latin typeface="Calibri" panose="020F0502020204030204" pitchFamily="34" charset="0"/>
                <a:ea typeface="Calibri" panose="020F0502020204030204" pitchFamily="34" charset="0"/>
              </a:rPr>
              <a:t>persoană care manifestă comportamentul de bullying</a:t>
            </a:r>
            <a:r>
              <a:rPr lang="ro-RO" sz="2000" dirty="0">
                <a:effectLst/>
                <a:latin typeface="Calibri" panose="020F0502020204030204" pitchFamily="34" charset="0"/>
                <a:ea typeface="Calibri" panose="020F0502020204030204" pitchFamily="34" charset="0"/>
              </a:rPr>
              <a:t> sau de </a:t>
            </a:r>
            <a:r>
              <a:rPr lang="ro-RO" sz="2000" b="1" dirty="0">
                <a:effectLst/>
                <a:latin typeface="Calibri" panose="020F0502020204030204" pitchFamily="34" charset="0"/>
                <a:ea typeface="Calibri" panose="020F0502020204030204" pitchFamily="34" charset="0"/>
              </a:rPr>
              <a:t>persoană care este ținta</a:t>
            </a:r>
            <a:r>
              <a:rPr lang="ro-RO" sz="2000" dirty="0">
                <a:effectLst/>
                <a:latin typeface="Calibri" panose="020F0502020204030204" pitchFamily="34" charset="0"/>
                <a:ea typeface="Calibri" panose="020F0502020204030204" pitchFamily="34" charset="0"/>
              </a:rPr>
              <a:t> acestui comportament. </a:t>
            </a:r>
          </a:p>
          <a:p>
            <a:r>
              <a:rPr lang="ro-RO" sz="2000" dirty="0">
                <a:effectLst/>
                <a:latin typeface="Calibri" panose="020F0502020204030204" pitchFamily="34" charset="0"/>
                <a:ea typeface="Calibri" panose="020F0502020204030204" pitchFamily="34" charset="0"/>
              </a:rPr>
              <a:t>In Republica Moldova</a:t>
            </a:r>
            <a:r>
              <a:rPr lang="ro-RO" sz="2000" dirty="0">
                <a:latin typeface="Calibri" panose="020F0502020204030204" pitchFamily="34" charset="0"/>
                <a:ea typeface="Calibri" panose="020F0502020204030204" pitchFamily="34" charset="0"/>
              </a:rPr>
              <a:t> </a:t>
            </a:r>
            <a:r>
              <a:rPr lang="ro-RO" sz="2000" dirty="0">
                <a:effectLst/>
                <a:latin typeface="Calibri" panose="020F0502020204030204" pitchFamily="34" charset="0"/>
                <a:ea typeface="Calibri" panose="020F0502020204030204" pitchFamily="34" charset="0"/>
              </a:rPr>
              <a:t>8 din 10 elevi din clasele a VI-a și a-XII-a sunt afectați de bullying. </a:t>
            </a:r>
          </a:p>
          <a:p>
            <a:r>
              <a:rPr lang="ro-RO" sz="2000" dirty="0">
                <a:latin typeface="Calibri" panose="020F0502020204030204" pitchFamily="34" charset="0"/>
                <a:ea typeface="Calibri" panose="020F0502020204030204" pitchFamily="34" charset="0"/>
                <a:cs typeface="Calibri" panose="020F0502020204030204" pitchFamily="34" charset="0"/>
              </a:rPr>
              <a:t>E</a:t>
            </a:r>
            <a:r>
              <a:rPr lang="ro-RO" sz="2000" dirty="0">
                <a:effectLst/>
                <a:latin typeface="Calibri" panose="020F0502020204030204" pitchFamily="34" charset="0"/>
                <a:ea typeface="Calibri" panose="020F0502020204030204" pitchFamily="34" charset="0"/>
                <a:cs typeface="Calibri" panose="020F0502020204030204" pitchFamily="34" charset="0"/>
              </a:rPr>
              <a:t>levii care trăiesc experiența bullyingului sunt mult mai predispuși la a dezvolta probleme emoționale, tulburări de anxietate, depresie, tulburări alimentare, comportamente de autorănire, mergând până la gestul final de a-și lua viața. </a:t>
            </a:r>
          </a:p>
          <a:p>
            <a:r>
              <a:rPr lang="ro-RO" sz="2000" dirty="0">
                <a:effectLst/>
                <a:latin typeface="Calibri" panose="020F0502020204030204" pitchFamily="34" charset="0"/>
                <a:ea typeface="Calibri" panose="020F0502020204030204" pitchFamily="34" charset="0"/>
                <a:cs typeface="Calibri" panose="020F0502020204030204" pitchFamily="34" charset="0"/>
              </a:rPr>
              <a:t>Perturbările din viața lor emoțională se reflectă într-o calitate mai scăzută a vieții și o afectare a funcționării lor școlare: absenteism, abandon școlar, delincvență juvenilă, performanțe scăzute la învățătură.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10916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29E56C-DF18-46DF-8EC3-492A81AACAF9}"/>
              </a:ext>
            </a:extLst>
          </p:cNvPr>
          <p:cNvSpPr>
            <a:spLocks noGrp="1"/>
          </p:cNvSpPr>
          <p:nvPr>
            <p:ph idx="1"/>
          </p:nvPr>
        </p:nvSpPr>
        <p:spPr>
          <a:xfrm>
            <a:off x="1451579" y="2015732"/>
            <a:ext cx="9603275" cy="4037749"/>
          </a:xfrm>
        </p:spPr>
        <p:txBody>
          <a:bodyPr>
            <a:normAutofit/>
          </a:bodyPr>
          <a:lstStyle/>
          <a:p>
            <a:pPr marL="342900" lvl="0" indent="-342900" algn="just">
              <a:lnSpc>
                <a:spcPct val="115000"/>
              </a:lnSpc>
              <a:buFont typeface="Symbol" panose="05050102010706020507" pitchFamily="18" charset="2"/>
              <a:buChar char=""/>
            </a:pP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Dezechilibrul</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putere</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poate</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să</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fie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legat</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fie de </a:t>
            </a:r>
            <a:r>
              <a:rPr lang="en-US" sz="24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puterea</a:t>
            </a:r>
            <a:r>
              <a:rPr lang="en-US"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fizică</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 </a:t>
            </a:r>
            <a:r>
              <a:rPr lang="en-US" sz="24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statutul</a:t>
            </a:r>
            <a:r>
              <a:rPr lang="en-US"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social</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 </a:t>
            </a:r>
            <a:r>
              <a:rPr lang="en-US" sz="24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apartenența</a:t>
            </a:r>
            <a:r>
              <a:rPr lang="en-US"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la </a:t>
            </a:r>
            <a:r>
              <a:rPr lang="en-US" sz="24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grup</a:t>
            </a:r>
            <a:r>
              <a:rPr lang="en-US"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sau</a:t>
            </a:r>
            <a:r>
              <a:rPr lang="en-US"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mărimea</a:t>
            </a:r>
            <a:r>
              <a:rPr lang="en-US"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grupului</a:t>
            </a:r>
            <a:r>
              <a:rPr lang="en-US"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 </a:t>
            </a:r>
            <a:r>
              <a:rPr lang="en-US" sz="24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apartenență</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Symbol" panose="05050102010706020507" pitchFamily="18" charset="2"/>
              <a:buChar char=""/>
            </a:pP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Puterea</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poate</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fi de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asemenea</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obținută</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prin</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cunoașterea</a:t>
            </a:r>
            <a:r>
              <a:rPr lang="en-US"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unor</a:t>
            </a:r>
            <a:r>
              <a:rPr lang="en-US"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aspecte</a:t>
            </a:r>
            <a:r>
              <a:rPr lang="en-US"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legate de </a:t>
            </a:r>
            <a:r>
              <a:rPr lang="en-US" sz="24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vulnerabilitățile</a:t>
            </a:r>
            <a:r>
              <a:rPr lang="en-US"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personale</a:t>
            </a:r>
            <a:r>
              <a:rPr lang="en-US"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ale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persoanei</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în</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cauză</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care pot fi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folosite</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cu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scopul</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 a o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răni</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(ex.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modul</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în</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care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arată</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probleme</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învățare</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probleme</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sănătate</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situație</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familială</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deosebită</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caracteristici</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personale</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deosebite</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apartenența</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la un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grup</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minoritar</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poziție</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socială</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886986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9B1AE-7D91-486B-824E-B26258363B32}"/>
              </a:ext>
            </a:extLst>
          </p:cNvPr>
          <p:cNvSpPr>
            <a:spLocks noGrp="1"/>
          </p:cNvSpPr>
          <p:nvPr>
            <p:ph type="title"/>
          </p:nvPr>
        </p:nvSpPr>
        <p:spPr>
          <a:xfrm>
            <a:off x="648182" y="804520"/>
            <a:ext cx="10995949" cy="641726"/>
          </a:xfrm>
        </p:spPr>
        <p:txBody>
          <a:bodyPr>
            <a:noAutofit/>
          </a:bodyPr>
          <a:lstStyle/>
          <a:p>
            <a:r>
              <a:rPr lang="ro-RO" sz="2400" b="1" dirty="0">
                <a:effectLst/>
                <a:latin typeface="Calibri" panose="020F0502020204030204" pitchFamily="34" charset="0"/>
                <a:ea typeface="Calibri" panose="020F0502020204030204" pitchFamily="34" charset="0"/>
              </a:rPr>
              <a:t>Cum se manifestă dezechilibrul de putere în relațiile dintre </a:t>
            </a:r>
            <a:r>
              <a:rPr lang="ro-RO" sz="2400" b="1" dirty="0">
                <a:latin typeface="Calibri" panose="020F0502020204030204" pitchFamily="34" charset="0"/>
                <a:ea typeface="Calibri" panose="020F0502020204030204" pitchFamily="34" charset="0"/>
              </a:rPr>
              <a:t>copii</a:t>
            </a:r>
            <a:r>
              <a:rPr lang="ro-RO" sz="2400" b="1" dirty="0">
                <a:effectLst/>
                <a:latin typeface="Calibri" panose="020F0502020204030204" pitchFamily="34" charset="0"/>
                <a:ea typeface="Calibri" panose="020F0502020204030204" pitchFamily="34" charset="0"/>
              </a:rPr>
              <a:t> </a:t>
            </a:r>
            <a:endParaRPr lang="en-US" sz="2400" b="1" dirty="0"/>
          </a:p>
        </p:txBody>
      </p:sp>
      <p:graphicFrame>
        <p:nvGraphicFramePr>
          <p:cNvPr id="4" name="Table 4">
            <a:extLst>
              <a:ext uri="{FF2B5EF4-FFF2-40B4-BE49-F238E27FC236}">
                <a16:creationId xmlns:a16="http://schemas.microsoft.com/office/drawing/2014/main" id="{AFF73275-0BC5-469B-9D34-0D77C8E598C1}"/>
              </a:ext>
            </a:extLst>
          </p:cNvPr>
          <p:cNvGraphicFramePr>
            <a:graphicFrameLocks noGrp="1"/>
          </p:cNvGraphicFramePr>
          <p:nvPr>
            <p:ph idx="1"/>
            <p:extLst>
              <p:ext uri="{D42A27DB-BD31-4B8C-83A1-F6EECF244321}">
                <p14:modId xmlns:p14="http://schemas.microsoft.com/office/powerpoint/2010/main" val="1053695211"/>
              </p:ext>
            </p:extLst>
          </p:nvPr>
        </p:nvGraphicFramePr>
        <p:xfrm>
          <a:off x="1293813" y="1393547"/>
          <a:ext cx="9604374" cy="4817186"/>
        </p:xfrm>
        <a:graphic>
          <a:graphicData uri="http://schemas.openxmlformats.org/drawingml/2006/table">
            <a:tbl>
              <a:tblPr firstRow="1" bandRow="1">
                <a:tableStyleId>{5C22544A-7EE6-4342-B048-85BDC9FD1C3A}</a:tableStyleId>
              </a:tblPr>
              <a:tblGrid>
                <a:gridCol w="2337254">
                  <a:extLst>
                    <a:ext uri="{9D8B030D-6E8A-4147-A177-3AD203B41FA5}">
                      <a16:colId xmlns:a16="http://schemas.microsoft.com/office/drawing/2014/main" val="2868381075"/>
                    </a:ext>
                  </a:extLst>
                </a:gridCol>
                <a:gridCol w="7267120">
                  <a:extLst>
                    <a:ext uri="{9D8B030D-6E8A-4147-A177-3AD203B41FA5}">
                      <a16:colId xmlns:a16="http://schemas.microsoft.com/office/drawing/2014/main" val="1409145258"/>
                    </a:ext>
                  </a:extLst>
                </a:gridCol>
              </a:tblGrid>
              <a:tr h="1599493">
                <a:tc>
                  <a:txBody>
                    <a:bodyPr/>
                    <a:lstStyle/>
                    <a:p>
                      <a:pPr algn="just">
                        <a:lnSpc>
                          <a:spcPct val="107000"/>
                        </a:lnSpc>
                        <a:spcAft>
                          <a:spcPts val="800"/>
                        </a:spcAft>
                      </a:pPr>
                      <a:endParaRPr lang="ro-RO" sz="12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endParaRPr lang="ro-RO" sz="12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endParaRPr lang="ro-RO" sz="12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lnSpc>
                          <a:spcPct val="107000"/>
                        </a:lnSpc>
                        <a:spcAft>
                          <a:spcPts val="800"/>
                        </a:spcAft>
                      </a:pPr>
                      <a:r>
                        <a:rPr lang="ro-RO" sz="20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O adolescentă poate să fie foarte populară și să aibă foarte mulți prieteni. Ea poate să îi spună unei colege din clasă să nu stea cu ei că nu face parte din grup</a:t>
                      </a:r>
                      <a:r>
                        <a:rPr lang="ro-RO"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ro-RO" sz="2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Puterea acelei adolescente vine de la prietenii ei.</a:t>
                      </a:r>
                      <a:endPar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RO"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84440523"/>
                  </a:ext>
                </a:extLst>
              </a:tr>
              <a:tr h="1522996">
                <a:tc>
                  <a:txBody>
                    <a:bodyPr/>
                    <a:lstStyle/>
                    <a:p>
                      <a:pPr algn="just">
                        <a:lnSpc>
                          <a:spcPct val="107000"/>
                        </a:lnSpc>
                        <a:spcAft>
                          <a:spcPts val="800"/>
                        </a:spcAft>
                      </a:pPr>
                      <a:endParaRPr lang="ro-RO" sz="12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endParaRPr lang="ro-RO" sz="12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endParaRPr lang="ro-RO" sz="12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endParaRPr lang="ro-RO"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lnSpc>
                          <a:spcPct val="107000"/>
                        </a:lnSpc>
                        <a:spcAft>
                          <a:spcPts val="800"/>
                        </a:spcAft>
                      </a:pPr>
                      <a:r>
                        <a:rPr lang="ro-RO" sz="2000" dirty="0">
                          <a:effectLst/>
                          <a:latin typeface="Calibri" panose="020F0502020204030204" pitchFamily="34" charset="0"/>
                          <a:ea typeface="Calibri" panose="020F0502020204030204" pitchFamily="34" charset="0"/>
                          <a:cs typeface="Calibri" panose="020F0502020204030204" pitchFamily="34" charset="0"/>
                        </a:rPr>
                        <a:t>Un adolescent poate avea mai mulți prieteni care îl urmează peste tot, care îl sprijină atunci când el forțează pe altcineva să facă ceva ce acea persoană nu dorește (o forțează fizic). </a:t>
                      </a:r>
                      <a:r>
                        <a:rPr lang="ro-RO" sz="2000" b="1" dirty="0">
                          <a:effectLst/>
                          <a:latin typeface="Calibri" panose="020F0502020204030204" pitchFamily="34" charset="0"/>
                          <a:ea typeface="Calibri" panose="020F0502020204030204" pitchFamily="34" charset="0"/>
                          <a:cs typeface="Calibri" panose="020F0502020204030204" pitchFamily="34" charset="0"/>
                        </a:rPr>
                        <a:t>Puterea lui vine de la grupul de prieteni.</a:t>
                      </a:r>
                      <a:r>
                        <a:rPr lang="ro-RO" sz="2000" dirty="0">
                          <a:effectLst/>
                          <a:latin typeface="Calibri" panose="020F0502020204030204" pitchFamily="34" charset="0"/>
                          <a:ea typeface="Calibri" panose="020F0502020204030204" pitchFamily="34" charset="0"/>
                          <a:cs typeface="Calibri" panose="020F0502020204030204" pitchFamily="34"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39631826"/>
                  </a:ext>
                </a:extLst>
              </a:tr>
              <a:tr h="1553011">
                <a:tc>
                  <a:txBody>
                    <a:bodyPr/>
                    <a:lstStyle/>
                    <a:p>
                      <a:pPr algn="just">
                        <a:lnSpc>
                          <a:spcPct val="107000"/>
                        </a:lnSpc>
                        <a:spcAft>
                          <a:spcPts val="800"/>
                        </a:spcAft>
                      </a:pP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ro-RO" sz="2000" dirty="0">
                          <a:effectLst/>
                          <a:latin typeface="Calibri" panose="020F0502020204030204" pitchFamily="34" charset="0"/>
                          <a:ea typeface="Calibri" panose="020F0502020204030204" pitchFamily="34" charset="0"/>
                          <a:cs typeface="Calibri" panose="020F0502020204030204" pitchFamily="34" charset="0"/>
                        </a:rPr>
                        <a:t> Un elev poate fi mai mare sau mai puternic decât altul. </a:t>
                      </a:r>
                      <a:r>
                        <a:rPr lang="ro-RO" sz="2000" b="1" dirty="0">
                          <a:effectLst/>
                          <a:latin typeface="Calibri" panose="020F0502020204030204" pitchFamily="34" charset="0"/>
                          <a:ea typeface="Calibri" panose="020F0502020204030204" pitchFamily="34" charset="0"/>
                          <a:cs typeface="Calibri" panose="020F0502020204030204" pitchFamily="34" charset="0"/>
                        </a:rPr>
                        <a:t>Puterea sa vine din forța fizică sau statutul de copil mai mare.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ro-RO" sz="20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33483536"/>
                  </a:ext>
                </a:extLst>
              </a:tr>
            </a:tbl>
          </a:graphicData>
        </a:graphic>
      </p:graphicFrame>
      <p:pic>
        <p:nvPicPr>
          <p:cNvPr id="7" name="Picture 6" descr="Sad young boy sitting in huddled on the floor, with thought bubble of bullying kinds. Hand drawn cartoon doodle vector illustration.">
            <a:extLst>
              <a:ext uri="{FF2B5EF4-FFF2-40B4-BE49-F238E27FC236}">
                <a16:creationId xmlns:a16="http://schemas.microsoft.com/office/drawing/2014/main" id="{6ACF575A-5490-4C33-95C0-292F771808F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3813" y="1393548"/>
            <a:ext cx="2331317" cy="1749562"/>
          </a:xfrm>
          <a:prstGeom prst="rect">
            <a:avLst/>
          </a:prstGeom>
          <a:noFill/>
          <a:ln>
            <a:noFill/>
          </a:ln>
        </p:spPr>
      </p:pic>
      <p:pic>
        <p:nvPicPr>
          <p:cNvPr id="8" name="Picture 7">
            <a:extLst>
              <a:ext uri="{FF2B5EF4-FFF2-40B4-BE49-F238E27FC236}">
                <a16:creationId xmlns:a16="http://schemas.microsoft.com/office/drawing/2014/main" id="{8A4F949E-6780-4ED2-BB85-4D35D808738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0974" y="3143110"/>
            <a:ext cx="2404053" cy="1469709"/>
          </a:xfrm>
          <a:prstGeom prst="rect">
            <a:avLst/>
          </a:prstGeom>
          <a:noFill/>
          <a:ln>
            <a:noFill/>
          </a:ln>
        </p:spPr>
      </p:pic>
      <p:pic>
        <p:nvPicPr>
          <p:cNvPr id="9" name="Picture 8" descr="Schoolboy getting bullied by classmate. Physical bullying concept. Cartoon vector illustration of two teenagers in school clothes.">
            <a:extLst>
              <a:ext uri="{FF2B5EF4-FFF2-40B4-BE49-F238E27FC236}">
                <a16:creationId xmlns:a16="http://schemas.microsoft.com/office/drawing/2014/main" id="{EBB0D289-DB64-47CC-8D17-C7D5599256D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0973" y="4612819"/>
            <a:ext cx="2258582" cy="1440661"/>
          </a:xfrm>
          <a:prstGeom prst="rect">
            <a:avLst/>
          </a:prstGeom>
          <a:noFill/>
          <a:ln>
            <a:noFill/>
          </a:ln>
        </p:spPr>
      </p:pic>
    </p:spTree>
    <p:extLst>
      <p:ext uri="{BB962C8B-B14F-4D97-AF65-F5344CB8AC3E}">
        <p14:creationId xmlns:p14="http://schemas.microsoft.com/office/powerpoint/2010/main" val="4266375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BF39348B-8B9B-4B8A-AD6C-E46483D8C5CC}"/>
              </a:ext>
            </a:extLst>
          </p:cNvPr>
          <p:cNvGraphicFramePr>
            <a:graphicFrameLocks noGrp="1"/>
          </p:cNvGraphicFramePr>
          <p:nvPr>
            <p:ph idx="1"/>
            <p:extLst>
              <p:ext uri="{D42A27DB-BD31-4B8C-83A1-F6EECF244321}">
                <p14:modId xmlns:p14="http://schemas.microsoft.com/office/powerpoint/2010/main" val="3504963071"/>
              </p:ext>
            </p:extLst>
          </p:nvPr>
        </p:nvGraphicFramePr>
        <p:xfrm>
          <a:off x="1450975" y="1853755"/>
          <a:ext cx="9604374" cy="4162808"/>
        </p:xfrm>
        <a:graphic>
          <a:graphicData uri="http://schemas.openxmlformats.org/drawingml/2006/table">
            <a:tbl>
              <a:tblPr firstRow="1" bandRow="1">
                <a:tableStyleId>{5C22544A-7EE6-4342-B048-85BDC9FD1C3A}</a:tableStyleId>
              </a:tblPr>
              <a:tblGrid>
                <a:gridCol w="3018388">
                  <a:extLst>
                    <a:ext uri="{9D8B030D-6E8A-4147-A177-3AD203B41FA5}">
                      <a16:colId xmlns:a16="http://schemas.microsoft.com/office/drawing/2014/main" val="853728569"/>
                    </a:ext>
                  </a:extLst>
                </a:gridCol>
                <a:gridCol w="6585986">
                  <a:extLst>
                    <a:ext uri="{9D8B030D-6E8A-4147-A177-3AD203B41FA5}">
                      <a16:colId xmlns:a16="http://schemas.microsoft.com/office/drawing/2014/main" val="1672627874"/>
                    </a:ext>
                  </a:extLst>
                </a:gridCol>
              </a:tblGrid>
              <a:tr h="2230045">
                <a:tc>
                  <a:txBody>
                    <a:bodyPr/>
                    <a:lstStyle/>
                    <a:p>
                      <a:pPr algn="just">
                        <a:lnSpc>
                          <a:spcPct val="107000"/>
                        </a:lnSpc>
                        <a:spcAft>
                          <a:spcPts val="800"/>
                        </a:spcAft>
                      </a:pP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ro-RO" sz="1800" dirty="0">
                          <a:effectLst/>
                          <a:latin typeface="Calibri" panose="020F0502020204030204" pitchFamily="34" charset="0"/>
                          <a:ea typeface="Calibri" panose="020F0502020204030204" pitchFamily="34" charset="0"/>
                          <a:cs typeface="Calibri" panose="020F0502020204030204" pitchFamily="34" charset="0"/>
                        </a:rPr>
                        <a:t>O adolescentă este foarte glumeață în grup și îi face pe alții să râdă cu glumele pe care le face la adresa altor colegi. Ceilalți colegi își doresc să fie prieteni cu ea pentru că ei știu că ea îi poate face să se simtă mici și neînsemnați cu glumele și cuvintele ei dacă i s-ar împotrivi.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RO" sz="1800" b="1" dirty="0">
                          <a:effectLst/>
                          <a:latin typeface="Calibri" panose="020F0502020204030204" pitchFamily="34" charset="0"/>
                          <a:ea typeface="Calibri" panose="020F0502020204030204" pitchFamily="34" charset="0"/>
                          <a:cs typeface="Calibri" panose="020F0502020204030204" pitchFamily="34" charset="0"/>
                        </a:rPr>
                        <a:t>Puterea ei vine din abilitatea ei de a folosi cuvintele astfel încât să îi facă pe oameni să se simtă bine sau rău.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54306009"/>
                  </a:ext>
                </a:extLst>
              </a:tr>
              <a:tr h="1932763">
                <a:tc>
                  <a:txBody>
                    <a:bodyPr/>
                    <a:lstStyle/>
                    <a:p>
                      <a:pPr algn="just">
                        <a:lnSpc>
                          <a:spcPct val="107000"/>
                        </a:lnSpc>
                        <a:spcAft>
                          <a:spcPts val="800"/>
                        </a:spcAft>
                      </a:pP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ro-RO" sz="1800" dirty="0">
                          <a:effectLst/>
                          <a:latin typeface="Calibri" panose="020F0502020204030204" pitchFamily="34" charset="0"/>
                          <a:ea typeface="Calibri" panose="020F0502020204030204" pitchFamily="34" charset="0"/>
                          <a:cs typeface="Calibri" panose="020F0502020204030204" pitchFamily="34" charset="0"/>
                        </a:rPr>
                        <a:t>Un grup unde toți sunt băieți sau fete, toți aparțin unei naționalități, vorbesc aceeași limbă pot avea putere asupra cuiva care este în minoritate (ex. O fată într-o clasă de băieți, un băiat într-un grup de fete, o persoană dintr-un grup etnic sau o persoană care vorbește o limbă diferită).</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0515063"/>
                  </a:ext>
                </a:extLst>
              </a:tr>
            </a:tbl>
          </a:graphicData>
        </a:graphic>
      </p:graphicFrame>
      <p:pic>
        <p:nvPicPr>
          <p:cNvPr id="5" name="Picture 4">
            <a:extLst>
              <a:ext uri="{FF2B5EF4-FFF2-40B4-BE49-F238E27FC236}">
                <a16:creationId xmlns:a16="http://schemas.microsoft.com/office/drawing/2014/main" id="{4C0B6E68-5EC5-4C54-A92C-BAC6C8B996A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2745" y="1883571"/>
            <a:ext cx="2995345" cy="2019744"/>
          </a:xfrm>
          <a:prstGeom prst="rect">
            <a:avLst/>
          </a:prstGeom>
          <a:noFill/>
          <a:ln>
            <a:noFill/>
          </a:ln>
        </p:spPr>
      </p:pic>
      <p:pic>
        <p:nvPicPr>
          <p:cNvPr id="6" name="Picture 5" descr="Bullying Vector Background. Social Relationship Illustration">
            <a:extLst>
              <a:ext uri="{FF2B5EF4-FFF2-40B4-BE49-F238E27FC236}">
                <a16:creationId xmlns:a16="http://schemas.microsoft.com/office/drawing/2014/main" id="{58CC40F7-E4AA-4AC6-9CA5-9E522EE7FD4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2745" y="4114801"/>
            <a:ext cx="2995345" cy="1819476"/>
          </a:xfrm>
          <a:prstGeom prst="rect">
            <a:avLst/>
          </a:prstGeom>
          <a:noFill/>
          <a:ln>
            <a:noFill/>
          </a:ln>
        </p:spPr>
      </p:pic>
    </p:spTree>
    <p:extLst>
      <p:ext uri="{BB962C8B-B14F-4D97-AF65-F5344CB8AC3E}">
        <p14:creationId xmlns:p14="http://schemas.microsoft.com/office/powerpoint/2010/main" val="2203810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29513-81C7-442B-8176-3EEDFA3B31AC}"/>
              </a:ext>
            </a:extLst>
          </p:cNvPr>
          <p:cNvSpPr>
            <a:spLocks noGrp="1"/>
          </p:cNvSpPr>
          <p:nvPr>
            <p:ph type="title"/>
          </p:nvPr>
        </p:nvSpPr>
        <p:spPr/>
        <p:txBody>
          <a:bodyPr/>
          <a:lstStyle/>
          <a:p>
            <a:r>
              <a:rPr lang="ro-RO" dirty="0"/>
              <a:t>Care sunt contextele care îi învața pe copiii că unii sunt mai buni decât alții </a:t>
            </a:r>
            <a:endParaRPr lang="en-US" dirty="0"/>
          </a:p>
        </p:txBody>
      </p:sp>
      <p:sp>
        <p:nvSpPr>
          <p:cNvPr id="3" name="Content Placeholder 2">
            <a:extLst>
              <a:ext uri="{FF2B5EF4-FFF2-40B4-BE49-F238E27FC236}">
                <a16:creationId xmlns:a16="http://schemas.microsoft.com/office/drawing/2014/main" id="{01AB063D-BABD-42AE-A9E7-159B43E57415}"/>
              </a:ext>
            </a:extLst>
          </p:cNvPr>
          <p:cNvSpPr>
            <a:spLocks noGrp="1"/>
          </p:cNvSpPr>
          <p:nvPr>
            <p:ph idx="1"/>
          </p:nvPr>
        </p:nvSpPr>
        <p:spPr/>
        <p:txBody>
          <a:bodyPr/>
          <a:lstStyle/>
          <a:p>
            <a:r>
              <a:rPr lang="ro-RO" dirty="0"/>
              <a:t>Contexte concurențiale </a:t>
            </a:r>
          </a:p>
          <a:p>
            <a:r>
              <a:rPr lang="ro-RO" dirty="0"/>
              <a:t>Contexte care permit crearea unei ierarhii: elevii slabi, elevii buni, elevii populari, elevii nepopulari. </a:t>
            </a:r>
          </a:p>
          <a:p>
            <a:r>
              <a:rPr lang="ro-RO" dirty="0"/>
              <a:t>Contextele în care grupurile sunt fomate și apare un elev nou</a:t>
            </a:r>
          </a:p>
          <a:p>
            <a:r>
              <a:rPr lang="ro-RO" dirty="0"/>
              <a:t>Contextele în care există elevi care aparțin unor minorități </a:t>
            </a:r>
          </a:p>
          <a:p>
            <a:r>
              <a:rPr lang="ro-RO" dirty="0"/>
              <a:t>Contextele în care există elevi care au anumite particularități ce îi fac să fie foarte diferiți de colegii lor.</a:t>
            </a:r>
            <a:endParaRPr lang="en-US" dirty="0"/>
          </a:p>
        </p:txBody>
      </p:sp>
    </p:spTree>
    <p:extLst>
      <p:ext uri="{BB962C8B-B14F-4D97-AF65-F5344CB8AC3E}">
        <p14:creationId xmlns:p14="http://schemas.microsoft.com/office/powerpoint/2010/main" val="25726503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391C0-0CC0-425D-B73D-29E2B04A8739}"/>
              </a:ext>
            </a:extLst>
          </p:cNvPr>
          <p:cNvSpPr>
            <a:spLocks noGrp="1"/>
          </p:cNvSpPr>
          <p:nvPr>
            <p:ph type="title"/>
          </p:nvPr>
        </p:nvSpPr>
        <p:spPr/>
        <p:txBody>
          <a:bodyPr/>
          <a:lstStyle/>
          <a:p>
            <a:r>
              <a:rPr lang="ro-RO" dirty="0"/>
              <a:t>Intr-o situație de bullying</a:t>
            </a:r>
            <a:endParaRPr lang="en-US" dirty="0"/>
          </a:p>
        </p:txBody>
      </p:sp>
      <p:sp>
        <p:nvSpPr>
          <p:cNvPr id="3" name="Content Placeholder 2">
            <a:extLst>
              <a:ext uri="{FF2B5EF4-FFF2-40B4-BE49-F238E27FC236}">
                <a16:creationId xmlns:a16="http://schemas.microsoft.com/office/drawing/2014/main" id="{A422A945-CD90-4A6E-9B16-381E94536DC5}"/>
              </a:ext>
            </a:extLst>
          </p:cNvPr>
          <p:cNvSpPr>
            <a:spLocks noGrp="1"/>
          </p:cNvSpPr>
          <p:nvPr>
            <p:ph idx="1"/>
          </p:nvPr>
        </p:nvSpPr>
        <p:spPr>
          <a:xfrm>
            <a:off x="1451579" y="1853754"/>
            <a:ext cx="9603275" cy="3912564"/>
          </a:xfrm>
        </p:spPr>
        <p:txBody>
          <a:bodyPr>
            <a:normAutofit fontScale="92500" lnSpcReduction="10000"/>
          </a:bodyPr>
          <a:lstStyle/>
          <a:p>
            <a:pPr algn="just">
              <a:lnSpc>
                <a:spcPct val="107000"/>
              </a:lnSpc>
              <a:spcAft>
                <a:spcPts val="800"/>
              </a:spcAft>
            </a:pPr>
            <a:r>
              <a:rPr lang="en-US" sz="24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Puterea</a:t>
            </a:r>
            <a:r>
              <a:rPr lang="en-US"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persoanei</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care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manifestă</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comportamente</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 bullying </a:t>
            </a:r>
            <a:r>
              <a:rPr lang="ro-RO"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adesea </a:t>
            </a:r>
            <a:r>
              <a:rPr lang="en-US"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vine de la </a:t>
            </a:r>
            <a:r>
              <a:rPr lang="en-US" sz="24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audiență</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martorii</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care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asistă</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la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situația</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 bullying.</a:t>
            </a:r>
            <a:r>
              <a:rPr lang="en-US" sz="2400" dirty="0">
                <a:effectLst/>
                <a:latin typeface="Calibri" panose="020F0502020204030204" pitchFamily="34" charset="0"/>
                <a:ea typeface="Calibri" panose="020F0502020204030204" pitchFamily="34" charset="0"/>
                <a:cs typeface="Calibri" panose="020F0502020204030204" pitchFamily="34"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ro-RO" sz="2400" dirty="0">
                <a:effectLst/>
                <a:latin typeface="Calibri" panose="020F0502020204030204" pitchFamily="34" charset="0"/>
                <a:ea typeface="Calibri" panose="020F0502020204030204" pitchFamily="34" charset="0"/>
                <a:cs typeface="Calibri" panose="020F0502020204030204" pitchFamily="34" charset="0"/>
              </a:rPr>
              <a:t>Adolescenții care rănesc au nevoie de audiență pentru a obține un anumit statut sau a-și arăta puterea.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ro-RO" sz="2400" dirty="0">
                <a:effectLst/>
                <a:latin typeface="Calibri" panose="020F0502020204030204" pitchFamily="34" charset="0"/>
                <a:ea typeface="Calibri" panose="020F0502020204030204" pitchFamily="34" charset="0"/>
                <a:cs typeface="Calibri" panose="020F0502020204030204" pitchFamily="34" charset="0"/>
              </a:rPr>
              <a:t>Dacă audiența nu mai răspunde sau își schimbă comportamentul (pleacă, în loc să privească ce se întâmplă), comportamentul de bullying își pierde valoarea.</a:t>
            </a:r>
            <a:r>
              <a:rPr lang="ro-RO"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Salmivalli</a:t>
            </a:r>
            <a:r>
              <a:rPr lang="en-US" sz="2400" dirty="0">
                <a:effectLst/>
                <a:latin typeface="Calibri" panose="020F0502020204030204" pitchFamily="34" charset="0"/>
                <a:ea typeface="Calibri" panose="020F0502020204030204" pitchFamily="34" charset="0"/>
                <a:cs typeface="Times New Roman" panose="02020603050405020304" pitchFamily="18" charset="0"/>
              </a:rPr>
              <a:t> 2010). </a:t>
            </a:r>
          </a:p>
          <a:p>
            <a:pPr marL="800100" lvl="1" indent="-342900" algn="just">
              <a:lnSpc>
                <a:spcPct val="107000"/>
              </a:lnSpc>
              <a:spcAft>
                <a:spcPts val="800"/>
              </a:spcAft>
              <a:buFont typeface="Symbol" panose="05050102010706020507" pitchFamily="18" charset="2"/>
              <a:buChar char=""/>
            </a:pP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Bullyingul</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implică</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interacțiune</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dinamică</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între</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cel</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care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rănește</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intenționat</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și</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cel</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care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este</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rănit</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Cel</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care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rănește</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își</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crește</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puterea</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în</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timp</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ce</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cel</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care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este</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rănit</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și</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pierde</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163491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1712A-47E0-41FE-9EE7-2FE0C8567404}"/>
              </a:ext>
            </a:extLst>
          </p:cNvPr>
          <p:cNvSpPr>
            <a:spLocks noGrp="1"/>
          </p:cNvSpPr>
          <p:nvPr>
            <p:ph type="title"/>
          </p:nvPr>
        </p:nvSpPr>
        <p:spPr/>
        <p:txBody>
          <a:bodyPr>
            <a:noAutofit/>
          </a:bodyPr>
          <a:lstStyle/>
          <a:p>
            <a:r>
              <a:rPr lang="ro-RO" sz="2400" dirty="0">
                <a:effectLst/>
                <a:latin typeface="Calibri" panose="020F0502020204030204" pitchFamily="34" charset="0"/>
                <a:ea typeface="Calibri" panose="020F0502020204030204" pitchFamily="34" charset="0"/>
                <a:cs typeface="Calibri" panose="020F0502020204030204" pitchFamily="34" charset="0"/>
              </a:rPr>
              <a:t>Atunci când nu ești sigur dacă un comportament intră în categoria de bullying sau nu, poți să îți pui cele trei întrebări:</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endParaRPr lang="en-US" sz="2400" dirty="0"/>
          </a:p>
        </p:txBody>
      </p:sp>
      <p:sp>
        <p:nvSpPr>
          <p:cNvPr id="3" name="Content Placeholder 2">
            <a:extLst>
              <a:ext uri="{FF2B5EF4-FFF2-40B4-BE49-F238E27FC236}">
                <a16:creationId xmlns:a16="http://schemas.microsoft.com/office/drawing/2014/main" id="{259B438A-4613-4A22-B5F6-324D9BCC4CC5}"/>
              </a:ext>
            </a:extLst>
          </p:cNvPr>
          <p:cNvSpPr>
            <a:spLocks noGrp="1"/>
          </p:cNvSpPr>
          <p:nvPr>
            <p:ph idx="1"/>
          </p:nvPr>
        </p:nvSpPr>
        <p:spPr/>
        <p:txBody>
          <a:bodyPr/>
          <a:lstStyle/>
          <a:p>
            <a:pPr marL="342900" lvl="0" indent="-342900">
              <a:lnSpc>
                <a:spcPct val="107000"/>
              </a:lnSpc>
              <a:buFont typeface="Wingdings" panose="05000000000000000000" pitchFamily="2" charset="2"/>
              <a:buChar char=""/>
            </a:pPr>
            <a:r>
              <a:rPr lang="ro-RO" sz="2800" b="1" i="1" dirty="0">
                <a:effectLst/>
                <a:latin typeface="Calibri" panose="020F0502020204030204" pitchFamily="34" charset="0"/>
                <a:ea typeface="Calibri" panose="020F0502020204030204" pitchFamily="34" charset="0"/>
                <a:cs typeface="Calibri" panose="020F0502020204030204" pitchFamily="34" charset="0"/>
              </a:rPr>
              <a:t>Acest comportament s-a mai întâmplat?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ro-RO" sz="2800" b="1" i="1" dirty="0">
                <a:effectLst/>
                <a:latin typeface="Calibri" panose="020F0502020204030204" pitchFamily="34" charset="0"/>
                <a:ea typeface="Calibri" panose="020F0502020204030204" pitchFamily="34" charset="0"/>
                <a:cs typeface="Calibri" panose="020F0502020204030204" pitchFamily="34" charset="0"/>
              </a:rPr>
              <a:t>Persoana care este vizată se simte rănită sau este tristă?</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r>
              <a:rPr lang="ro-RO" sz="2800" b="1" i="1" dirty="0">
                <a:effectLst/>
                <a:latin typeface="Calibri" panose="020F0502020204030204" pitchFamily="34" charset="0"/>
                <a:ea typeface="Calibri" panose="020F0502020204030204" pitchFamily="34" charset="0"/>
                <a:cs typeface="Calibri" panose="020F0502020204030204" pitchFamily="34" charset="0"/>
              </a:rPr>
              <a:t>Există un dezechilibru de putere  între cel ce face comportamentul și cel ce este ținta acelui comportament?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5248483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9A006-1D8D-49CE-B301-73BFE0EA67B3}"/>
              </a:ext>
            </a:extLst>
          </p:cNvPr>
          <p:cNvSpPr>
            <a:spLocks noGrp="1"/>
          </p:cNvSpPr>
          <p:nvPr>
            <p:ph type="title"/>
          </p:nvPr>
        </p:nvSpPr>
        <p:spPr/>
        <p:txBody>
          <a:bodyPr/>
          <a:lstStyle/>
          <a:p>
            <a:r>
              <a:rPr lang="ro-RO" dirty="0"/>
              <a:t>Cum se exprimă bullyingul </a:t>
            </a:r>
            <a:endParaRPr lang="en-US" dirty="0"/>
          </a:p>
        </p:txBody>
      </p:sp>
      <p:sp>
        <p:nvSpPr>
          <p:cNvPr id="3" name="Content Placeholder 2">
            <a:extLst>
              <a:ext uri="{FF2B5EF4-FFF2-40B4-BE49-F238E27FC236}">
                <a16:creationId xmlns:a16="http://schemas.microsoft.com/office/drawing/2014/main" id="{7BB143E9-AE7A-4A4E-8C7F-DAB6CB6E9A56}"/>
              </a:ext>
            </a:extLst>
          </p:cNvPr>
          <p:cNvSpPr>
            <a:spLocks noGrp="1"/>
          </p:cNvSpPr>
          <p:nvPr>
            <p:ph idx="1"/>
          </p:nvPr>
        </p:nvSpPr>
        <p:spPr>
          <a:xfrm>
            <a:off x="1451579" y="2015732"/>
            <a:ext cx="9978421" cy="3852633"/>
          </a:xfrm>
        </p:spPr>
        <p:txBody>
          <a:bodyPr>
            <a:noAutofit/>
          </a:bodyPr>
          <a:lstStyle/>
          <a:p>
            <a:pPr marL="742950" lvl="1" indent="-285750">
              <a:lnSpc>
                <a:spcPct val="107000"/>
              </a:lnSpc>
              <a:buFont typeface="Courier New" panose="02070309020205020404" pitchFamily="49" charset="0"/>
              <a:buChar char="o"/>
            </a:pPr>
            <a:r>
              <a:rPr lang="ro-RO" sz="2000" b="1" dirty="0">
                <a:effectLst/>
                <a:latin typeface="Calibri" panose="020F0502020204030204" pitchFamily="34" charset="0"/>
                <a:ea typeface="Calibri" panose="020F0502020204030204" pitchFamily="34" charset="0"/>
                <a:cs typeface="Calibri" panose="020F0502020204030204" pitchFamily="34" charset="0"/>
              </a:rPr>
              <a:t>atacuri verbale </a:t>
            </a:r>
            <a:r>
              <a:rPr lang="ro-RO" sz="2000" dirty="0">
                <a:effectLst/>
                <a:latin typeface="Calibri" panose="020F0502020204030204" pitchFamily="34" charset="0"/>
                <a:ea typeface="Calibri" panose="020F0502020204030204" pitchFamily="34" charset="0"/>
                <a:cs typeface="Calibri" panose="020F0502020204030204" pitchFamily="34" charset="0"/>
              </a:rPr>
              <a:t>(porecle, amenințări, scoaterea în evidență a unor aspecte personale particulare),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ro-RO" sz="2000" b="1" dirty="0">
                <a:effectLst/>
                <a:latin typeface="Calibri" panose="020F0502020204030204" pitchFamily="34" charset="0"/>
                <a:ea typeface="Calibri" panose="020F0502020204030204" pitchFamily="34" charset="0"/>
                <a:cs typeface="Calibri" panose="020F0502020204030204" pitchFamily="34" charset="0"/>
              </a:rPr>
              <a:t>comportamente fizice </a:t>
            </a:r>
            <a:r>
              <a:rPr lang="ro-RO" sz="2000" dirty="0">
                <a:effectLst/>
                <a:latin typeface="Calibri" panose="020F0502020204030204" pitchFamily="34" charset="0"/>
                <a:ea typeface="Calibri" panose="020F0502020204030204" pitchFamily="34" charset="0"/>
                <a:cs typeface="Calibri" panose="020F0502020204030204" pitchFamily="34" charset="0"/>
              </a:rPr>
              <a:t>(lovit, împins, distrugerea obiectelor personale, luatul cu forța a unor bunuri personale)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ro-RO" sz="2000" b="1" dirty="0">
                <a:effectLst/>
                <a:latin typeface="Calibri" panose="020F0502020204030204" pitchFamily="34" charset="0"/>
                <a:ea typeface="Calibri" panose="020F0502020204030204" pitchFamily="34" charset="0"/>
                <a:cs typeface="Calibri" panose="020F0502020204030204" pitchFamily="34" charset="0"/>
              </a:rPr>
              <a:t>agresivitatea relațională</a:t>
            </a:r>
            <a:r>
              <a:rPr lang="ro-RO" sz="2000" dirty="0">
                <a:effectLst/>
                <a:latin typeface="Calibri" panose="020F0502020204030204" pitchFamily="34" charset="0"/>
                <a:ea typeface="Calibri" panose="020F0502020204030204" pitchFamily="34" charset="0"/>
                <a:cs typeface="Calibri" panose="020F0502020204030204" pitchFamily="34" charset="0"/>
              </a:rPr>
              <a:t> (excluderea socială, împrăștierea de zvonuri false sau informații personale, etichetare)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Courier New" panose="02070309020205020404" pitchFamily="49" charset="0"/>
              <a:buChar char="o"/>
            </a:pPr>
            <a:r>
              <a:rPr lang="ro-RO" sz="2000" dirty="0">
                <a:effectLst/>
                <a:latin typeface="Calibri" panose="020F0502020204030204" pitchFamily="34" charset="0"/>
                <a:ea typeface="Calibri" panose="020F0502020204030204" pitchFamily="34" charset="0"/>
                <a:cs typeface="Calibri" panose="020F0502020204030204" pitchFamily="34" charset="0"/>
              </a:rPr>
              <a:t>răspândirea de informații personale și mesaje cu conținut compromitător în mediul online.</a:t>
            </a:r>
            <a:r>
              <a:rPr lang="ro-RO" sz="2000" dirty="0">
                <a:latin typeface="Calibri" panose="020F0502020204030204" pitchFamily="34" charset="0"/>
                <a:cs typeface="Calibri" panose="020F0502020204030204" pitchFamily="34" charset="0"/>
              </a:rPr>
              <a:t> </a:t>
            </a:r>
          </a:p>
          <a:p>
            <a:pPr marL="0" indent="0">
              <a:lnSpc>
                <a:spcPct val="107000"/>
              </a:lnSpc>
              <a:spcAft>
                <a:spcPts val="800"/>
              </a:spcAft>
              <a:buNone/>
            </a:pPr>
            <a:r>
              <a:rPr lang="ro-RO" dirty="0">
                <a:latin typeface="Calibri" panose="020F0502020204030204" pitchFamily="34" charset="0"/>
                <a:cs typeface="Calibri" panose="020F0502020204030204" pitchFamily="34" charset="0"/>
              </a:rPr>
              <a:t>Analiza comportamentului de bullying implică </a:t>
            </a:r>
            <a:r>
              <a:rPr lang="ro-RO" b="1" dirty="0">
                <a:latin typeface="Calibri" panose="020F0502020204030204" pitchFamily="34" charset="0"/>
                <a:cs typeface="Calibri" panose="020F0502020204030204" pitchFamily="34" charset="0"/>
              </a:rPr>
              <a:t>analiza contextului </a:t>
            </a:r>
            <a:r>
              <a:rPr lang="ro-RO" dirty="0">
                <a:latin typeface="Calibri" panose="020F0502020204030204" pitchFamily="34" charset="0"/>
                <a:cs typeface="Calibri" panose="020F0502020204030204" pitchFamily="34" charset="0"/>
              </a:rPr>
              <a:t>în care acel comportament apare (repetiție, intenție și diferența de putere).</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839158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7835C-3B82-4D4A-880D-3C4D1A1EE0A5}"/>
              </a:ext>
            </a:extLst>
          </p:cNvPr>
          <p:cNvSpPr>
            <a:spLocks noGrp="1"/>
          </p:cNvSpPr>
          <p:nvPr>
            <p:ph type="title"/>
          </p:nvPr>
        </p:nvSpPr>
        <p:spPr/>
        <p:txBody>
          <a:bodyPr/>
          <a:lstStyle/>
          <a:p>
            <a:r>
              <a:rPr lang="ro-RO" dirty="0"/>
              <a:t>cyberbullying</a:t>
            </a:r>
            <a:endParaRPr lang="en-US" dirty="0"/>
          </a:p>
        </p:txBody>
      </p:sp>
      <p:sp>
        <p:nvSpPr>
          <p:cNvPr id="3" name="Content Placeholder 2">
            <a:extLst>
              <a:ext uri="{FF2B5EF4-FFF2-40B4-BE49-F238E27FC236}">
                <a16:creationId xmlns:a16="http://schemas.microsoft.com/office/drawing/2014/main" id="{5027F986-BBF3-4642-9983-DA60FADCFDCA}"/>
              </a:ext>
            </a:extLst>
          </p:cNvPr>
          <p:cNvSpPr>
            <a:spLocks noGrp="1"/>
          </p:cNvSpPr>
          <p:nvPr>
            <p:ph idx="1"/>
          </p:nvPr>
        </p:nvSpPr>
        <p:spPr/>
        <p:txBody>
          <a:bodyPr/>
          <a:lstStyle/>
          <a:p>
            <a:r>
              <a:rPr lang="ro-RO" dirty="0"/>
              <a:t>Răspândirea de informații compromitățoare în mediul online</a:t>
            </a:r>
          </a:p>
          <a:p>
            <a:r>
              <a:rPr lang="ro-RO" dirty="0"/>
              <a:t>Utilizarea unui limbaj ofensator la adreasa cuiva pe rețelele de socializare </a:t>
            </a:r>
          </a:p>
          <a:p>
            <a:r>
              <a:rPr lang="ro-RO" dirty="0"/>
              <a:t>Răspândirea de informații cu caracter personal (despre o altă persoană) în mediul online</a:t>
            </a:r>
          </a:p>
          <a:p>
            <a:r>
              <a:rPr lang="ro-RO" dirty="0"/>
              <a:t>Crearea unui cont pe numele cuiva și răspândirea unor informații care pot să afecteze imaginea</a:t>
            </a:r>
          </a:p>
          <a:p>
            <a:endParaRPr lang="en-US" dirty="0"/>
          </a:p>
        </p:txBody>
      </p:sp>
    </p:spTree>
    <p:extLst>
      <p:ext uri="{BB962C8B-B14F-4D97-AF65-F5344CB8AC3E}">
        <p14:creationId xmlns:p14="http://schemas.microsoft.com/office/powerpoint/2010/main" val="12484014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87F94-B11D-409F-8245-D492F710BF24}"/>
              </a:ext>
            </a:extLst>
          </p:cNvPr>
          <p:cNvSpPr>
            <a:spLocks noGrp="1"/>
          </p:cNvSpPr>
          <p:nvPr>
            <p:ph type="title"/>
          </p:nvPr>
        </p:nvSpPr>
        <p:spPr/>
        <p:txBody>
          <a:bodyPr/>
          <a:lstStyle/>
          <a:p>
            <a:r>
              <a:rPr lang="ro-RO" dirty="0"/>
              <a:t>Bullyingul fizic – studiu de caz</a:t>
            </a:r>
            <a:endParaRPr lang="en-US" dirty="0"/>
          </a:p>
        </p:txBody>
      </p:sp>
      <p:sp>
        <p:nvSpPr>
          <p:cNvPr id="3" name="Content Placeholder 2">
            <a:extLst>
              <a:ext uri="{FF2B5EF4-FFF2-40B4-BE49-F238E27FC236}">
                <a16:creationId xmlns:a16="http://schemas.microsoft.com/office/drawing/2014/main" id="{734DDD48-41EF-4E9E-9248-6606022E8575}"/>
              </a:ext>
            </a:extLst>
          </p:cNvPr>
          <p:cNvSpPr>
            <a:spLocks noGrp="1"/>
          </p:cNvSpPr>
          <p:nvPr>
            <p:ph idx="1"/>
          </p:nvPr>
        </p:nvSpPr>
        <p:spPr/>
        <p:txBody>
          <a:bodyPr>
            <a:normAutofit lnSpcReduction="10000"/>
          </a:bodyPr>
          <a:lstStyle/>
          <a:p>
            <a:pPr marL="457200" algn="just">
              <a:lnSpc>
                <a:spcPct val="107000"/>
              </a:lnSpc>
              <a:spcAft>
                <a:spcPts val="800"/>
              </a:spcAft>
            </a:pPr>
            <a:r>
              <a:rPr lang="ro-RO" sz="1800" i="1" dirty="0">
                <a:effectLst/>
                <a:latin typeface="Calibri" panose="020F0502020204030204" pitchFamily="34" charset="0"/>
                <a:ea typeface="Calibri" panose="020F0502020204030204" pitchFamily="34" charset="0"/>
                <a:cs typeface="Arial" panose="020B0604020202020204" pitchFamily="34" charset="0"/>
              </a:rPr>
              <a:t>”În școala unde învăt eu se întâmplă foarte multe lucruri rele când învățătoarea nu este în prezentă. Mulți dintre copii se poartă foarte neprietenos cu ceilalți. Iosif  este  unul dintre ei. </a:t>
            </a:r>
            <a:r>
              <a:rPr lang="ro-RO" sz="1800" b="1" i="1" dirty="0">
                <a:effectLst/>
                <a:latin typeface="Calibri" panose="020F0502020204030204" pitchFamily="34" charset="0"/>
                <a:ea typeface="Calibri" panose="020F0502020204030204" pitchFamily="34" charset="0"/>
                <a:cs typeface="Arial" panose="020B0604020202020204" pitchFamily="34" charset="0"/>
              </a:rPr>
              <a:t>În fiecare zi</a:t>
            </a:r>
            <a:r>
              <a:rPr lang="ro-RO" sz="1800" i="1" dirty="0">
                <a:effectLst/>
                <a:latin typeface="Calibri" panose="020F0502020204030204" pitchFamily="34" charset="0"/>
                <a:ea typeface="Calibri" panose="020F0502020204030204" pitchFamily="34" charset="0"/>
                <a:cs typeface="Arial" panose="020B0604020202020204" pitchFamily="34" charset="0"/>
              </a:rPr>
              <a:t> </a:t>
            </a:r>
            <a:r>
              <a:rPr lang="ro-RO" sz="1800" b="1" i="1" dirty="0">
                <a:effectLst/>
                <a:latin typeface="Calibri" panose="020F0502020204030204" pitchFamily="34" charset="0"/>
                <a:ea typeface="Calibri" panose="020F0502020204030204" pitchFamily="34" charset="0"/>
                <a:cs typeface="Arial" panose="020B0604020202020204" pitchFamily="34" charset="0"/>
              </a:rPr>
              <a:t>se amuză cu prietenii lui, chinuindu-mă pe mine</a:t>
            </a:r>
            <a:r>
              <a:rPr lang="ro-RO" sz="1800" i="1" dirty="0">
                <a:effectLst/>
                <a:latin typeface="Calibri" panose="020F050202020403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457200" algn="just">
              <a:lnSpc>
                <a:spcPct val="107000"/>
              </a:lnSpc>
              <a:spcAft>
                <a:spcPts val="800"/>
              </a:spcAft>
            </a:pPr>
            <a:r>
              <a:rPr lang="ro-RO" sz="1800" i="1" dirty="0">
                <a:effectLst/>
                <a:latin typeface="Calibri" panose="020F0502020204030204" pitchFamily="34" charset="0"/>
                <a:ea typeface="Calibri" panose="020F0502020204030204" pitchFamily="34" charset="0"/>
                <a:cs typeface="Arial" panose="020B0604020202020204" pitchFamily="34" charset="0"/>
              </a:rPr>
              <a:t>Într-o zi </a:t>
            </a:r>
            <a:r>
              <a:rPr lang="ro-RO" sz="1800" b="1" i="1" dirty="0">
                <a:effectLst/>
                <a:latin typeface="Calibri" panose="020F0502020204030204" pitchFamily="34" charset="0"/>
                <a:ea typeface="Calibri" panose="020F0502020204030204" pitchFamily="34" charset="0"/>
                <a:cs typeface="Arial" panose="020B0604020202020204" pitchFamily="34" charset="0"/>
              </a:rPr>
              <a:t>mi-a luat  ghiozdanul și mi l-a aruncat în noroi</a:t>
            </a:r>
            <a:r>
              <a:rPr lang="ro-RO" sz="1800" i="1" dirty="0">
                <a:effectLst/>
                <a:latin typeface="Calibri" panose="020F0502020204030204" pitchFamily="34" charset="0"/>
                <a:ea typeface="Calibri" panose="020F0502020204030204" pitchFamily="34" charset="0"/>
                <a:cs typeface="Arial" panose="020B0604020202020204" pitchFamily="34" charset="0"/>
              </a:rPr>
              <a:t>, în altă zi </a:t>
            </a:r>
            <a:r>
              <a:rPr lang="ro-RO" sz="1800" b="1" i="1" dirty="0">
                <a:effectLst/>
                <a:latin typeface="Calibri" panose="020F0502020204030204" pitchFamily="34" charset="0"/>
                <a:ea typeface="Calibri" panose="020F0502020204030204" pitchFamily="34" charset="0"/>
                <a:cs typeface="Arial" panose="020B0604020202020204" pitchFamily="34" charset="0"/>
              </a:rPr>
              <a:t>mi-a luat pachetul din geantă și mi l-a mâncat</a:t>
            </a:r>
            <a:r>
              <a:rPr lang="ro-RO" sz="1800" i="1" dirty="0">
                <a:effectLst/>
                <a:latin typeface="Calibri" panose="020F050202020403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457200" algn="just">
              <a:lnSpc>
                <a:spcPct val="107000"/>
              </a:lnSpc>
              <a:spcAft>
                <a:spcPts val="800"/>
              </a:spcAft>
            </a:pPr>
            <a:r>
              <a:rPr lang="ro-RO" sz="1800" i="1" dirty="0">
                <a:effectLst/>
                <a:latin typeface="Calibri" panose="020F0502020204030204" pitchFamily="34" charset="0"/>
                <a:ea typeface="Calibri" panose="020F0502020204030204" pitchFamily="34" charset="0"/>
                <a:cs typeface="Arial" panose="020B0604020202020204" pitchFamily="34" charset="0"/>
              </a:rPr>
              <a:t>Astăzi </a:t>
            </a:r>
            <a:r>
              <a:rPr lang="ro-RO" sz="1800" b="1" i="1" dirty="0">
                <a:effectLst/>
                <a:latin typeface="Calibri" panose="020F0502020204030204" pitchFamily="34" charset="0"/>
                <a:ea typeface="Calibri" panose="020F0502020204030204" pitchFamily="34" charset="0"/>
                <a:cs typeface="Arial" panose="020B0604020202020204" pitchFamily="34" charset="0"/>
              </a:rPr>
              <a:t>a scuipat in caietul meu de matematică</a:t>
            </a:r>
            <a:r>
              <a:rPr lang="ro-RO" sz="1800" i="1" dirty="0">
                <a:effectLst/>
                <a:latin typeface="Calibri" panose="020F0502020204030204" pitchFamily="34" charset="0"/>
                <a:ea typeface="Calibri" panose="020F0502020204030204" pitchFamily="34" charset="0"/>
                <a:cs typeface="Arial" panose="020B0604020202020204" pitchFamily="34" charset="0"/>
              </a:rPr>
              <a:t> unde aveam tema si apoi l-a închis astfel încât cerneala s-a întins pe toată pagina si nu se mai înțelegea nimic din tema pe care am făcut-o. </a:t>
            </a:r>
            <a:r>
              <a:rPr lang="ro-RO" sz="1800" b="1" i="1" dirty="0">
                <a:effectLst/>
                <a:latin typeface="Calibri" panose="020F0502020204030204" pitchFamily="34" charset="0"/>
                <a:ea typeface="Calibri" panose="020F0502020204030204" pitchFamily="34" charset="0"/>
                <a:cs typeface="Arial" panose="020B0604020202020204" pitchFamily="34" charset="0"/>
              </a:rPr>
              <a:t>Prietenii lui râdeau și se amuzau de tot ce mi se întâmpla</a:t>
            </a:r>
            <a:r>
              <a:rPr lang="ro-RO" sz="1800" i="1" dirty="0">
                <a:effectLst/>
                <a:latin typeface="Calibri" panose="020F0502020204030204" pitchFamily="34" charset="0"/>
                <a:ea typeface="Calibri" panose="020F0502020204030204" pitchFamily="34" charset="0"/>
                <a:cs typeface="Arial" panose="020B0604020202020204" pitchFamily="34" charset="0"/>
              </a:rPr>
              <a:t>. Am fost foarte furios și îmi venea să îl lovesc. Dar nu am făcut-o pentru că el are mulți prieteni și eu sunt unul singur. Sunt foarte nefericit  acolo și nu îmi vine să mă mai duc la școală.”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6582420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79679-E2D6-44BA-B20A-880E361CA4C1}"/>
              </a:ext>
            </a:extLst>
          </p:cNvPr>
          <p:cNvSpPr>
            <a:spLocks noGrp="1"/>
          </p:cNvSpPr>
          <p:nvPr>
            <p:ph type="title"/>
          </p:nvPr>
        </p:nvSpPr>
        <p:spPr/>
        <p:txBody>
          <a:bodyPr/>
          <a:lstStyle/>
          <a:p>
            <a:r>
              <a:rPr lang="ro-RO" sz="1800" b="1" i="1" dirty="0">
                <a:effectLst/>
                <a:latin typeface="Calibri" panose="020F0502020204030204" pitchFamily="34" charset="0"/>
                <a:ea typeface="Calibri" panose="020F0502020204030204" pitchFamily="34" charset="0"/>
                <a:cs typeface="Arial" panose="020B0604020202020204" pitchFamily="34" charset="0"/>
              </a:rPr>
              <a:t>În ce măsură apreciezi că......................</a:t>
            </a:r>
            <a:endParaRPr lang="en-US" dirty="0"/>
          </a:p>
        </p:txBody>
      </p:sp>
      <p:sp>
        <p:nvSpPr>
          <p:cNvPr id="3" name="Content Placeholder 2">
            <a:extLst>
              <a:ext uri="{FF2B5EF4-FFF2-40B4-BE49-F238E27FC236}">
                <a16:creationId xmlns:a16="http://schemas.microsoft.com/office/drawing/2014/main" id="{D453FFE9-02D1-434E-8438-F377D2F01E49}"/>
              </a:ext>
            </a:extLst>
          </p:cNvPr>
          <p:cNvSpPr>
            <a:spLocks noGrp="1"/>
          </p:cNvSpPr>
          <p:nvPr>
            <p:ph idx="1"/>
          </p:nvPr>
        </p:nvSpPr>
        <p:spPr/>
        <p:txBody>
          <a:bodyPr>
            <a:normAutofit lnSpcReduction="10000"/>
          </a:bodyPr>
          <a:lstStyle/>
          <a:p>
            <a:r>
              <a:rPr lang="ro-RO" sz="1800" b="1" i="1" dirty="0">
                <a:effectLst/>
                <a:latin typeface="Calibri" panose="020F0502020204030204" pitchFamily="34" charset="0"/>
                <a:ea typeface="Calibri" panose="020F0502020204030204" pitchFamily="34" charset="0"/>
                <a:cs typeface="Arial" panose="020B0604020202020204" pitchFamily="34" charset="0"/>
              </a:rPr>
              <a:t>Această situație ca fiind o situație serioasă (urmări grave)</a:t>
            </a:r>
          </a:p>
          <a:p>
            <a:r>
              <a:rPr lang="ro-RO" sz="1800" b="1" dirty="0">
                <a:effectLst/>
                <a:latin typeface="Calibri" panose="020F0502020204030204" pitchFamily="34" charset="0"/>
                <a:ea typeface="Calibri" panose="020F0502020204030204" pitchFamily="34" charset="0"/>
                <a:cs typeface="Arial" panose="020B0604020202020204" pitchFamily="34" charset="0"/>
              </a:rPr>
              <a:t>Crezi că situația ar trebui abordată la finalul zilei de școală?</a:t>
            </a:r>
            <a:endParaRPr lang="ro-RO" sz="1800" b="1" i="1" dirty="0">
              <a:latin typeface="Calibri" panose="020F0502020204030204" pitchFamily="34" charset="0"/>
              <a:ea typeface="Calibri" panose="020F0502020204030204" pitchFamily="34" charset="0"/>
              <a:cs typeface="Arial" panose="020B0604020202020204" pitchFamily="34" charset="0"/>
            </a:endParaRPr>
          </a:p>
          <a:p>
            <a:r>
              <a:rPr lang="ro-RO" sz="1800" b="1" dirty="0">
                <a:effectLst/>
                <a:latin typeface="Calibri" panose="020F0502020204030204" pitchFamily="34" charset="0"/>
                <a:ea typeface="Calibri" panose="020F0502020204030204" pitchFamily="34" charset="0"/>
                <a:cs typeface="Arial" panose="020B0604020202020204" pitchFamily="34" charset="0"/>
              </a:rPr>
              <a:t>Te-ai simți deranjată de remarcile acelui elev și ai simțit simpatie pentru elevul care a fost tachinat?</a:t>
            </a:r>
            <a:endParaRPr lang="ro-RO" sz="1800" b="1" i="1" dirty="0">
              <a:effectLst/>
              <a:latin typeface="Calibri" panose="020F0502020204030204" pitchFamily="34" charset="0"/>
              <a:ea typeface="Calibri" panose="020F0502020204030204" pitchFamily="34" charset="0"/>
              <a:cs typeface="Arial" panose="020B0604020202020204" pitchFamily="34" charset="0"/>
            </a:endParaRPr>
          </a:p>
          <a:p>
            <a:r>
              <a:rPr lang="ro-RO" sz="1800" b="1" dirty="0">
                <a:effectLst/>
                <a:latin typeface="Calibri" panose="020F0502020204030204" pitchFamily="34" charset="0"/>
                <a:ea typeface="Calibri" panose="020F0502020204030204" pitchFamily="34" charset="0"/>
                <a:cs typeface="Arial" panose="020B0604020202020204" pitchFamily="34" charset="0"/>
              </a:rPr>
              <a:t>Ai simți nevoia să ajuți elevul care a fost ținta acestor remarci</a:t>
            </a:r>
            <a:r>
              <a:rPr lang="ro-RO" sz="1800" b="1" i="1" dirty="0">
                <a:latin typeface="Calibri" panose="020F0502020204030204" pitchFamily="34" charset="0"/>
                <a:ea typeface="Calibri" panose="020F0502020204030204" pitchFamily="34" charset="0"/>
                <a:cs typeface="Arial" panose="020B0604020202020204" pitchFamily="34" charset="0"/>
              </a:rPr>
              <a:t>?</a:t>
            </a:r>
          </a:p>
          <a:p>
            <a:r>
              <a:rPr lang="ro-RO" sz="1800" b="1" i="1" dirty="0">
                <a:effectLst/>
                <a:latin typeface="Calibri" panose="020F0502020204030204" pitchFamily="34" charset="0"/>
                <a:ea typeface="Calibri" panose="020F0502020204030204" pitchFamily="34" charset="0"/>
                <a:cs typeface="Arial" panose="020B0604020202020204" pitchFamily="34" charset="0"/>
              </a:rPr>
              <a:t>Ai încredere că ai putea să faci ceva să îl ajuți?</a:t>
            </a:r>
          </a:p>
          <a:p>
            <a:r>
              <a:rPr lang="ro-RO" sz="1800" b="1" i="1" dirty="0">
                <a:effectLst/>
                <a:latin typeface="Calibri" panose="020F0502020204030204" pitchFamily="34" charset="0"/>
                <a:ea typeface="Calibri" panose="020F0502020204030204" pitchFamily="34" charset="0"/>
                <a:cs typeface="Arial" panose="020B0604020202020204" pitchFamily="34" charset="0"/>
              </a:rPr>
              <a:t>Probabilitatea de a interveni în această situație</a:t>
            </a:r>
            <a:r>
              <a:rPr lang="ro-RO" sz="1800" b="1" i="1" dirty="0">
                <a:latin typeface="Calibri" panose="020F0502020204030204" pitchFamily="34" charset="0"/>
                <a:ea typeface="Calibri" panose="020F0502020204030204" pitchFamily="34" charset="0"/>
                <a:cs typeface="Arial" panose="020B0604020202020204" pitchFamily="34" charset="0"/>
              </a:rPr>
              <a:t>?</a:t>
            </a:r>
          </a:p>
          <a:p>
            <a:r>
              <a:rPr lang="ro-RO" sz="1800" b="1" i="1" dirty="0">
                <a:effectLst/>
                <a:latin typeface="Calibri" panose="020F0502020204030204" pitchFamily="34" charset="0"/>
                <a:ea typeface="Calibri" panose="020F0502020204030204" pitchFamily="34" charset="0"/>
                <a:cs typeface="Arial" panose="020B0604020202020204" pitchFamily="34" charset="0"/>
              </a:rPr>
              <a:t>Că situația este o situație de bullying</a:t>
            </a:r>
          </a:p>
          <a:p>
            <a:endParaRPr lang="en-US" dirty="0"/>
          </a:p>
        </p:txBody>
      </p:sp>
    </p:spTree>
    <p:extLst>
      <p:ext uri="{BB962C8B-B14F-4D97-AF65-F5344CB8AC3E}">
        <p14:creationId xmlns:p14="http://schemas.microsoft.com/office/powerpoint/2010/main" val="2757887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8E7E5-02AA-496D-9402-4CC439467561}"/>
              </a:ext>
            </a:extLst>
          </p:cNvPr>
          <p:cNvSpPr>
            <a:spLocks noGrp="1"/>
          </p:cNvSpPr>
          <p:nvPr>
            <p:ph type="title"/>
          </p:nvPr>
        </p:nvSpPr>
        <p:spPr/>
        <p:txBody>
          <a:bodyPr/>
          <a:lstStyle/>
          <a:p>
            <a:br>
              <a:rPr lang="ro-RO" dirty="0"/>
            </a:br>
            <a:r>
              <a:rPr lang="ro-RO" dirty="0"/>
              <a:t>obiective  </a:t>
            </a:r>
            <a:endParaRPr lang="en-US" dirty="0"/>
          </a:p>
        </p:txBody>
      </p:sp>
      <p:sp>
        <p:nvSpPr>
          <p:cNvPr id="3" name="Content Placeholder 2">
            <a:extLst>
              <a:ext uri="{FF2B5EF4-FFF2-40B4-BE49-F238E27FC236}">
                <a16:creationId xmlns:a16="http://schemas.microsoft.com/office/drawing/2014/main" id="{D2066AB8-6D06-4862-BA40-1D2D2BA7F98B}"/>
              </a:ext>
            </a:extLst>
          </p:cNvPr>
          <p:cNvSpPr>
            <a:spLocks noGrp="1"/>
          </p:cNvSpPr>
          <p:nvPr>
            <p:ph idx="1"/>
          </p:nvPr>
        </p:nvSpPr>
        <p:spPr>
          <a:xfrm>
            <a:off x="1451579" y="2015732"/>
            <a:ext cx="9603275" cy="4037749"/>
          </a:xfrm>
        </p:spPr>
        <p:txBody>
          <a:bodyPr>
            <a:noAutofit/>
          </a:bodyPr>
          <a:lstStyle/>
          <a:p>
            <a:pPr marL="342900" lvl="0" indent="-342900" algn="just">
              <a:lnSpc>
                <a:spcPct val="107000"/>
              </a:lnSpc>
              <a:buFont typeface="Calibri" panose="020F0502020204030204" pitchFamily="34" charset="0"/>
              <a:buChar char="-"/>
            </a:pPr>
            <a:r>
              <a:rPr lang="ro-RO" sz="2800" i="1" dirty="0">
                <a:effectLst/>
                <a:latin typeface="Calibri" panose="020F0502020204030204" pitchFamily="34" charset="0"/>
                <a:ea typeface="Calibri" panose="020F0502020204030204" pitchFamily="34" charset="0"/>
                <a:cs typeface="Arial" panose="020B0604020202020204" pitchFamily="34" charset="0"/>
              </a:rPr>
              <a:t>să identificăm corect comportamentele asociate fenomenului de bullying.</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Calibri" panose="020F0502020204030204" pitchFamily="34" charset="0"/>
              <a:buChar char="-"/>
            </a:pPr>
            <a:r>
              <a:rPr lang="ro-RO" sz="2800" i="1" dirty="0">
                <a:effectLst/>
                <a:latin typeface="Calibri" panose="020F0502020204030204" pitchFamily="34" charset="0"/>
                <a:ea typeface="Calibri" panose="020F0502020204030204" pitchFamily="34" charset="0"/>
                <a:cs typeface="Arial" panose="020B0604020202020204" pitchFamily="34" charset="0"/>
              </a:rPr>
              <a:t>să cunoaștem caracteristicile cheie ale unui comportament de bullying.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Calibri" panose="020F0502020204030204" pitchFamily="34" charset="0"/>
              <a:buChar char="-"/>
            </a:pPr>
            <a:r>
              <a:rPr lang="ro-RO" sz="2800" i="1" dirty="0">
                <a:effectLst/>
                <a:latin typeface="Calibri" panose="020F0502020204030204" pitchFamily="34" charset="0"/>
                <a:ea typeface="Calibri" panose="020F0502020204030204" pitchFamily="34" charset="0"/>
                <a:cs typeface="Arial" panose="020B0604020202020204" pitchFamily="34" charset="0"/>
              </a:rPr>
              <a:t>să facem diferența dintre un comportament de bullying și un comportament agresiv.</a:t>
            </a:r>
            <a:endParaRPr lang="ro-RO" sz="28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Calibri" panose="020F0502020204030204" pitchFamily="34" charset="0"/>
              <a:buChar char="-"/>
            </a:pPr>
            <a:r>
              <a:rPr lang="ro-RO" sz="2800" i="1" dirty="0">
                <a:effectLst/>
                <a:latin typeface="Calibri" panose="020F0502020204030204" pitchFamily="34" charset="0"/>
                <a:ea typeface="Calibri" panose="020F0502020204030204" pitchFamily="34" charset="0"/>
                <a:cs typeface="Arial" panose="020B0604020202020204" pitchFamily="34" charset="0"/>
              </a:rPr>
              <a:t>să identificăm formele variate prin care se manifestă acest fenomen în viața copiilor și adolescenților</a:t>
            </a:r>
            <a:endParaRPr lang="en-US" sz="2800" dirty="0"/>
          </a:p>
        </p:txBody>
      </p:sp>
    </p:spTree>
    <p:extLst>
      <p:ext uri="{BB962C8B-B14F-4D97-AF65-F5344CB8AC3E}">
        <p14:creationId xmlns:p14="http://schemas.microsoft.com/office/powerpoint/2010/main" val="3090176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BB5C8-4190-4373-B238-E0F1B6405EDA}"/>
              </a:ext>
            </a:extLst>
          </p:cNvPr>
          <p:cNvSpPr>
            <a:spLocks noGrp="1"/>
          </p:cNvSpPr>
          <p:nvPr>
            <p:ph type="title"/>
          </p:nvPr>
        </p:nvSpPr>
        <p:spPr/>
        <p:txBody>
          <a:bodyPr/>
          <a:lstStyle/>
          <a:p>
            <a:r>
              <a:rPr lang="ro-RO" dirty="0"/>
              <a:t>Bullyingul relațional – studiu de caz</a:t>
            </a:r>
            <a:endParaRPr lang="en-US" dirty="0"/>
          </a:p>
        </p:txBody>
      </p:sp>
      <p:sp>
        <p:nvSpPr>
          <p:cNvPr id="3" name="Content Placeholder 2">
            <a:extLst>
              <a:ext uri="{FF2B5EF4-FFF2-40B4-BE49-F238E27FC236}">
                <a16:creationId xmlns:a16="http://schemas.microsoft.com/office/drawing/2014/main" id="{BC28E6CF-0ACB-4FEE-8AD9-ABBC52C7C6D5}"/>
              </a:ext>
            </a:extLst>
          </p:cNvPr>
          <p:cNvSpPr>
            <a:spLocks noGrp="1"/>
          </p:cNvSpPr>
          <p:nvPr>
            <p:ph idx="1"/>
          </p:nvPr>
        </p:nvSpPr>
        <p:spPr/>
        <p:txBody>
          <a:bodyPr/>
          <a:lstStyle/>
          <a:p>
            <a:pPr marL="228600">
              <a:lnSpc>
                <a:spcPct val="107000"/>
              </a:lnSpc>
              <a:spcAft>
                <a:spcPts val="800"/>
              </a:spcAft>
            </a:pPr>
            <a:r>
              <a:rPr lang="ro-RO" sz="1800" b="1" i="1" dirty="0">
                <a:effectLst/>
                <a:latin typeface="Calibri" panose="020F0502020204030204" pitchFamily="34" charset="0"/>
                <a:ea typeface="Calibri" panose="020F0502020204030204" pitchFamily="34" charset="0"/>
                <a:cs typeface="Arial" panose="020B0604020202020204" pitchFamily="34" charset="0"/>
              </a:rPr>
              <a:t>“ </a:t>
            </a:r>
            <a:r>
              <a:rPr lang="ro-RO" sz="1800" i="1" dirty="0">
                <a:effectLst/>
                <a:latin typeface="Calibri" panose="020F0502020204030204" pitchFamily="34" charset="0"/>
                <a:ea typeface="Calibri" panose="020F0502020204030204" pitchFamily="34" charset="0"/>
                <a:cs typeface="Arial" panose="020B0604020202020204" pitchFamily="34" charset="0"/>
              </a:rPr>
              <a:t>Ema și prietenii ei îmi fac zilele la școală urâte. </a:t>
            </a:r>
            <a:r>
              <a:rPr lang="ro-RO" sz="1800" b="1" i="1" dirty="0">
                <a:effectLst/>
                <a:latin typeface="Calibri" panose="020F0502020204030204" pitchFamily="34" charset="0"/>
                <a:ea typeface="Calibri" panose="020F0502020204030204" pitchFamily="34" charset="0"/>
                <a:cs typeface="Arial" panose="020B0604020202020204" pitchFamily="34" charset="0"/>
              </a:rPr>
              <a:t>Râd de mine că sunt bebeluș</a:t>
            </a:r>
            <a:r>
              <a:rPr lang="ro-RO" sz="1800" i="1" dirty="0">
                <a:effectLst/>
                <a:latin typeface="Calibri" panose="020F0502020204030204" pitchFamily="34" charset="0"/>
                <a:ea typeface="Calibri" panose="020F0502020204030204" pitchFamily="34" charset="0"/>
                <a:cs typeface="Arial" panose="020B0604020202020204" pitchFamily="34" charset="0"/>
              </a:rPr>
              <a:t>. Când am ridicat mâna să răspund </a:t>
            </a:r>
            <a:r>
              <a:rPr lang="ro-RO" sz="1800" b="1" i="1" dirty="0">
                <a:effectLst/>
                <a:latin typeface="Calibri" panose="020F0502020204030204" pitchFamily="34" charset="0"/>
                <a:ea typeface="Calibri" panose="020F0502020204030204" pitchFamily="34" charset="0"/>
                <a:cs typeface="Arial" panose="020B0604020202020204" pitchFamily="34" charset="0"/>
              </a:rPr>
              <a:t>au pufnit în râs și si-au dat ochii peste cap</a:t>
            </a:r>
            <a:r>
              <a:rPr lang="ro-RO" sz="1800" i="1" dirty="0">
                <a:effectLst/>
                <a:latin typeface="Calibri" panose="020F0502020204030204" pitchFamily="34" charset="0"/>
                <a:ea typeface="Calibri" panose="020F0502020204030204" pitchFamily="34" charset="0"/>
                <a:cs typeface="Arial" panose="020B0604020202020204" pitchFamily="34" charset="0"/>
              </a:rPr>
              <a:t>. Ema </a:t>
            </a:r>
            <a:r>
              <a:rPr lang="ro-RO" sz="1800" b="1" i="1" dirty="0">
                <a:effectLst/>
                <a:latin typeface="Calibri" panose="020F0502020204030204" pitchFamily="34" charset="0"/>
                <a:ea typeface="Calibri" panose="020F0502020204030204" pitchFamily="34" charset="0"/>
                <a:cs typeface="Arial" panose="020B0604020202020204" pitchFamily="34" charset="0"/>
              </a:rPr>
              <a:t>le-a șoptit că sunt proastă</a:t>
            </a:r>
            <a:r>
              <a:rPr lang="ro-RO" sz="1800" i="1" dirty="0">
                <a:effectLst/>
                <a:latin typeface="Calibri" panose="020F0502020204030204" pitchFamily="34" charset="0"/>
                <a:ea typeface="Calibri" panose="020F0502020204030204" pitchFamily="34" charset="0"/>
                <a:cs typeface="Arial" panose="020B0604020202020204" pitchFamily="34" charset="0"/>
              </a:rPr>
              <a:t> și ele au început să râdă.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228600">
              <a:lnSpc>
                <a:spcPct val="107000"/>
              </a:lnSpc>
              <a:spcAft>
                <a:spcPts val="800"/>
              </a:spcAft>
            </a:pPr>
            <a:r>
              <a:rPr lang="ro-RO" sz="1800" i="1" dirty="0">
                <a:effectLst/>
                <a:latin typeface="Calibri" panose="020F0502020204030204" pitchFamily="34" charset="0"/>
                <a:ea typeface="Calibri" panose="020F0502020204030204" pitchFamily="34" charset="0"/>
                <a:cs typeface="Arial" panose="020B0604020202020204" pitchFamily="34" charset="0"/>
              </a:rPr>
              <a:t>Când ieșim afară să ne jucăm eu </a:t>
            </a:r>
            <a:r>
              <a:rPr lang="ro-RO" sz="1800" b="1" i="1" dirty="0">
                <a:effectLst/>
                <a:latin typeface="Calibri" panose="020F0502020204030204" pitchFamily="34" charset="0"/>
                <a:ea typeface="Calibri" panose="020F0502020204030204" pitchFamily="34" charset="0"/>
                <a:cs typeface="Arial" panose="020B0604020202020204" pitchFamily="34" charset="0"/>
              </a:rPr>
              <a:t>rămân întotdeauna pe dinafară</a:t>
            </a:r>
            <a:r>
              <a:rPr lang="ro-RO" sz="1800" i="1" dirty="0">
                <a:effectLst/>
                <a:latin typeface="Calibri" panose="020F0502020204030204" pitchFamily="34" charset="0"/>
                <a:ea typeface="Calibri" panose="020F0502020204030204" pitchFamily="34" charset="0"/>
                <a:cs typeface="Arial" panose="020B0604020202020204" pitchFamily="34" charset="0"/>
              </a:rPr>
              <a:t>. Nici un copil nu vine să mă întrebe dacă vreau să mă joc cu ei. Eu am încetat să mai merg să ii întreb dacă pot să mă joc cu ei. De câte ori am făcut asta, Ema </a:t>
            </a:r>
            <a:r>
              <a:rPr lang="ro-RO" sz="1800" b="1" i="1" dirty="0">
                <a:effectLst/>
                <a:latin typeface="Calibri" panose="020F0502020204030204" pitchFamily="34" charset="0"/>
                <a:ea typeface="Calibri" panose="020F0502020204030204" pitchFamily="34" charset="0"/>
                <a:cs typeface="Arial" panose="020B0604020202020204" pitchFamily="34" charset="0"/>
              </a:rPr>
              <a:t>îmi spunea că nu pot să mă joc cu ele</a:t>
            </a:r>
            <a:r>
              <a:rPr lang="ro-RO" sz="1800" i="1" dirty="0">
                <a:effectLst/>
                <a:latin typeface="Calibri" panose="020F0502020204030204" pitchFamily="34" charset="0"/>
                <a:ea typeface="Calibri" panose="020F0502020204030204" pitchFamily="34" charset="0"/>
                <a:cs typeface="Arial" panose="020B0604020202020204" pitchFamily="34" charset="0"/>
              </a:rPr>
              <a:t> pentru că nu sunt prietena lor. Ema și prietenele ei îmi spun că sunt proastă și eu am ajuns să cred că au dreptate. Acum nu mai ridic mâna la oră și nici nu mai invit niciun coleg să se joace cu mine. Am ajuns să cred că nimeni nu mă place. Sunt tare nefericită”</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41428703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79679-E2D6-44BA-B20A-880E361CA4C1}"/>
              </a:ext>
            </a:extLst>
          </p:cNvPr>
          <p:cNvSpPr>
            <a:spLocks noGrp="1"/>
          </p:cNvSpPr>
          <p:nvPr>
            <p:ph type="title"/>
          </p:nvPr>
        </p:nvSpPr>
        <p:spPr/>
        <p:txBody>
          <a:bodyPr/>
          <a:lstStyle/>
          <a:p>
            <a:r>
              <a:rPr lang="ro-RO" sz="1800" b="1" i="1" dirty="0">
                <a:effectLst/>
                <a:latin typeface="Calibri" panose="020F0502020204030204" pitchFamily="34" charset="0"/>
                <a:ea typeface="Calibri" panose="020F0502020204030204" pitchFamily="34" charset="0"/>
                <a:cs typeface="Arial" panose="020B0604020202020204" pitchFamily="34" charset="0"/>
              </a:rPr>
              <a:t>În ce măsură apreciezi că......................</a:t>
            </a:r>
            <a:endParaRPr lang="en-US" dirty="0"/>
          </a:p>
        </p:txBody>
      </p:sp>
      <p:sp>
        <p:nvSpPr>
          <p:cNvPr id="3" name="Content Placeholder 2">
            <a:extLst>
              <a:ext uri="{FF2B5EF4-FFF2-40B4-BE49-F238E27FC236}">
                <a16:creationId xmlns:a16="http://schemas.microsoft.com/office/drawing/2014/main" id="{D453FFE9-02D1-434E-8438-F377D2F01E49}"/>
              </a:ext>
            </a:extLst>
          </p:cNvPr>
          <p:cNvSpPr>
            <a:spLocks noGrp="1"/>
          </p:cNvSpPr>
          <p:nvPr>
            <p:ph idx="1"/>
          </p:nvPr>
        </p:nvSpPr>
        <p:spPr/>
        <p:txBody>
          <a:bodyPr>
            <a:normAutofit lnSpcReduction="10000"/>
          </a:bodyPr>
          <a:lstStyle/>
          <a:p>
            <a:r>
              <a:rPr lang="ro-RO" sz="1800" b="1" i="1" dirty="0">
                <a:effectLst/>
                <a:latin typeface="Calibri" panose="020F0502020204030204" pitchFamily="34" charset="0"/>
                <a:ea typeface="Calibri" panose="020F0502020204030204" pitchFamily="34" charset="0"/>
                <a:cs typeface="Arial" panose="020B0604020202020204" pitchFamily="34" charset="0"/>
              </a:rPr>
              <a:t>Această situație ca fiind o situație serioasă (urmări grave)</a:t>
            </a:r>
          </a:p>
          <a:p>
            <a:r>
              <a:rPr lang="ro-RO" sz="1800" b="1" dirty="0">
                <a:effectLst/>
                <a:latin typeface="Calibri" panose="020F0502020204030204" pitchFamily="34" charset="0"/>
                <a:ea typeface="Calibri" panose="020F0502020204030204" pitchFamily="34" charset="0"/>
                <a:cs typeface="Arial" panose="020B0604020202020204" pitchFamily="34" charset="0"/>
              </a:rPr>
              <a:t>Crezi că situația ar trebui abordată la finalul zilei de școală?</a:t>
            </a:r>
            <a:endParaRPr lang="ro-RO" sz="1800" b="1" i="1" dirty="0">
              <a:latin typeface="Calibri" panose="020F0502020204030204" pitchFamily="34" charset="0"/>
              <a:ea typeface="Calibri" panose="020F0502020204030204" pitchFamily="34" charset="0"/>
              <a:cs typeface="Arial" panose="020B0604020202020204" pitchFamily="34" charset="0"/>
            </a:endParaRPr>
          </a:p>
          <a:p>
            <a:r>
              <a:rPr lang="ro-RO" sz="1800" b="1" dirty="0">
                <a:effectLst/>
                <a:latin typeface="Calibri" panose="020F0502020204030204" pitchFamily="34" charset="0"/>
                <a:ea typeface="Calibri" panose="020F0502020204030204" pitchFamily="34" charset="0"/>
                <a:cs typeface="Arial" panose="020B0604020202020204" pitchFamily="34" charset="0"/>
              </a:rPr>
              <a:t>Te-ai simți deranjată de remarcile acelui elev și ai simțit simpatie pentru elevul care a fost tachinat?</a:t>
            </a:r>
            <a:endParaRPr lang="ro-RO" sz="1800" b="1" i="1" dirty="0">
              <a:effectLst/>
              <a:latin typeface="Calibri" panose="020F0502020204030204" pitchFamily="34" charset="0"/>
              <a:ea typeface="Calibri" panose="020F0502020204030204" pitchFamily="34" charset="0"/>
              <a:cs typeface="Arial" panose="020B0604020202020204" pitchFamily="34" charset="0"/>
            </a:endParaRPr>
          </a:p>
          <a:p>
            <a:r>
              <a:rPr lang="ro-RO" sz="1800" b="1" dirty="0">
                <a:effectLst/>
                <a:latin typeface="Calibri" panose="020F0502020204030204" pitchFamily="34" charset="0"/>
                <a:ea typeface="Calibri" panose="020F0502020204030204" pitchFamily="34" charset="0"/>
                <a:cs typeface="Arial" panose="020B0604020202020204" pitchFamily="34" charset="0"/>
              </a:rPr>
              <a:t>Ai simți nevoia să ajuți elevul care a fost ținta acestor remarci</a:t>
            </a:r>
            <a:r>
              <a:rPr lang="ro-RO" sz="1800" b="1" i="1" dirty="0">
                <a:latin typeface="Calibri" panose="020F0502020204030204" pitchFamily="34" charset="0"/>
                <a:ea typeface="Calibri" panose="020F0502020204030204" pitchFamily="34" charset="0"/>
                <a:cs typeface="Arial" panose="020B0604020202020204" pitchFamily="34" charset="0"/>
              </a:rPr>
              <a:t>?</a:t>
            </a:r>
          </a:p>
          <a:p>
            <a:r>
              <a:rPr lang="ro-RO" sz="1800" b="1" i="1" dirty="0">
                <a:effectLst/>
                <a:latin typeface="Calibri" panose="020F0502020204030204" pitchFamily="34" charset="0"/>
                <a:ea typeface="Calibri" panose="020F0502020204030204" pitchFamily="34" charset="0"/>
                <a:cs typeface="Arial" panose="020B0604020202020204" pitchFamily="34" charset="0"/>
              </a:rPr>
              <a:t>Ai încredere că ai putea să faci ceva să îl ajuți?</a:t>
            </a:r>
          </a:p>
          <a:p>
            <a:r>
              <a:rPr lang="ro-RO" sz="1800" b="1" i="1" dirty="0">
                <a:effectLst/>
                <a:latin typeface="Calibri" panose="020F0502020204030204" pitchFamily="34" charset="0"/>
                <a:ea typeface="Calibri" panose="020F0502020204030204" pitchFamily="34" charset="0"/>
                <a:cs typeface="Arial" panose="020B0604020202020204" pitchFamily="34" charset="0"/>
              </a:rPr>
              <a:t>Probabilitatea de a interveni în această situație</a:t>
            </a:r>
            <a:r>
              <a:rPr lang="ro-RO" sz="1800" b="1" i="1" dirty="0">
                <a:latin typeface="Calibri" panose="020F0502020204030204" pitchFamily="34" charset="0"/>
                <a:ea typeface="Calibri" panose="020F0502020204030204" pitchFamily="34" charset="0"/>
                <a:cs typeface="Arial" panose="020B0604020202020204" pitchFamily="34" charset="0"/>
              </a:rPr>
              <a:t>?</a:t>
            </a:r>
          </a:p>
          <a:p>
            <a:r>
              <a:rPr lang="ro-RO" sz="1800" b="1" i="1" dirty="0">
                <a:effectLst/>
                <a:latin typeface="Calibri" panose="020F0502020204030204" pitchFamily="34" charset="0"/>
                <a:ea typeface="Calibri" panose="020F0502020204030204" pitchFamily="34" charset="0"/>
                <a:cs typeface="Arial" panose="020B0604020202020204" pitchFamily="34" charset="0"/>
              </a:rPr>
              <a:t>Că situația este o situație de bullying</a:t>
            </a:r>
          </a:p>
          <a:p>
            <a:endParaRPr lang="en-US" dirty="0"/>
          </a:p>
        </p:txBody>
      </p:sp>
    </p:spTree>
    <p:extLst>
      <p:ext uri="{BB962C8B-B14F-4D97-AF65-F5344CB8AC3E}">
        <p14:creationId xmlns:p14="http://schemas.microsoft.com/office/powerpoint/2010/main" val="29872335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0DCAC-7876-4A45-9DD9-F488ABEFF05A}"/>
              </a:ext>
            </a:extLst>
          </p:cNvPr>
          <p:cNvSpPr>
            <a:spLocks noGrp="1"/>
          </p:cNvSpPr>
          <p:nvPr>
            <p:ph type="title"/>
          </p:nvPr>
        </p:nvSpPr>
        <p:spPr/>
        <p:txBody>
          <a:bodyPr/>
          <a:lstStyle/>
          <a:p>
            <a:r>
              <a:rPr lang="ro-RO" dirty="0"/>
              <a:t>Bullyingul relational- studiu de caz </a:t>
            </a:r>
            <a:endParaRPr lang="en-US" dirty="0"/>
          </a:p>
        </p:txBody>
      </p:sp>
      <p:sp>
        <p:nvSpPr>
          <p:cNvPr id="3" name="Content Placeholder 2">
            <a:extLst>
              <a:ext uri="{FF2B5EF4-FFF2-40B4-BE49-F238E27FC236}">
                <a16:creationId xmlns:a16="http://schemas.microsoft.com/office/drawing/2014/main" id="{991C07EA-55AC-413D-A8D9-A9C7B1693529}"/>
              </a:ext>
            </a:extLst>
          </p:cNvPr>
          <p:cNvSpPr>
            <a:spLocks noGrp="1"/>
          </p:cNvSpPr>
          <p:nvPr>
            <p:ph idx="1"/>
          </p:nvPr>
        </p:nvSpPr>
        <p:spPr/>
        <p:txBody>
          <a:bodyPr/>
          <a:lstStyle/>
          <a:p>
            <a:pPr marL="228600" algn="just">
              <a:lnSpc>
                <a:spcPct val="107000"/>
              </a:lnSpc>
              <a:spcAft>
                <a:spcPts val="800"/>
              </a:spcAft>
            </a:pPr>
            <a:r>
              <a:rPr lang="ro-RO"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Maria este elevă în clasa a II-a. Ea îşi serveşte pacheţelul pe holul şcolii împreună cu Marta şi privesc împreună pe geam la ceilalţi copii care aleargă prin curtea şcolii. Ele aproape că terminaseră de mâncat când Carolina a ajuns în deptul lor.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228600" algn="just">
              <a:lnSpc>
                <a:spcPct val="107000"/>
              </a:lnSpc>
              <a:spcAft>
                <a:spcPts val="800"/>
              </a:spcAft>
            </a:pPr>
            <a:r>
              <a:rPr lang="ro-RO"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Maria de ce stai cu fraiera asta? a întrebat-o Carolina, uitându-se la Marta. Nu ştii că e o mare mincinoasă şi trişează? De ce preferi să stai cu ea când ai prieteni mai buni? Pe lângă asta este şi pici în clasa a II-a. De ce îţi pierzi timpul cu copiii?</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5960195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79679-E2D6-44BA-B20A-880E361CA4C1}"/>
              </a:ext>
            </a:extLst>
          </p:cNvPr>
          <p:cNvSpPr>
            <a:spLocks noGrp="1"/>
          </p:cNvSpPr>
          <p:nvPr>
            <p:ph type="title"/>
          </p:nvPr>
        </p:nvSpPr>
        <p:spPr/>
        <p:txBody>
          <a:bodyPr/>
          <a:lstStyle/>
          <a:p>
            <a:r>
              <a:rPr lang="ro-RO" sz="1800" b="1" i="1" dirty="0">
                <a:effectLst/>
                <a:latin typeface="Calibri" panose="020F0502020204030204" pitchFamily="34" charset="0"/>
                <a:ea typeface="Calibri" panose="020F0502020204030204" pitchFamily="34" charset="0"/>
                <a:cs typeface="Arial" panose="020B0604020202020204" pitchFamily="34" charset="0"/>
              </a:rPr>
              <a:t>În ce măsură apreciezi că......................</a:t>
            </a:r>
            <a:endParaRPr lang="en-US" dirty="0"/>
          </a:p>
        </p:txBody>
      </p:sp>
      <p:sp>
        <p:nvSpPr>
          <p:cNvPr id="3" name="Content Placeholder 2">
            <a:extLst>
              <a:ext uri="{FF2B5EF4-FFF2-40B4-BE49-F238E27FC236}">
                <a16:creationId xmlns:a16="http://schemas.microsoft.com/office/drawing/2014/main" id="{D453FFE9-02D1-434E-8438-F377D2F01E49}"/>
              </a:ext>
            </a:extLst>
          </p:cNvPr>
          <p:cNvSpPr>
            <a:spLocks noGrp="1"/>
          </p:cNvSpPr>
          <p:nvPr>
            <p:ph idx="1"/>
          </p:nvPr>
        </p:nvSpPr>
        <p:spPr/>
        <p:txBody>
          <a:bodyPr>
            <a:normAutofit lnSpcReduction="10000"/>
          </a:bodyPr>
          <a:lstStyle/>
          <a:p>
            <a:r>
              <a:rPr lang="ro-RO" sz="1800" b="1" i="1" dirty="0">
                <a:effectLst/>
                <a:latin typeface="Calibri" panose="020F0502020204030204" pitchFamily="34" charset="0"/>
                <a:ea typeface="Calibri" panose="020F0502020204030204" pitchFamily="34" charset="0"/>
                <a:cs typeface="Arial" panose="020B0604020202020204" pitchFamily="34" charset="0"/>
              </a:rPr>
              <a:t>Această situație ca fiind o situație serioasă (urmări grave)</a:t>
            </a:r>
          </a:p>
          <a:p>
            <a:r>
              <a:rPr lang="ro-RO" sz="1800" b="1" dirty="0">
                <a:effectLst/>
                <a:latin typeface="Calibri" panose="020F0502020204030204" pitchFamily="34" charset="0"/>
                <a:ea typeface="Calibri" panose="020F0502020204030204" pitchFamily="34" charset="0"/>
                <a:cs typeface="Arial" panose="020B0604020202020204" pitchFamily="34" charset="0"/>
              </a:rPr>
              <a:t>Crezi că situația ar trebui abordată la finalul zilei de școală?</a:t>
            </a:r>
            <a:endParaRPr lang="ro-RO" sz="1800" b="1" i="1" dirty="0">
              <a:latin typeface="Calibri" panose="020F0502020204030204" pitchFamily="34" charset="0"/>
              <a:ea typeface="Calibri" panose="020F0502020204030204" pitchFamily="34" charset="0"/>
              <a:cs typeface="Arial" panose="020B0604020202020204" pitchFamily="34" charset="0"/>
            </a:endParaRPr>
          </a:p>
          <a:p>
            <a:r>
              <a:rPr lang="ro-RO" sz="1800" b="1" dirty="0">
                <a:effectLst/>
                <a:latin typeface="Calibri" panose="020F0502020204030204" pitchFamily="34" charset="0"/>
                <a:ea typeface="Calibri" panose="020F0502020204030204" pitchFamily="34" charset="0"/>
                <a:cs typeface="Arial" panose="020B0604020202020204" pitchFamily="34" charset="0"/>
              </a:rPr>
              <a:t>Te-ai simți deranjată de remarcile acelui elev și ai simțit simpatie pentru elevul care a fost tachinat?</a:t>
            </a:r>
            <a:endParaRPr lang="ro-RO" sz="1800" b="1" i="1" dirty="0">
              <a:effectLst/>
              <a:latin typeface="Calibri" panose="020F0502020204030204" pitchFamily="34" charset="0"/>
              <a:ea typeface="Calibri" panose="020F0502020204030204" pitchFamily="34" charset="0"/>
              <a:cs typeface="Arial" panose="020B0604020202020204" pitchFamily="34" charset="0"/>
            </a:endParaRPr>
          </a:p>
          <a:p>
            <a:r>
              <a:rPr lang="ro-RO" sz="1800" b="1" dirty="0">
                <a:effectLst/>
                <a:latin typeface="Calibri" panose="020F0502020204030204" pitchFamily="34" charset="0"/>
                <a:ea typeface="Calibri" panose="020F0502020204030204" pitchFamily="34" charset="0"/>
                <a:cs typeface="Arial" panose="020B0604020202020204" pitchFamily="34" charset="0"/>
              </a:rPr>
              <a:t>Ai simți nevoia să ajuți elevul care a fost ținta acestor remarci</a:t>
            </a:r>
            <a:r>
              <a:rPr lang="ro-RO" sz="1800" b="1" i="1" dirty="0">
                <a:latin typeface="Calibri" panose="020F0502020204030204" pitchFamily="34" charset="0"/>
                <a:ea typeface="Calibri" panose="020F0502020204030204" pitchFamily="34" charset="0"/>
                <a:cs typeface="Arial" panose="020B0604020202020204" pitchFamily="34" charset="0"/>
              </a:rPr>
              <a:t>?</a:t>
            </a:r>
          </a:p>
          <a:p>
            <a:r>
              <a:rPr lang="ro-RO" sz="1800" b="1" i="1" dirty="0">
                <a:effectLst/>
                <a:latin typeface="Calibri" panose="020F0502020204030204" pitchFamily="34" charset="0"/>
                <a:ea typeface="Calibri" panose="020F0502020204030204" pitchFamily="34" charset="0"/>
                <a:cs typeface="Arial" panose="020B0604020202020204" pitchFamily="34" charset="0"/>
              </a:rPr>
              <a:t>Ai încredere că ai putea să faci ceva să îl ajuți?</a:t>
            </a:r>
          </a:p>
          <a:p>
            <a:r>
              <a:rPr lang="ro-RO" sz="1800" b="1" i="1" dirty="0">
                <a:effectLst/>
                <a:latin typeface="Calibri" panose="020F0502020204030204" pitchFamily="34" charset="0"/>
                <a:ea typeface="Calibri" panose="020F0502020204030204" pitchFamily="34" charset="0"/>
                <a:cs typeface="Arial" panose="020B0604020202020204" pitchFamily="34" charset="0"/>
              </a:rPr>
              <a:t>Probabilitatea de a interveni în această situație</a:t>
            </a:r>
            <a:r>
              <a:rPr lang="ro-RO" sz="1800" b="1" i="1" dirty="0">
                <a:latin typeface="Calibri" panose="020F0502020204030204" pitchFamily="34" charset="0"/>
                <a:ea typeface="Calibri" panose="020F0502020204030204" pitchFamily="34" charset="0"/>
                <a:cs typeface="Arial" panose="020B0604020202020204" pitchFamily="34" charset="0"/>
              </a:rPr>
              <a:t>?</a:t>
            </a:r>
          </a:p>
          <a:p>
            <a:r>
              <a:rPr lang="ro-RO" sz="1800" b="1" i="1" dirty="0">
                <a:effectLst/>
                <a:latin typeface="Calibri" panose="020F0502020204030204" pitchFamily="34" charset="0"/>
                <a:ea typeface="Calibri" panose="020F0502020204030204" pitchFamily="34" charset="0"/>
                <a:cs typeface="Arial" panose="020B0604020202020204" pitchFamily="34" charset="0"/>
              </a:rPr>
              <a:t>Că situația este o situație de bullying</a:t>
            </a:r>
          </a:p>
          <a:p>
            <a:endParaRPr lang="en-US" dirty="0"/>
          </a:p>
        </p:txBody>
      </p:sp>
    </p:spTree>
    <p:extLst>
      <p:ext uri="{BB962C8B-B14F-4D97-AF65-F5344CB8AC3E}">
        <p14:creationId xmlns:p14="http://schemas.microsoft.com/office/powerpoint/2010/main" val="22006840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7E4CC-97D6-4EFC-99BD-9C385713A576}"/>
              </a:ext>
            </a:extLst>
          </p:cNvPr>
          <p:cNvSpPr>
            <a:spLocks noGrp="1"/>
          </p:cNvSpPr>
          <p:nvPr>
            <p:ph type="title"/>
          </p:nvPr>
        </p:nvSpPr>
        <p:spPr>
          <a:xfrm>
            <a:off x="624539" y="804519"/>
            <a:ext cx="10430316" cy="896959"/>
          </a:xfrm>
        </p:spPr>
        <p:txBody>
          <a:bodyPr>
            <a:normAutofit/>
          </a:bodyPr>
          <a:lstStyle/>
          <a:p>
            <a:r>
              <a:rPr lang="ro-RO" sz="2400" b="1" dirty="0">
                <a:effectLst/>
                <a:latin typeface="Calibri" panose="020F0502020204030204" pitchFamily="34" charset="0"/>
                <a:ea typeface="Calibri" panose="020F0502020204030204" pitchFamily="34" charset="0"/>
              </a:rPr>
              <a:t>Apreciați în ce măsură sunteți de acord cu următoarele afirmații:</a:t>
            </a:r>
            <a:endParaRPr lang="en-US" sz="2400" b="1" dirty="0"/>
          </a:p>
        </p:txBody>
      </p:sp>
      <p:graphicFrame>
        <p:nvGraphicFramePr>
          <p:cNvPr id="8" name="Content Placeholder 7">
            <a:extLst>
              <a:ext uri="{FF2B5EF4-FFF2-40B4-BE49-F238E27FC236}">
                <a16:creationId xmlns:a16="http://schemas.microsoft.com/office/drawing/2014/main" id="{94A46F2D-D8D8-469F-92EB-B4223BFC14D2}"/>
              </a:ext>
            </a:extLst>
          </p:cNvPr>
          <p:cNvGraphicFramePr>
            <a:graphicFrameLocks noGrp="1"/>
          </p:cNvGraphicFramePr>
          <p:nvPr>
            <p:ph idx="1"/>
            <p:extLst>
              <p:ext uri="{D42A27DB-BD31-4B8C-83A1-F6EECF244321}">
                <p14:modId xmlns:p14="http://schemas.microsoft.com/office/powerpoint/2010/main" val="1564975200"/>
              </p:ext>
            </p:extLst>
          </p:nvPr>
        </p:nvGraphicFramePr>
        <p:xfrm>
          <a:off x="625033" y="1853755"/>
          <a:ext cx="11157995" cy="4084058"/>
        </p:xfrm>
        <a:graphic>
          <a:graphicData uri="http://schemas.openxmlformats.org/drawingml/2006/table">
            <a:tbl>
              <a:tblPr>
                <a:tableStyleId>{5C22544A-7EE6-4342-B048-85BDC9FD1C3A}</a:tableStyleId>
              </a:tblPr>
              <a:tblGrid>
                <a:gridCol w="11157995">
                  <a:extLst>
                    <a:ext uri="{9D8B030D-6E8A-4147-A177-3AD203B41FA5}">
                      <a16:colId xmlns:a16="http://schemas.microsoft.com/office/drawing/2014/main" val="656639730"/>
                    </a:ext>
                  </a:extLst>
                </a:gridCol>
              </a:tblGrid>
              <a:tr h="4084058">
                <a:tc>
                  <a:txBody>
                    <a:bodyPr/>
                    <a:lstStyle/>
                    <a:p>
                      <a:pPr algn="just">
                        <a:lnSpc>
                          <a:spcPct val="115000"/>
                        </a:lnSpc>
                        <a:spcAft>
                          <a:spcPts val="1000"/>
                        </a:spcAft>
                      </a:pPr>
                      <a:r>
                        <a:rPr lang="ro-RO" sz="2400" i="1" dirty="0">
                          <a:effectLst/>
                        </a:rPr>
                        <a:t>Emil si Dan sunt colegi. Emil il numește pe Dan Elefantul datorită greutății sale. Prietenii lui Emil râd. Emil umblă în geanta lui Dan și îi ia pachetul. Când Dan îl întreabă de ce a făcut asta,  Emil îi  spune că i-a făcut un bine și că ar trebui să îi mulțumească pentru că așa îl ajută să țină cură de slăbire și o să îi fie mai bine pe viitor. </a:t>
                      </a:r>
                    </a:p>
                  </a:txBody>
                  <a:tcPr marL="114300" marR="114300" marT="0" marB="0"/>
                </a:tc>
                <a:extLst>
                  <a:ext uri="{0D108BD9-81ED-4DB2-BD59-A6C34878D82A}">
                    <a16:rowId xmlns:a16="http://schemas.microsoft.com/office/drawing/2014/main" val="2521956073"/>
                  </a:ext>
                </a:extLst>
              </a:tr>
            </a:tbl>
          </a:graphicData>
        </a:graphic>
      </p:graphicFrame>
    </p:spTree>
    <p:extLst>
      <p:ext uri="{BB962C8B-B14F-4D97-AF65-F5344CB8AC3E}">
        <p14:creationId xmlns:p14="http://schemas.microsoft.com/office/powerpoint/2010/main" val="41348751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7E404-23D7-427F-A4C1-0428B923D5BF}"/>
              </a:ext>
            </a:extLst>
          </p:cNvPr>
          <p:cNvSpPr>
            <a:spLocks noGrp="1"/>
          </p:cNvSpPr>
          <p:nvPr>
            <p:ph type="title"/>
          </p:nvPr>
        </p:nvSpPr>
        <p:spPr/>
        <p:txBody>
          <a:bodyPr/>
          <a:lstStyle/>
          <a:p>
            <a:r>
              <a:rPr lang="ro-RO" sz="3200" b="1" dirty="0">
                <a:effectLst/>
                <a:latin typeface="Calibri" panose="020F0502020204030204" pitchFamily="34" charset="0"/>
                <a:ea typeface="Calibri" panose="020F0502020204030204" pitchFamily="34" charset="0"/>
              </a:rPr>
              <a:t>Apreciați în ce măsură sunteți de acord cu următoarele afirmații:</a:t>
            </a:r>
            <a:endParaRPr lang="en-US" dirty="0"/>
          </a:p>
        </p:txBody>
      </p:sp>
      <p:sp>
        <p:nvSpPr>
          <p:cNvPr id="3" name="Content Placeholder 2">
            <a:extLst>
              <a:ext uri="{FF2B5EF4-FFF2-40B4-BE49-F238E27FC236}">
                <a16:creationId xmlns:a16="http://schemas.microsoft.com/office/drawing/2014/main" id="{E7C98796-7CD2-4DFC-8DDC-FEAA749D350E}"/>
              </a:ext>
            </a:extLst>
          </p:cNvPr>
          <p:cNvSpPr>
            <a:spLocks noGrp="1"/>
          </p:cNvSpPr>
          <p:nvPr>
            <p:ph idx="1"/>
          </p:nvPr>
        </p:nvSpPr>
        <p:spPr/>
        <p:txBody>
          <a:bodyPr>
            <a:normAutofit fontScale="92500" lnSpcReduction="10000"/>
          </a:bodyPr>
          <a:lstStyle/>
          <a:p>
            <a:pPr marL="285750" indent="-285750" algn="just">
              <a:lnSpc>
                <a:spcPct val="115000"/>
              </a:lnSpc>
              <a:spcAft>
                <a:spcPts val="1000"/>
              </a:spcAft>
              <a:buFont typeface="Wingdings" panose="05000000000000000000" pitchFamily="2" charset="2"/>
              <a:buChar char="§"/>
            </a:pPr>
            <a:r>
              <a:rPr lang="en-US" sz="2000" i="1" kern="1200" dirty="0">
                <a:solidFill>
                  <a:schemeClr val="dk1"/>
                </a:solidFill>
                <a:effectLst/>
                <a:latin typeface="+mn-lt"/>
                <a:ea typeface="+mn-ea"/>
                <a:cs typeface="+mn-cs"/>
              </a:rPr>
              <a:t>“Glume de </a:t>
            </a:r>
            <a:r>
              <a:rPr lang="en-US" sz="2000" i="1" kern="1200" dirty="0" err="1">
                <a:solidFill>
                  <a:schemeClr val="dk1"/>
                </a:solidFill>
                <a:effectLst/>
                <a:latin typeface="+mn-lt"/>
                <a:ea typeface="+mn-ea"/>
                <a:cs typeface="+mn-cs"/>
              </a:rPr>
              <a:t>copii</a:t>
            </a:r>
            <a:r>
              <a:rPr lang="en-US" sz="2000" i="1" kern="1200" dirty="0">
                <a:solidFill>
                  <a:schemeClr val="dk1"/>
                </a:solidFill>
                <a:effectLst/>
                <a:latin typeface="+mn-lt"/>
                <a:ea typeface="+mn-ea"/>
                <a:cs typeface="+mn-cs"/>
              </a:rPr>
              <a:t>. Am </a:t>
            </a:r>
            <a:r>
              <a:rPr lang="en-US" sz="2000" i="1" kern="1200" dirty="0" err="1">
                <a:solidFill>
                  <a:schemeClr val="dk1"/>
                </a:solidFill>
                <a:effectLst/>
                <a:latin typeface="+mn-lt"/>
                <a:ea typeface="+mn-ea"/>
                <a:cs typeface="+mn-cs"/>
              </a:rPr>
              <a:t>trecut</a:t>
            </a:r>
            <a:r>
              <a:rPr lang="en-US" sz="2000" i="1" kern="1200" dirty="0">
                <a:solidFill>
                  <a:schemeClr val="dk1"/>
                </a:solidFill>
                <a:effectLst/>
                <a:latin typeface="+mn-lt"/>
                <a:ea typeface="+mn-ea"/>
                <a:cs typeface="+mn-cs"/>
              </a:rPr>
              <a:t> </a:t>
            </a:r>
            <a:r>
              <a:rPr lang="en-US" sz="2000" i="1" kern="1200" dirty="0" err="1">
                <a:solidFill>
                  <a:schemeClr val="dk1"/>
                </a:solidFill>
                <a:effectLst/>
                <a:latin typeface="+mn-lt"/>
                <a:ea typeface="+mn-ea"/>
                <a:cs typeface="+mn-cs"/>
              </a:rPr>
              <a:t>și</a:t>
            </a:r>
            <a:r>
              <a:rPr lang="en-US" sz="2000" i="1" kern="1200" dirty="0">
                <a:solidFill>
                  <a:schemeClr val="dk1"/>
                </a:solidFill>
                <a:effectLst/>
                <a:latin typeface="+mn-lt"/>
                <a:ea typeface="+mn-ea"/>
                <a:cs typeface="+mn-cs"/>
              </a:rPr>
              <a:t> </a:t>
            </a:r>
            <a:r>
              <a:rPr lang="en-US" sz="2000" i="1" kern="1200" dirty="0" err="1">
                <a:solidFill>
                  <a:schemeClr val="dk1"/>
                </a:solidFill>
                <a:effectLst/>
                <a:latin typeface="+mn-lt"/>
                <a:ea typeface="+mn-ea"/>
                <a:cs typeface="+mn-cs"/>
              </a:rPr>
              <a:t>noi</a:t>
            </a:r>
            <a:r>
              <a:rPr lang="en-US" sz="2000" i="1" kern="1200" dirty="0">
                <a:solidFill>
                  <a:schemeClr val="dk1"/>
                </a:solidFill>
                <a:effectLst/>
                <a:latin typeface="+mn-lt"/>
                <a:ea typeface="+mn-ea"/>
                <a:cs typeface="+mn-cs"/>
              </a:rPr>
              <a:t> </a:t>
            </a:r>
            <a:r>
              <a:rPr lang="en-US" sz="2000" i="1" kern="1200" dirty="0" err="1">
                <a:solidFill>
                  <a:schemeClr val="dk1"/>
                </a:solidFill>
                <a:effectLst/>
                <a:latin typeface="+mn-lt"/>
                <a:ea typeface="+mn-ea"/>
                <a:cs typeface="+mn-cs"/>
              </a:rPr>
              <a:t>prin</a:t>
            </a:r>
            <a:r>
              <a:rPr lang="en-US" sz="2000" i="1" kern="1200" dirty="0">
                <a:solidFill>
                  <a:schemeClr val="dk1"/>
                </a:solidFill>
                <a:effectLst/>
                <a:latin typeface="+mn-lt"/>
                <a:ea typeface="+mn-ea"/>
                <a:cs typeface="+mn-cs"/>
              </a:rPr>
              <a:t> </a:t>
            </a:r>
            <a:r>
              <a:rPr lang="en-US" sz="2000" i="1" kern="1200" dirty="0" err="1">
                <a:solidFill>
                  <a:schemeClr val="dk1"/>
                </a:solidFill>
                <a:effectLst/>
                <a:latin typeface="+mn-lt"/>
                <a:ea typeface="+mn-ea"/>
                <a:cs typeface="+mn-cs"/>
              </a:rPr>
              <a:t>asta</a:t>
            </a:r>
            <a:r>
              <a:rPr lang="en-US" sz="2000" i="1" kern="1200" dirty="0">
                <a:solidFill>
                  <a:schemeClr val="dk1"/>
                </a:solidFill>
                <a:effectLst/>
                <a:latin typeface="+mn-lt"/>
                <a:ea typeface="+mn-ea"/>
                <a:cs typeface="+mn-cs"/>
              </a:rPr>
              <a:t> </a:t>
            </a:r>
            <a:r>
              <a:rPr lang="en-US" sz="2000" i="1" kern="1200" dirty="0" err="1">
                <a:solidFill>
                  <a:schemeClr val="dk1"/>
                </a:solidFill>
                <a:effectLst/>
                <a:latin typeface="+mn-lt"/>
                <a:ea typeface="+mn-ea"/>
                <a:cs typeface="+mn-cs"/>
              </a:rPr>
              <a:t>și</a:t>
            </a:r>
            <a:r>
              <a:rPr lang="en-US" sz="2000" i="1" kern="1200" dirty="0">
                <a:solidFill>
                  <a:schemeClr val="dk1"/>
                </a:solidFill>
                <a:effectLst/>
                <a:latin typeface="+mn-lt"/>
                <a:ea typeface="+mn-ea"/>
                <a:cs typeface="+mn-cs"/>
              </a:rPr>
              <a:t> nu am </a:t>
            </a:r>
            <a:r>
              <a:rPr lang="en-US" sz="2000" i="1" kern="1200" dirty="0" err="1">
                <a:solidFill>
                  <a:schemeClr val="dk1"/>
                </a:solidFill>
                <a:effectLst/>
                <a:latin typeface="+mn-lt"/>
                <a:ea typeface="+mn-ea"/>
                <a:cs typeface="+mn-cs"/>
              </a:rPr>
              <a:t>murit</a:t>
            </a:r>
            <a:r>
              <a:rPr lang="en-US" sz="2000" i="1" kern="1200" dirty="0">
                <a:solidFill>
                  <a:schemeClr val="dk1"/>
                </a:solidFill>
                <a:effectLst/>
                <a:latin typeface="+mn-lt"/>
                <a:ea typeface="+mn-ea"/>
                <a:cs typeface="+mn-cs"/>
              </a:rPr>
              <a:t> </a:t>
            </a:r>
            <a:r>
              <a:rPr lang="ro-RO" sz="2000" i="1" kern="1200" dirty="0">
                <a:solidFill>
                  <a:schemeClr val="dk1"/>
                </a:solidFill>
                <a:effectLst/>
                <a:latin typeface="+mn-lt"/>
                <a:ea typeface="+mn-ea"/>
                <a:cs typeface="+mn-cs"/>
              </a:rPr>
              <a:t>. Dacă unii copiii  nu mai știu de glumă și nu au simțul umorului este problema lor!”</a:t>
            </a:r>
          </a:p>
          <a:p>
            <a:pPr marL="285750" indent="-285750" algn="just">
              <a:lnSpc>
                <a:spcPct val="115000"/>
              </a:lnSpc>
              <a:spcAft>
                <a:spcPts val="1000"/>
              </a:spcAft>
              <a:buFont typeface="Wingdings" panose="05000000000000000000" pitchFamily="2" charset="2"/>
              <a:buChar char="§"/>
            </a:pPr>
            <a:r>
              <a:rPr lang="en-US" sz="2000" kern="1200" dirty="0">
                <a:solidFill>
                  <a:schemeClr val="dk1"/>
                </a:solidFill>
                <a:effectLst/>
                <a:latin typeface="+mn-lt"/>
                <a:ea typeface="+mn-ea"/>
                <a:cs typeface="+mn-cs"/>
              </a:rPr>
              <a:t>“ </a:t>
            </a:r>
            <a:r>
              <a:rPr lang="en-US" sz="2000" i="1" kern="1200" dirty="0">
                <a:solidFill>
                  <a:schemeClr val="dk1"/>
                </a:solidFill>
                <a:effectLst/>
                <a:latin typeface="+mn-lt"/>
                <a:ea typeface="+mn-ea"/>
                <a:cs typeface="+mn-cs"/>
              </a:rPr>
              <a:t>Nu s-a </a:t>
            </a:r>
            <a:r>
              <a:rPr lang="ro-RO" sz="2000" i="1" kern="1200" dirty="0">
                <a:solidFill>
                  <a:schemeClr val="dk1"/>
                </a:solidFill>
                <a:effectLst/>
                <a:latin typeface="+mn-lt"/>
                <a:ea typeface="+mn-ea"/>
                <a:cs typeface="+mn-cs"/>
              </a:rPr>
              <a:t>întâmplat cine știe ce! Bullyingul poate fi mult mai dur pentru alți copii!”</a:t>
            </a:r>
          </a:p>
          <a:p>
            <a:pPr marL="285750" indent="-285750" algn="just">
              <a:lnSpc>
                <a:spcPct val="115000"/>
              </a:lnSpc>
              <a:spcAft>
                <a:spcPts val="1000"/>
              </a:spcAft>
              <a:buFont typeface="Wingdings" panose="05000000000000000000" pitchFamily="2" charset="2"/>
              <a:buChar char="§"/>
            </a:pPr>
            <a:r>
              <a:rPr lang="ro-RO" sz="2000" i="1" kern="1200" dirty="0">
                <a:solidFill>
                  <a:schemeClr val="dk1"/>
                </a:solidFill>
                <a:effectLst/>
                <a:latin typeface="+mn-lt"/>
                <a:ea typeface="+mn-ea"/>
                <a:cs typeface="+mn-cs"/>
              </a:rPr>
              <a:t>Este parte din viața. Trebuie să o accepți ca pe o etapa normală a procesului de maturizare.”</a:t>
            </a:r>
          </a:p>
          <a:p>
            <a:pPr marL="285750" indent="-285750" algn="just">
              <a:lnSpc>
                <a:spcPct val="115000"/>
              </a:lnSpc>
              <a:spcAft>
                <a:spcPts val="1000"/>
              </a:spcAft>
              <a:buFont typeface="Wingdings" panose="05000000000000000000" pitchFamily="2" charset="2"/>
              <a:buChar char="§"/>
            </a:pPr>
            <a:r>
              <a:rPr lang="en-US" sz="2000" i="1" kern="1200" dirty="0">
                <a:solidFill>
                  <a:schemeClr val="dk1"/>
                </a:solidFill>
                <a:effectLst/>
                <a:latin typeface="+mn-lt"/>
                <a:ea typeface="+mn-ea"/>
                <a:cs typeface="+mn-cs"/>
              </a:rPr>
              <a:t>“Nu </a:t>
            </a:r>
            <a:r>
              <a:rPr lang="en-US" sz="2000" i="1" kern="1200" dirty="0" err="1">
                <a:solidFill>
                  <a:schemeClr val="dk1"/>
                </a:solidFill>
                <a:effectLst/>
                <a:latin typeface="+mn-lt"/>
                <a:ea typeface="+mn-ea"/>
                <a:cs typeface="+mn-cs"/>
              </a:rPr>
              <a:t>îmi</a:t>
            </a:r>
            <a:r>
              <a:rPr lang="en-US" sz="2000" i="1" kern="1200" dirty="0">
                <a:solidFill>
                  <a:schemeClr val="dk1"/>
                </a:solidFill>
                <a:effectLst/>
                <a:latin typeface="+mn-lt"/>
                <a:ea typeface="+mn-ea"/>
                <a:cs typeface="+mn-cs"/>
              </a:rPr>
              <a:t> place s</a:t>
            </a:r>
            <a:r>
              <a:rPr lang="ro-RO" sz="2000" i="1" kern="1200" dirty="0">
                <a:solidFill>
                  <a:schemeClr val="dk1"/>
                </a:solidFill>
                <a:effectLst/>
                <a:latin typeface="+mn-lt"/>
                <a:ea typeface="+mn-ea"/>
                <a:cs typeface="+mn-cs"/>
              </a:rPr>
              <a:t>ă</a:t>
            </a:r>
            <a:r>
              <a:rPr lang="en-US" sz="2000" i="1" kern="1200" dirty="0">
                <a:solidFill>
                  <a:schemeClr val="dk1"/>
                </a:solidFill>
                <a:effectLst/>
                <a:latin typeface="+mn-lt"/>
                <a:ea typeface="+mn-ea"/>
                <a:cs typeface="+mn-cs"/>
              </a:rPr>
              <a:t> </a:t>
            </a:r>
            <a:r>
              <a:rPr lang="en-US" sz="2000" i="1" kern="1200" dirty="0" err="1">
                <a:solidFill>
                  <a:schemeClr val="dk1"/>
                </a:solidFill>
                <a:effectLst/>
                <a:latin typeface="+mn-lt"/>
                <a:ea typeface="+mn-ea"/>
                <a:cs typeface="+mn-cs"/>
              </a:rPr>
              <a:t>asist</a:t>
            </a:r>
            <a:r>
              <a:rPr lang="en-US" sz="2000" i="1" kern="1200" dirty="0">
                <a:solidFill>
                  <a:schemeClr val="dk1"/>
                </a:solidFill>
                <a:effectLst/>
                <a:latin typeface="+mn-lt"/>
                <a:ea typeface="+mn-ea"/>
                <a:cs typeface="+mn-cs"/>
              </a:rPr>
              <a:t> la </a:t>
            </a:r>
            <a:r>
              <a:rPr lang="en-US" sz="2000" i="1" kern="1200" dirty="0" err="1">
                <a:solidFill>
                  <a:schemeClr val="dk1"/>
                </a:solidFill>
                <a:effectLst/>
                <a:latin typeface="+mn-lt"/>
                <a:ea typeface="+mn-ea"/>
                <a:cs typeface="+mn-cs"/>
              </a:rPr>
              <a:t>astfel</a:t>
            </a:r>
            <a:r>
              <a:rPr lang="en-US" sz="2000" i="1" kern="1200" dirty="0">
                <a:solidFill>
                  <a:schemeClr val="dk1"/>
                </a:solidFill>
                <a:effectLst/>
                <a:latin typeface="+mn-lt"/>
                <a:ea typeface="+mn-ea"/>
                <a:cs typeface="+mn-cs"/>
              </a:rPr>
              <a:t> de scene </a:t>
            </a:r>
            <a:r>
              <a:rPr lang="en-US" sz="2000" i="1" kern="1200" dirty="0" err="1">
                <a:solidFill>
                  <a:schemeClr val="dk1"/>
                </a:solidFill>
                <a:effectLst/>
                <a:latin typeface="+mn-lt"/>
                <a:ea typeface="+mn-ea"/>
                <a:cs typeface="+mn-cs"/>
              </a:rPr>
              <a:t>dar</a:t>
            </a:r>
            <a:r>
              <a:rPr lang="en-US" sz="2000" i="1" kern="1200" dirty="0">
                <a:solidFill>
                  <a:schemeClr val="dk1"/>
                </a:solidFill>
                <a:effectLst/>
                <a:latin typeface="+mn-lt"/>
                <a:ea typeface="+mn-ea"/>
                <a:cs typeface="+mn-cs"/>
              </a:rPr>
              <a:t> </a:t>
            </a:r>
            <a:r>
              <a:rPr lang="en-US" sz="2000" i="1" kern="1200" dirty="0" err="1">
                <a:solidFill>
                  <a:schemeClr val="dk1"/>
                </a:solidFill>
                <a:effectLst/>
                <a:latin typeface="+mn-lt"/>
                <a:ea typeface="+mn-ea"/>
                <a:cs typeface="+mn-cs"/>
              </a:rPr>
              <a:t>nimic</a:t>
            </a:r>
            <a:r>
              <a:rPr lang="en-US" sz="2000" i="1" kern="1200" dirty="0">
                <a:solidFill>
                  <a:schemeClr val="dk1"/>
                </a:solidFill>
                <a:effectLst/>
                <a:latin typeface="+mn-lt"/>
                <a:ea typeface="+mn-ea"/>
                <a:cs typeface="+mn-cs"/>
              </a:rPr>
              <a:t> din </a:t>
            </a:r>
            <a:r>
              <a:rPr lang="en-US" sz="2000" i="1" kern="1200" dirty="0" err="1">
                <a:solidFill>
                  <a:schemeClr val="dk1"/>
                </a:solidFill>
                <a:effectLst/>
                <a:latin typeface="+mn-lt"/>
                <a:ea typeface="+mn-ea"/>
                <a:cs typeface="+mn-cs"/>
              </a:rPr>
              <a:t>ce</a:t>
            </a:r>
            <a:r>
              <a:rPr lang="en-US" sz="2000" i="1" kern="1200" dirty="0">
                <a:solidFill>
                  <a:schemeClr val="dk1"/>
                </a:solidFill>
                <a:effectLst/>
                <a:latin typeface="+mn-lt"/>
                <a:ea typeface="+mn-ea"/>
                <a:cs typeface="+mn-cs"/>
              </a:rPr>
              <a:t> </a:t>
            </a:r>
            <a:r>
              <a:rPr lang="en-US" sz="2000" i="1" kern="1200" dirty="0" err="1">
                <a:solidFill>
                  <a:schemeClr val="dk1"/>
                </a:solidFill>
                <a:effectLst/>
                <a:latin typeface="+mn-lt"/>
                <a:ea typeface="+mn-ea"/>
                <a:cs typeface="+mn-cs"/>
              </a:rPr>
              <a:t>aș</a:t>
            </a:r>
            <a:r>
              <a:rPr lang="en-US" sz="2000" i="1" kern="1200" dirty="0">
                <a:solidFill>
                  <a:schemeClr val="dk1"/>
                </a:solidFill>
                <a:effectLst/>
                <a:latin typeface="+mn-lt"/>
                <a:ea typeface="+mn-ea"/>
                <a:cs typeface="+mn-cs"/>
              </a:rPr>
              <a:t> </a:t>
            </a:r>
            <a:r>
              <a:rPr lang="en-US" sz="2000" i="1" kern="1200" dirty="0" err="1">
                <a:solidFill>
                  <a:schemeClr val="dk1"/>
                </a:solidFill>
                <a:effectLst/>
                <a:latin typeface="+mn-lt"/>
                <a:ea typeface="+mn-ea"/>
                <a:cs typeface="+mn-cs"/>
              </a:rPr>
              <a:t>putea</a:t>
            </a:r>
            <a:r>
              <a:rPr lang="en-US" sz="2000" i="1" kern="1200" dirty="0">
                <a:solidFill>
                  <a:schemeClr val="dk1"/>
                </a:solidFill>
                <a:effectLst/>
                <a:latin typeface="+mn-lt"/>
                <a:ea typeface="+mn-ea"/>
                <a:cs typeface="+mn-cs"/>
              </a:rPr>
              <a:t> face </a:t>
            </a:r>
            <a:r>
              <a:rPr lang="en-US" sz="2000" i="1" kern="1200" dirty="0" err="1">
                <a:solidFill>
                  <a:schemeClr val="dk1"/>
                </a:solidFill>
                <a:effectLst/>
                <a:latin typeface="+mn-lt"/>
                <a:ea typeface="+mn-ea"/>
                <a:cs typeface="+mn-cs"/>
              </a:rPr>
              <a:t>eu</a:t>
            </a:r>
            <a:r>
              <a:rPr lang="en-US" sz="2000" i="1" kern="1200" dirty="0">
                <a:solidFill>
                  <a:schemeClr val="dk1"/>
                </a:solidFill>
                <a:effectLst/>
                <a:latin typeface="+mn-lt"/>
                <a:ea typeface="+mn-ea"/>
                <a:cs typeface="+mn-cs"/>
              </a:rPr>
              <a:t> nu </a:t>
            </a:r>
            <a:r>
              <a:rPr lang="en-US" sz="2000" i="1" kern="1200" dirty="0" err="1">
                <a:solidFill>
                  <a:schemeClr val="dk1"/>
                </a:solidFill>
                <a:effectLst/>
                <a:latin typeface="+mn-lt"/>
                <a:ea typeface="+mn-ea"/>
                <a:cs typeface="+mn-cs"/>
              </a:rPr>
              <a:t>va</a:t>
            </a:r>
            <a:r>
              <a:rPr lang="en-US" sz="2000" i="1" kern="1200" dirty="0">
                <a:solidFill>
                  <a:schemeClr val="dk1"/>
                </a:solidFill>
                <a:effectLst/>
                <a:latin typeface="+mn-lt"/>
                <a:ea typeface="+mn-ea"/>
                <a:cs typeface="+mn-cs"/>
              </a:rPr>
              <a:t> </a:t>
            </a:r>
            <a:r>
              <a:rPr lang="en-US" sz="2000" i="1" kern="1200" dirty="0" err="1">
                <a:solidFill>
                  <a:schemeClr val="dk1"/>
                </a:solidFill>
                <a:effectLst/>
                <a:latin typeface="+mn-lt"/>
                <a:ea typeface="+mn-ea"/>
                <a:cs typeface="+mn-cs"/>
              </a:rPr>
              <a:t>schimba</a:t>
            </a:r>
            <a:r>
              <a:rPr lang="en-US" sz="2000" i="1" kern="1200" dirty="0">
                <a:solidFill>
                  <a:schemeClr val="dk1"/>
                </a:solidFill>
                <a:effectLst/>
                <a:latin typeface="+mn-lt"/>
                <a:ea typeface="+mn-ea"/>
                <a:cs typeface="+mn-cs"/>
              </a:rPr>
              <a:t> </a:t>
            </a:r>
            <a:r>
              <a:rPr lang="en-US" sz="2000" i="1" kern="1200" dirty="0" err="1">
                <a:solidFill>
                  <a:schemeClr val="dk1"/>
                </a:solidFill>
                <a:effectLst/>
                <a:latin typeface="+mn-lt"/>
                <a:ea typeface="+mn-ea"/>
                <a:cs typeface="+mn-cs"/>
              </a:rPr>
              <a:t>situația</a:t>
            </a:r>
            <a:r>
              <a:rPr lang="en-US" sz="2000" i="1" kern="1200" dirty="0">
                <a:solidFill>
                  <a:schemeClr val="dk1"/>
                </a:solidFill>
                <a:effectLst/>
                <a:latin typeface="+mn-lt"/>
                <a:ea typeface="+mn-ea"/>
                <a:cs typeface="+mn-cs"/>
              </a:rPr>
              <a:t>”</a:t>
            </a:r>
            <a:endParaRPr lang="ro-RO" sz="2000" i="1" kern="1200" dirty="0">
              <a:solidFill>
                <a:schemeClr val="dk1"/>
              </a:solidFill>
              <a:effectLst/>
              <a:latin typeface="+mn-lt"/>
              <a:ea typeface="+mn-ea"/>
              <a:cs typeface="+mn-cs"/>
            </a:endParaRPr>
          </a:p>
          <a:p>
            <a:pPr marL="285750" indent="-285750" algn="just">
              <a:lnSpc>
                <a:spcPct val="115000"/>
              </a:lnSpc>
              <a:spcAft>
                <a:spcPts val="1000"/>
              </a:spcAft>
              <a:buFont typeface="Wingdings" panose="05000000000000000000" pitchFamily="2" charset="2"/>
              <a:buChar char="§"/>
            </a:pPr>
            <a:r>
              <a:rPr lang="en-US" sz="2000" i="1" kern="1200" dirty="0">
                <a:solidFill>
                  <a:schemeClr val="dk1"/>
                </a:solidFill>
                <a:effectLst/>
                <a:latin typeface="+mn-lt"/>
                <a:ea typeface="+mn-ea"/>
                <a:cs typeface="+mn-cs"/>
              </a:rPr>
              <a:t>Cu </a:t>
            </a:r>
            <a:r>
              <a:rPr lang="en-US" sz="2000" i="1" kern="1200" dirty="0" err="1">
                <a:solidFill>
                  <a:schemeClr val="dk1"/>
                </a:solidFill>
                <a:effectLst/>
                <a:latin typeface="+mn-lt"/>
                <a:ea typeface="+mn-ea"/>
                <a:cs typeface="+mn-cs"/>
              </a:rPr>
              <a:t>siguran</a:t>
            </a:r>
            <a:r>
              <a:rPr lang="ro-RO" sz="2000" i="1" kern="1200" dirty="0">
                <a:solidFill>
                  <a:schemeClr val="dk1"/>
                </a:solidFill>
                <a:effectLst/>
                <a:latin typeface="+mn-lt"/>
                <a:ea typeface="+mn-ea"/>
                <a:cs typeface="+mn-cs"/>
              </a:rPr>
              <a:t>ță eu nu voi încuraja acest tip de comportament dar ceea ce se întâmplă nu este treaba mea. Este treaba părinților să își educe copiii</a:t>
            </a:r>
            <a:endParaRPr lang="en-US" sz="2800" i="1" dirty="0">
              <a:effectLst/>
              <a:latin typeface="Segoe UI" panose="020B0502040204020203"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24747111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8D1D2-0424-43ED-ADAD-24221B86576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8B59511-5AF3-4602-A98A-D179C02B1EAD}"/>
              </a:ext>
            </a:extLst>
          </p:cNvPr>
          <p:cNvSpPr>
            <a:spLocks noGrp="1"/>
          </p:cNvSpPr>
          <p:nvPr>
            <p:ph idx="1"/>
          </p:nvPr>
        </p:nvSpPr>
        <p:spPr>
          <a:xfrm>
            <a:off x="1451579" y="1853754"/>
            <a:ext cx="9603275" cy="3922013"/>
          </a:xfrm>
        </p:spPr>
        <p:txBody>
          <a:bodyPr>
            <a:normAutofit fontScale="92500" lnSpcReduction="10000"/>
          </a:bodyPr>
          <a:lstStyle/>
          <a:p>
            <a:pPr marL="342900" lvl="0" indent="-342900" algn="just">
              <a:lnSpc>
                <a:spcPct val="115000"/>
              </a:lnSpc>
              <a:buFont typeface="Wingdings" panose="05000000000000000000" pitchFamily="2" charset="2"/>
              <a:buChar char=""/>
            </a:pPr>
            <a:r>
              <a:rPr lang="ro-RO" sz="2200" dirty="0">
                <a:effectLst/>
                <a:latin typeface="Calibri" panose="020F0502020204030204" pitchFamily="34" charset="0"/>
                <a:ea typeface="Calibri" panose="020F0502020204030204" pitchFamily="34" charset="0"/>
                <a:cs typeface="Calibri" panose="020F0502020204030204" pitchFamily="34" charset="0"/>
              </a:rPr>
              <a:t>Aceste tipuri de comportamente sau comentarii sunt făcute cu scopul de a-l face o anumită persoană să se simtă mică și stânjenită. </a:t>
            </a:r>
            <a:endParaRPr lang="en-US" sz="2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Aft>
                <a:spcPts val="800"/>
              </a:spcAft>
              <a:buFont typeface="Wingdings" panose="05000000000000000000" pitchFamily="2" charset="2"/>
              <a:buChar char=""/>
            </a:pPr>
            <a:r>
              <a:rPr lang="ro-RO" sz="2200" dirty="0">
                <a:effectLst/>
                <a:latin typeface="Calibri" panose="020F0502020204030204" pitchFamily="34" charset="0"/>
                <a:ea typeface="Calibri" panose="020F0502020204030204" pitchFamily="34" charset="0"/>
                <a:cs typeface="Calibri" panose="020F0502020204030204" pitchFamily="34" charset="0"/>
              </a:rPr>
              <a:t>Uneori aceste comportamente  pot fi făcute în glumă dar chiar și așa, ele pot răni.</a:t>
            </a:r>
            <a:endParaRPr lang="ro-RO" sz="22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Aft>
                <a:spcPts val="800"/>
              </a:spcAft>
              <a:buFont typeface="Wingdings" panose="05000000000000000000" pitchFamily="2" charset="2"/>
              <a:buChar char=""/>
            </a:pPr>
            <a:r>
              <a:rPr lang="ro-RO" sz="2200" dirty="0">
                <a:effectLst/>
                <a:latin typeface="Calibri" panose="020F0502020204030204" pitchFamily="34" charset="0"/>
                <a:ea typeface="Calibri" panose="020F0502020204030204" pitchFamily="34" charset="0"/>
                <a:cs typeface="Calibri" panose="020F0502020204030204" pitchFamily="34" charset="0"/>
              </a:rPr>
              <a:t>Uneorii prietenii pot folosi între ei astfel de comentarii încercând să fie glumeți dar în această situație niciunul dintre ei nu le vede ca fiind dureroase și nu sunt comportamente de bullying. </a:t>
            </a:r>
          </a:p>
          <a:p>
            <a:pPr marL="342900" lvl="0" indent="-342900" algn="just">
              <a:lnSpc>
                <a:spcPct val="115000"/>
              </a:lnSpc>
              <a:spcAft>
                <a:spcPts val="800"/>
              </a:spcAft>
              <a:buFont typeface="Wingdings" panose="05000000000000000000" pitchFamily="2" charset="2"/>
              <a:buChar char=""/>
            </a:pPr>
            <a:r>
              <a:rPr lang="ro-RO" sz="2200" dirty="0">
                <a:effectLst/>
                <a:latin typeface="Calibri" panose="020F0502020204030204" pitchFamily="34" charset="0"/>
                <a:ea typeface="Calibri" panose="020F0502020204030204" pitchFamily="34" charset="0"/>
                <a:cs typeface="Calibri" panose="020F0502020204030204" pitchFamily="34" charset="0"/>
              </a:rPr>
              <a:t>Să ne reamintim că ele devin comportamente de bullying când sunt folosite de cineva în poziție de putere (putere care poate să vină de la faptul că cineva este mai rapid în a folosi cuvintele) împotriva cuiva care le vede ca fiind dureroase sau supărătoare.</a:t>
            </a:r>
            <a:endParaRPr lang="en-US" sz="2200" dirty="0">
              <a:effectLst/>
              <a:latin typeface="Calibri" panose="020F0502020204030204" pitchFamily="34" charset="0"/>
              <a:ea typeface="Calibri" panose="020F0502020204030204" pitchFamily="34" charset="0"/>
              <a:cs typeface="Arial" panose="020B0604020202020204" pitchFamily="34" charset="0"/>
            </a:endParaRPr>
          </a:p>
          <a:p>
            <a:endParaRPr lang="en-US" b="1" dirty="0"/>
          </a:p>
        </p:txBody>
      </p:sp>
    </p:spTree>
    <p:extLst>
      <p:ext uri="{BB962C8B-B14F-4D97-AF65-F5344CB8AC3E}">
        <p14:creationId xmlns:p14="http://schemas.microsoft.com/office/powerpoint/2010/main" val="27854721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E119D-9F82-4EE1-BD92-724AFF1603E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5C70F83-5DFC-4ACF-ACCE-7A85E4609FF4}"/>
              </a:ext>
            </a:extLst>
          </p:cNvPr>
          <p:cNvSpPr>
            <a:spLocks noGrp="1"/>
          </p:cNvSpPr>
          <p:nvPr>
            <p:ph idx="1"/>
          </p:nvPr>
        </p:nvSpPr>
        <p:spPr/>
        <p:txBody>
          <a:bodyPr>
            <a:noAutofit/>
          </a:bodyPr>
          <a:lstStyle/>
          <a:p>
            <a:r>
              <a:rPr lang="ro-RO" sz="2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Comportamentele de tachinare, poreclire sunt adesea cel mai uşor de trecut cu vederea deoarece sunt percepute ca fenomene comune, specifice culturii şcolare. </a:t>
            </a:r>
          </a:p>
          <a:p>
            <a:r>
              <a:rPr lang="ro-RO" sz="2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În realitate, aceste forme „uşoare de violență între copii” creează premisele pentru dezvoltarea şi apariţia formelor mai accentuate. </a:t>
            </a:r>
            <a:endParaRPr lang="en-US" sz="2800" dirty="0"/>
          </a:p>
        </p:txBody>
      </p:sp>
    </p:spTree>
    <p:extLst>
      <p:ext uri="{BB962C8B-B14F-4D97-AF65-F5344CB8AC3E}">
        <p14:creationId xmlns:p14="http://schemas.microsoft.com/office/powerpoint/2010/main" val="9659206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C4013-87DF-40FE-B8C1-4F7AF89209BE}"/>
              </a:ext>
            </a:extLst>
          </p:cNvPr>
          <p:cNvSpPr>
            <a:spLocks noGrp="1"/>
          </p:cNvSpPr>
          <p:nvPr>
            <p:ph type="title"/>
          </p:nvPr>
        </p:nvSpPr>
        <p:spPr>
          <a:xfrm>
            <a:off x="653143" y="363895"/>
            <a:ext cx="10944808" cy="783770"/>
          </a:xfrm>
        </p:spPr>
        <p:txBody>
          <a:bodyPr/>
          <a:lstStyle/>
          <a:p>
            <a:r>
              <a:rPr lang="ro-RO" dirty="0"/>
              <a:t>Tipuri de comportamente de bullying </a:t>
            </a:r>
            <a:endParaRPr lang="en-US" dirty="0"/>
          </a:p>
        </p:txBody>
      </p:sp>
      <p:sp>
        <p:nvSpPr>
          <p:cNvPr id="3" name="Content Placeholder 2">
            <a:extLst>
              <a:ext uri="{FF2B5EF4-FFF2-40B4-BE49-F238E27FC236}">
                <a16:creationId xmlns:a16="http://schemas.microsoft.com/office/drawing/2014/main" id="{3EBAB6ED-ECCD-4C5A-9605-D6CA5655D483}"/>
              </a:ext>
            </a:extLst>
          </p:cNvPr>
          <p:cNvSpPr>
            <a:spLocks noGrp="1"/>
          </p:cNvSpPr>
          <p:nvPr>
            <p:ph idx="1"/>
          </p:nvPr>
        </p:nvSpPr>
        <p:spPr>
          <a:xfrm>
            <a:off x="419878" y="942393"/>
            <a:ext cx="11504644" cy="4917232"/>
          </a:xfrm>
        </p:spPr>
        <p:txBody>
          <a:bodyPr numCol="2">
            <a:normAutofit fontScale="47500" lnSpcReduction="20000"/>
          </a:bodyPr>
          <a:lstStyle/>
          <a:p>
            <a:pPr marL="342900" lvl="0" indent="-342900" algn="just">
              <a:buFont typeface="Calibri" panose="020F0502020204030204" pitchFamily="34" charset="0"/>
              <a:buChar char="-"/>
            </a:pPr>
            <a:r>
              <a:rPr lang="ro-RO" sz="3400" dirty="0">
                <a:effectLst/>
                <a:latin typeface="Calibri" panose="020F0502020204030204" pitchFamily="34" charset="0"/>
                <a:ea typeface="Calibri" panose="020F0502020204030204" pitchFamily="34" charset="0"/>
                <a:cs typeface="Calibri" panose="020F0502020204030204" pitchFamily="34" charset="0"/>
              </a:rPr>
              <a:t>Rănirea fizică a cuiva (pălmuirea, împingerea, lovirea).</a:t>
            </a:r>
            <a:endParaRPr lang="en-US" sz="3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Calibri" panose="020F0502020204030204" pitchFamily="34" charset="0"/>
              <a:buChar char="-"/>
            </a:pPr>
            <a:r>
              <a:rPr lang="ro-RO" sz="3400" dirty="0">
                <a:effectLst/>
                <a:latin typeface="Calibri" panose="020F0502020204030204" pitchFamily="34" charset="0"/>
                <a:ea typeface="Calibri" panose="020F0502020204030204" pitchFamily="34" charset="0"/>
                <a:cs typeface="Calibri" panose="020F0502020204030204" pitchFamily="34" charset="0"/>
              </a:rPr>
              <a:t>Amenințarea cu rănirea fizică a cuiva,  sau chiar și a altor persoane importante pentru acea persoană. </a:t>
            </a:r>
            <a:endParaRPr lang="en-US" sz="3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Calibri" panose="020F0502020204030204" pitchFamily="34" charset="0"/>
              <a:buChar char="-"/>
            </a:pPr>
            <a:r>
              <a:rPr lang="ro-RO" sz="3400" dirty="0">
                <a:effectLst/>
                <a:latin typeface="Calibri" panose="020F0502020204030204" pitchFamily="34" charset="0"/>
                <a:ea typeface="Calibri" panose="020F0502020204030204" pitchFamily="34" charset="0"/>
                <a:cs typeface="Calibri" panose="020F0502020204030204" pitchFamily="34" charset="0"/>
              </a:rPr>
              <a:t>Amenințarea cu distrugerea lucrurilor importante.</a:t>
            </a:r>
            <a:endParaRPr lang="en-US" sz="3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Calibri" panose="020F0502020204030204" pitchFamily="34" charset="0"/>
              <a:buChar char="-"/>
            </a:pPr>
            <a:r>
              <a:rPr lang="ro-RO" sz="3400" dirty="0">
                <a:effectLst/>
                <a:latin typeface="Calibri" panose="020F0502020204030204" pitchFamily="34" charset="0"/>
                <a:ea typeface="Calibri" panose="020F0502020204030204" pitchFamily="34" charset="0"/>
                <a:cs typeface="Calibri" panose="020F0502020204030204" pitchFamily="34" charset="0"/>
              </a:rPr>
              <a:t>Distrugerea lucrurilor personale ale unei persoane.</a:t>
            </a:r>
            <a:endParaRPr lang="en-US" sz="3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Calibri" panose="020F0502020204030204" pitchFamily="34" charset="0"/>
              <a:buChar char="-"/>
            </a:pPr>
            <a:r>
              <a:rPr lang="ro-RO" sz="3400" dirty="0">
                <a:effectLst/>
                <a:latin typeface="Calibri" panose="020F0502020204030204" pitchFamily="34" charset="0"/>
                <a:ea typeface="Calibri" panose="020F0502020204030204" pitchFamily="34" charset="0"/>
                <a:cs typeface="Calibri" panose="020F0502020204030204" pitchFamily="34" charset="0"/>
              </a:rPr>
              <a:t>Deposedarea de bani sau de alte bunuri personale prin înfricoșarea cuiva sau forțarea lui.</a:t>
            </a:r>
            <a:endParaRPr lang="en-US" sz="3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Calibri" panose="020F0502020204030204" pitchFamily="34" charset="0"/>
              <a:buChar char="-"/>
            </a:pPr>
            <a:r>
              <a:rPr lang="ro-RO" sz="3400" dirty="0">
                <a:effectLst/>
                <a:latin typeface="Calibri" panose="020F0502020204030204" pitchFamily="34" charset="0"/>
                <a:ea typeface="Calibri" panose="020F0502020204030204" pitchFamily="34" charset="0"/>
                <a:cs typeface="Calibri" panose="020F0502020204030204" pitchFamily="34" charset="0"/>
              </a:rPr>
              <a:t>Furtul.</a:t>
            </a:r>
            <a:endParaRPr lang="en-US" sz="3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Calibri" panose="020F0502020204030204" pitchFamily="34" charset="0"/>
              <a:buChar char="-"/>
            </a:pPr>
            <a:r>
              <a:rPr lang="ro-RO" sz="3400" dirty="0">
                <a:effectLst/>
                <a:latin typeface="Calibri" panose="020F0502020204030204" pitchFamily="34" charset="0"/>
                <a:ea typeface="Calibri" panose="020F0502020204030204" pitchFamily="34" charset="0"/>
                <a:cs typeface="Calibri" panose="020F0502020204030204" pitchFamily="34" charset="0"/>
              </a:rPr>
              <a:t>Umilirea sau punerea cuiva într-o poziție stânjenitoare în mod deliberat.</a:t>
            </a:r>
            <a:endParaRPr lang="en-US" sz="3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Calibri" panose="020F0502020204030204" pitchFamily="34" charset="0"/>
              <a:buChar char="-"/>
            </a:pPr>
            <a:r>
              <a:rPr lang="ro-RO" sz="3400" dirty="0">
                <a:effectLst/>
                <a:latin typeface="Calibri" panose="020F0502020204030204" pitchFamily="34" charset="0"/>
                <a:ea typeface="Calibri" panose="020F0502020204030204" pitchFamily="34" charset="0"/>
                <a:cs typeface="Calibri" panose="020F0502020204030204" pitchFamily="34" charset="0"/>
              </a:rPr>
              <a:t>Înjosirea cuiva, poreclirea, insultarea, batjocorirea sau </a:t>
            </a:r>
            <a:r>
              <a:rPr lang="en-US" sz="3400" dirty="0">
                <a:effectLst/>
                <a:latin typeface="Calibri" panose="020F0502020204030204" pitchFamily="34" charset="0"/>
                <a:ea typeface="Calibri" panose="020F0502020204030204" pitchFamily="34" charset="0"/>
                <a:cs typeface="Calibri" panose="020F0502020204030204" pitchFamily="34" charset="0"/>
              </a:rPr>
              <a:t>“</a:t>
            </a:r>
            <a:r>
              <a:rPr lang="ro-RO" sz="3400" dirty="0">
                <a:effectLst/>
                <a:latin typeface="Calibri" panose="020F0502020204030204" pitchFamily="34" charset="0"/>
                <a:ea typeface="Calibri" panose="020F0502020204030204" pitchFamily="34" charset="0"/>
                <a:cs typeface="Calibri" panose="020F0502020204030204" pitchFamily="34" charset="0"/>
              </a:rPr>
              <a:t>glume</a:t>
            </a:r>
            <a:r>
              <a:rPr lang="en-US" sz="3400" dirty="0">
                <a:effectLst/>
                <a:latin typeface="Calibri" panose="020F0502020204030204" pitchFamily="34" charset="0"/>
                <a:ea typeface="Calibri" panose="020F0502020204030204" pitchFamily="34" charset="0"/>
                <a:cs typeface="Calibri" panose="020F0502020204030204" pitchFamily="34" charset="0"/>
              </a:rPr>
              <a:t>” </a:t>
            </a:r>
            <a:r>
              <a:rPr lang="en-US" sz="3400" dirty="0" err="1">
                <a:effectLst/>
                <a:latin typeface="Calibri" panose="020F0502020204030204" pitchFamily="34" charset="0"/>
                <a:ea typeface="Calibri" panose="020F0502020204030204" pitchFamily="34" charset="0"/>
                <a:cs typeface="Calibri" panose="020F0502020204030204" pitchFamily="34" charset="0"/>
              </a:rPr>
              <a:t>făcute</a:t>
            </a:r>
            <a:r>
              <a:rPr lang="en-US" sz="3400" dirty="0">
                <a:effectLst/>
                <a:latin typeface="Calibri" panose="020F0502020204030204" pitchFamily="34" charset="0"/>
                <a:ea typeface="Calibri" panose="020F0502020204030204" pitchFamily="34" charset="0"/>
                <a:cs typeface="Calibri" panose="020F0502020204030204" pitchFamily="34" charset="0"/>
              </a:rPr>
              <a:t> pe </a:t>
            </a:r>
            <a:r>
              <a:rPr lang="en-US" sz="3400" dirty="0" err="1">
                <a:effectLst/>
                <a:latin typeface="Calibri" panose="020F0502020204030204" pitchFamily="34" charset="0"/>
                <a:ea typeface="Calibri" panose="020F0502020204030204" pitchFamily="34" charset="0"/>
                <a:cs typeface="Calibri" panose="020F0502020204030204" pitchFamily="34" charset="0"/>
              </a:rPr>
              <a:t>seama</a:t>
            </a:r>
            <a:r>
              <a:rPr lang="en-US" sz="3400" dirty="0">
                <a:effectLst/>
                <a:latin typeface="Calibri" panose="020F0502020204030204" pitchFamily="34" charset="0"/>
                <a:ea typeface="Calibri" panose="020F0502020204030204" pitchFamily="34" charset="0"/>
                <a:cs typeface="Calibri" panose="020F0502020204030204" pitchFamily="34" charset="0"/>
              </a:rPr>
              <a:t> </a:t>
            </a:r>
            <a:r>
              <a:rPr lang="en-US" sz="3400" dirty="0" err="1">
                <a:effectLst/>
                <a:latin typeface="Calibri" panose="020F0502020204030204" pitchFamily="34" charset="0"/>
                <a:ea typeface="Calibri" panose="020F0502020204030204" pitchFamily="34" charset="0"/>
                <a:cs typeface="Calibri" panose="020F0502020204030204" pitchFamily="34" charset="0"/>
              </a:rPr>
              <a:t>cuiva</a:t>
            </a:r>
            <a:r>
              <a:rPr lang="en-US" sz="3400" dirty="0">
                <a:effectLst/>
                <a:latin typeface="Calibri" panose="020F0502020204030204" pitchFamily="34" charset="0"/>
                <a:ea typeface="Calibri" panose="020F0502020204030204" pitchFamily="34" charset="0"/>
                <a:cs typeface="Calibri" panose="020F0502020204030204" pitchFamily="34" charset="0"/>
              </a:rPr>
              <a:t> </a:t>
            </a:r>
            <a:r>
              <a:rPr lang="en-US" sz="3400" dirty="0" err="1">
                <a:effectLst/>
                <a:latin typeface="Calibri" panose="020F0502020204030204" pitchFamily="34" charset="0"/>
                <a:ea typeface="Calibri" panose="020F0502020204030204" pitchFamily="34" charset="0"/>
                <a:cs typeface="Calibri" panose="020F0502020204030204" pitchFamily="34" charset="0"/>
              </a:rPr>
              <a:t>sau</a:t>
            </a:r>
            <a:r>
              <a:rPr lang="en-US" sz="3400" dirty="0">
                <a:effectLst/>
                <a:latin typeface="Calibri" panose="020F0502020204030204" pitchFamily="34" charset="0"/>
                <a:ea typeface="Calibri" panose="020F0502020204030204" pitchFamily="34" charset="0"/>
                <a:cs typeface="Calibri" panose="020F0502020204030204" pitchFamily="34" charset="0"/>
              </a:rPr>
              <a:t>  a </a:t>
            </a:r>
            <a:r>
              <a:rPr lang="en-US" sz="3400" dirty="0" err="1">
                <a:effectLst/>
                <a:latin typeface="Calibri" panose="020F0502020204030204" pitchFamily="34" charset="0"/>
                <a:ea typeface="Calibri" panose="020F0502020204030204" pitchFamily="34" charset="0"/>
                <a:cs typeface="Calibri" panose="020F0502020204030204" pitchFamily="34" charset="0"/>
              </a:rPr>
              <a:t>familiei</a:t>
            </a:r>
            <a:r>
              <a:rPr lang="en-US" sz="3400" dirty="0">
                <a:effectLst/>
                <a:latin typeface="Calibri" panose="020F0502020204030204" pitchFamily="34" charset="0"/>
                <a:ea typeface="Calibri" panose="020F0502020204030204" pitchFamily="34" charset="0"/>
                <a:cs typeface="Calibri" panose="020F0502020204030204" pitchFamily="34" charset="0"/>
              </a:rPr>
              <a:t> </a:t>
            </a:r>
            <a:r>
              <a:rPr lang="en-US" sz="3400" dirty="0" err="1">
                <a:effectLst/>
                <a:latin typeface="Calibri" panose="020F0502020204030204" pitchFamily="34" charset="0"/>
                <a:ea typeface="Calibri" panose="020F0502020204030204" pitchFamily="34" charset="0"/>
                <a:cs typeface="Calibri" panose="020F0502020204030204" pitchFamily="34" charset="0"/>
              </a:rPr>
              <a:t>persoanei</a:t>
            </a:r>
            <a:r>
              <a:rPr lang="en-US" sz="3400" dirty="0">
                <a:effectLst/>
                <a:latin typeface="Calibri" panose="020F0502020204030204" pitchFamily="34" charset="0"/>
                <a:ea typeface="Calibri" panose="020F0502020204030204" pitchFamily="34" charset="0"/>
                <a:cs typeface="Calibri" panose="020F0502020204030204" pitchFamily="34" charset="0"/>
              </a:rPr>
              <a:t> respective, a </a:t>
            </a:r>
            <a:r>
              <a:rPr lang="en-US" sz="3400" dirty="0" err="1">
                <a:effectLst/>
                <a:latin typeface="Calibri" panose="020F0502020204030204" pitchFamily="34" charset="0"/>
                <a:ea typeface="Calibri" panose="020F0502020204030204" pitchFamily="34" charset="0"/>
                <a:cs typeface="Calibri" panose="020F0502020204030204" pitchFamily="34" charset="0"/>
              </a:rPr>
              <a:t>culturii</a:t>
            </a:r>
            <a:r>
              <a:rPr lang="en-US" sz="3400" dirty="0">
                <a:effectLst/>
                <a:latin typeface="Calibri" panose="020F0502020204030204" pitchFamily="34" charset="0"/>
                <a:ea typeface="Calibri" panose="020F0502020204030204" pitchFamily="34" charset="0"/>
                <a:cs typeface="Calibri" panose="020F0502020204030204" pitchFamily="34" charset="0"/>
              </a:rPr>
              <a:t>  </a:t>
            </a:r>
            <a:r>
              <a:rPr lang="ro-RO" sz="3400" dirty="0">
                <a:effectLst/>
                <a:latin typeface="Calibri" panose="020F0502020204030204" pitchFamily="34" charset="0"/>
                <a:ea typeface="Calibri" panose="020F0502020204030204" pitchFamily="34" charset="0"/>
                <a:cs typeface="Calibri" panose="020F0502020204030204" pitchFamily="34" charset="0"/>
              </a:rPr>
              <a:t>și </a:t>
            </a:r>
            <a:r>
              <a:rPr lang="en-US" sz="3400" dirty="0" err="1">
                <a:effectLst/>
                <a:latin typeface="Calibri" panose="020F0502020204030204" pitchFamily="34" charset="0"/>
                <a:ea typeface="Calibri" panose="020F0502020204030204" pitchFamily="34" charset="0"/>
                <a:cs typeface="Calibri" panose="020F0502020204030204" pitchFamily="34" charset="0"/>
              </a:rPr>
              <a:t>religiei</a:t>
            </a:r>
            <a:r>
              <a:rPr lang="en-US" sz="3400" dirty="0">
                <a:effectLst/>
                <a:latin typeface="Calibri" panose="020F0502020204030204" pitchFamily="34" charset="0"/>
                <a:ea typeface="Calibri" panose="020F0502020204030204" pitchFamily="34" charset="0"/>
                <a:cs typeface="Calibri" panose="020F0502020204030204" pitchFamily="34" charset="0"/>
              </a:rPr>
              <a:t> sale.</a:t>
            </a:r>
            <a:endParaRPr lang="en-US" sz="3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Calibri" panose="020F0502020204030204" pitchFamily="34" charset="0"/>
              <a:buChar char="-"/>
            </a:pPr>
            <a:r>
              <a:rPr lang="ro-RO" sz="3400" dirty="0">
                <a:effectLst/>
                <a:latin typeface="Calibri" panose="020F0502020204030204" pitchFamily="34" charset="0"/>
                <a:ea typeface="Calibri" panose="020F0502020204030204" pitchFamily="34" charset="0"/>
                <a:cs typeface="Calibri" panose="020F0502020204030204" pitchFamily="34" charset="0"/>
              </a:rPr>
              <a:t>I</a:t>
            </a:r>
            <a:r>
              <a:rPr lang="en-US" sz="3400" dirty="0" err="1">
                <a:effectLst/>
                <a:latin typeface="Calibri" panose="020F0502020204030204" pitchFamily="34" charset="0"/>
                <a:ea typeface="Calibri" panose="020F0502020204030204" pitchFamily="34" charset="0"/>
                <a:cs typeface="Calibri" panose="020F0502020204030204" pitchFamily="34" charset="0"/>
              </a:rPr>
              <a:t>mitarea</a:t>
            </a:r>
            <a:r>
              <a:rPr lang="en-US" sz="3400" dirty="0">
                <a:effectLst/>
                <a:latin typeface="Calibri" panose="020F0502020204030204" pitchFamily="34" charset="0"/>
                <a:ea typeface="Calibri" panose="020F0502020204030204" pitchFamily="34" charset="0"/>
                <a:cs typeface="Calibri" panose="020F0502020204030204" pitchFamily="34" charset="0"/>
              </a:rPr>
              <a:t> </a:t>
            </a:r>
            <a:r>
              <a:rPr lang="en-US" sz="3400" dirty="0" err="1">
                <a:effectLst/>
                <a:latin typeface="Calibri" panose="020F0502020204030204" pitchFamily="34" charset="0"/>
                <a:ea typeface="Calibri" panose="020F0502020204030204" pitchFamily="34" charset="0"/>
                <a:cs typeface="Calibri" panose="020F0502020204030204" pitchFamily="34" charset="0"/>
              </a:rPr>
              <a:t>unor</a:t>
            </a:r>
            <a:r>
              <a:rPr lang="en-US" sz="3400" dirty="0">
                <a:effectLst/>
                <a:latin typeface="Calibri" panose="020F0502020204030204" pitchFamily="34" charset="0"/>
                <a:ea typeface="Calibri" panose="020F0502020204030204" pitchFamily="34" charset="0"/>
                <a:cs typeface="Calibri" panose="020F0502020204030204" pitchFamily="34" charset="0"/>
              </a:rPr>
              <a:t> </a:t>
            </a:r>
            <a:r>
              <a:rPr lang="en-US" sz="3400" dirty="0" err="1">
                <a:effectLst/>
                <a:latin typeface="Calibri" panose="020F0502020204030204" pitchFamily="34" charset="0"/>
                <a:ea typeface="Calibri" panose="020F0502020204030204" pitchFamily="34" charset="0"/>
                <a:cs typeface="Calibri" panose="020F0502020204030204" pitchFamily="34" charset="0"/>
              </a:rPr>
              <a:t>aspecte</a:t>
            </a:r>
            <a:r>
              <a:rPr lang="en-US" sz="3400" dirty="0">
                <a:effectLst/>
                <a:latin typeface="Calibri" panose="020F0502020204030204" pitchFamily="34" charset="0"/>
                <a:ea typeface="Calibri" panose="020F0502020204030204" pitchFamily="34" charset="0"/>
                <a:cs typeface="Calibri" panose="020F0502020204030204" pitchFamily="34" charset="0"/>
              </a:rPr>
              <a:t> </a:t>
            </a:r>
            <a:r>
              <a:rPr lang="en-US" sz="3400" dirty="0" err="1">
                <a:effectLst/>
                <a:latin typeface="Calibri" panose="020F0502020204030204" pitchFamily="34" charset="0"/>
                <a:ea typeface="Calibri" panose="020F0502020204030204" pitchFamily="34" charset="0"/>
                <a:cs typeface="Calibri" panose="020F0502020204030204" pitchFamily="34" charset="0"/>
              </a:rPr>
              <a:t>particulare</a:t>
            </a:r>
            <a:r>
              <a:rPr lang="en-US" sz="3400" dirty="0">
                <a:effectLst/>
                <a:latin typeface="Calibri" panose="020F0502020204030204" pitchFamily="34" charset="0"/>
                <a:ea typeface="Calibri" panose="020F0502020204030204" pitchFamily="34" charset="0"/>
                <a:cs typeface="Calibri" panose="020F0502020204030204" pitchFamily="34" charset="0"/>
              </a:rPr>
              <a:t> ale </a:t>
            </a:r>
            <a:r>
              <a:rPr lang="en-US" sz="3400" dirty="0" err="1">
                <a:effectLst/>
                <a:latin typeface="Calibri" panose="020F0502020204030204" pitchFamily="34" charset="0"/>
                <a:ea typeface="Calibri" panose="020F0502020204030204" pitchFamily="34" charset="0"/>
                <a:cs typeface="Calibri" panose="020F0502020204030204" pitchFamily="34" charset="0"/>
              </a:rPr>
              <a:t>unei</a:t>
            </a:r>
            <a:r>
              <a:rPr lang="en-US" sz="3400" dirty="0">
                <a:effectLst/>
                <a:latin typeface="Calibri" panose="020F0502020204030204" pitchFamily="34" charset="0"/>
                <a:ea typeface="Calibri" panose="020F0502020204030204" pitchFamily="34" charset="0"/>
                <a:cs typeface="Calibri" panose="020F0502020204030204" pitchFamily="34" charset="0"/>
              </a:rPr>
              <a:t> </a:t>
            </a:r>
            <a:r>
              <a:rPr lang="en-US" sz="3400" dirty="0" err="1">
                <a:effectLst/>
                <a:latin typeface="Calibri" panose="020F0502020204030204" pitchFamily="34" charset="0"/>
                <a:ea typeface="Calibri" panose="020F0502020204030204" pitchFamily="34" charset="0"/>
                <a:cs typeface="Calibri" panose="020F0502020204030204" pitchFamily="34" charset="0"/>
              </a:rPr>
              <a:t>persoane</a:t>
            </a:r>
            <a:r>
              <a:rPr lang="en-US" sz="3400" dirty="0">
                <a:effectLst/>
                <a:latin typeface="Calibri" panose="020F0502020204030204" pitchFamily="34" charset="0"/>
                <a:ea typeface="Calibri" panose="020F0502020204030204" pitchFamily="34" charset="0"/>
                <a:cs typeface="Calibri" panose="020F0502020204030204" pitchFamily="34" charset="0"/>
              </a:rPr>
              <a:t> (</a:t>
            </a:r>
            <a:r>
              <a:rPr lang="en-US" sz="3400" dirty="0" err="1">
                <a:effectLst/>
                <a:latin typeface="Calibri" panose="020F0502020204030204" pitchFamily="34" charset="0"/>
                <a:ea typeface="Calibri" panose="020F0502020204030204" pitchFamily="34" charset="0"/>
                <a:cs typeface="Calibri" panose="020F0502020204030204" pitchFamily="34" charset="0"/>
              </a:rPr>
              <a:t>ticuri</a:t>
            </a:r>
            <a:r>
              <a:rPr lang="en-US" sz="3400" dirty="0">
                <a:effectLst/>
                <a:latin typeface="Calibri" panose="020F0502020204030204" pitchFamily="34" charset="0"/>
                <a:ea typeface="Calibri" panose="020F0502020204030204" pitchFamily="34" charset="0"/>
                <a:cs typeface="Calibri" panose="020F0502020204030204" pitchFamily="34" charset="0"/>
              </a:rPr>
              <a:t> </a:t>
            </a:r>
            <a:r>
              <a:rPr lang="en-US" sz="3400" dirty="0" err="1">
                <a:effectLst/>
                <a:latin typeface="Calibri" panose="020F0502020204030204" pitchFamily="34" charset="0"/>
                <a:ea typeface="Calibri" panose="020F0502020204030204" pitchFamily="34" charset="0"/>
                <a:cs typeface="Calibri" panose="020F0502020204030204" pitchFamily="34" charset="0"/>
              </a:rPr>
              <a:t>motorii</a:t>
            </a:r>
            <a:r>
              <a:rPr lang="en-US" sz="3400" dirty="0">
                <a:effectLst/>
                <a:latin typeface="Calibri" panose="020F0502020204030204" pitchFamily="34" charset="0"/>
                <a:ea typeface="Calibri" panose="020F0502020204030204" pitchFamily="34" charset="0"/>
                <a:cs typeface="Calibri" panose="020F0502020204030204" pitchFamily="34" charset="0"/>
              </a:rPr>
              <a:t>, </a:t>
            </a:r>
            <a:r>
              <a:rPr lang="en-US" sz="3400" dirty="0" err="1">
                <a:effectLst/>
                <a:latin typeface="Calibri" panose="020F0502020204030204" pitchFamily="34" charset="0"/>
                <a:ea typeface="Calibri" panose="020F0502020204030204" pitchFamily="34" charset="0"/>
                <a:cs typeface="Calibri" panose="020F0502020204030204" pitchFamily="34" charset="0"/>
              </a:rPr>
              <a:t>ticuri</a:t>
            </a:r>
            <a:r>
              <a:rPr lang="en-US" sz="3400" dirty="0">
                <a:effectLst/>
                <a:latin typeface="Calibri" panose="020F0502020204030204" pitchFamily="34" charset="0"/>
                <a:ea typeface="Calibri" panose="020F0502020204030204" pitchFamily="34" charset="0"/>
                <a:cs typeface="Calibri" panose="020F0502020204030204" pitchFamily="34" charset="0"/>
              </a:rPr>
              <a:t> </a:t>
            </a:r>
            <a:r>
              <a:rPr lang="en-US" sz="3400" dirty="0" err="1">
                <a:effectLst/>
                <a:latin typeface="Calibri" panose="020F0502020204030204" pitchFamily="34" charset="0"/>
                <a:ea typeface="Calibri" panose="020F0502020204030204" pitchFamily="34" charset="0"/>
                <a:cs typeface="Calibri" panose="020F0502020204030204" pitchFamily="34" charset="0"/>
              </a:rPr>
              <a:t>verbale</a:t>
            </a:r>
            <a:r>
              <a:rPr lang="en-US" sz="3400" dirty="0">
                <a:effectLst/>
                <a:latin typeface="Calibri" panose="020F0502020204030204" pitchFamily="34" charset="0"/>
                <a:ea typeface="Calibri" panose="020F0502020204030204" pitchFamily="34" charset="0"/>
                <a:cs typeface="Calibri" panose="020F0502020204030204" pitchFamily="34" charset="0"/>
              </a:rPr>
              <a:t>, un </a:t>
            </a:r>
            <a:r>
              <a:rPr lang="en-US" sz="3400" dirty="0" err="1">
                <a:effectLst/>
                <a:latin typeface="Calibri" panose="020F0502020204030204" pitchFamily="34" charset="0"/>
                <a:ea typeface="Calibri" panose="020F0502020204030204" pitchFamily="34" charset="0"/>
                <a:cs typeface="Calibri" panose="020F0502020204030204" pitchFamily="34" charset="0"/>
              </a:rPr>
              <a:t>anumit</a:t>
            </a:r>
            <a:r>
              <a:rPr lang="en-US" sz="3400" dirty="0">
                <a:effectLst/>
                <a:latin typeface="Calibri" panose="020F0502020204030204" pitchFamily="34" charset="0"/>
                <a:ea typeface="Calibri" panose="020F0502020204030204" pitchFamily="34" charset="0"/>
                <a:cs typeface="Calibri" panose="020F0502020204030204" pitchFamily="34" charset="0"/>
              </a:rPr>
              <a:t> </a:t>
            </a:r>
            <a:r>
              <a:rPr lang="en-US" sz="3400" dirty="0" err="1">
                <a:effectLst/>
                <a:latin typeface="Calibri" panose="020F0502020204030204" pitchFamily="34" charset="0"/>
                <a:ea typeface="Calibri" panose="020F0502020204030204" pitchFamily="34" charset="0"/>
                <a:cs typeface="Calibri" panose="020F0502020204030204" pitchFamily="34" charset="0"/>
              </a:rPr>
              <a:t>fel</a:t>
            </a:r>
            <a:r>
              <a:rPr lang="en-US" sz="3400" dirty="0">
                <a:effectLst/>
                <a:latin typeface="Calibri" panose="020F0502020204030204" pitchFamily="34" charset="0"/>
                <a:ea typeface="Calibri" panose="020F0502020204030204" pitchFamily="34" charset="0"/>
                <a:cs typeface="Calibri" panose="020F0502020204030204" pitchFamily="34" charset="0"/>
              </a:rPr>
              <a:t> de a merge, de a se </a:t>
            </a:r>
            <a:r>
              <a:rPr lang="en-US" sz="3400" dirty="0" err="1">
                <a:effectLst/>
                <a:latin typeface="Calibri" panose="020F0502020204030204" pitchFamily="34" charset="0"/>
                <a:ea typeface="Calibri" panose="020F0502020204030204" pitchFamily="34" charset="0"/>
                <a:cs typeface="Calibri" panose="020F0502020204030204" pitchFamily="34" charset="0"/>
              </a:rPr>
              <a:t>uita</a:t>
            </a:r>
            <a:r>
              <a:rPr lang="en-US" sz="3400" dirty="0">
                <a:effectLst/>
                <a:latin typeface="Calibri" panose="020F0502020204030204" pitchFamily="34" charset="0"/>
                <a:ea typeface="Calibri" panose="020F0502020204030204" pitchFamily="34" charset="0"/>
                <a:cs typeface="Calibri" panose="020F0502020204030204" pitchFamily="34" charset="0"/>
              </a:rPr>
              <a:t>, etc.).</a:t>
            </a:r>
            <a:endParaRPr lang="en-US" sz="3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Calibri" panose="020F0502020204030204" pitchFamily="34" charset="0"/>
              <a:buChar char="-"/>
            </a:pPr>
            <a:r>
              <a:rPr lang="en-US" sz="2900" dirty="0" err="1">
                <a:effectLst/>
                <a:latin typeface="Calibri" panose="020F0502020204030204" pitchFamily="34" charset="0"/>
                <a:ea typeface="Calibri" panose="020F0502020204030204" pitchFamily="34" charset="0"/>
                <a:cs typeface="Calibri" panose="020F0502020204030204" pitchFamily="34" charset="0"/>
              </a:rPr>
              <a:t>Atingerea</a:t>
            </a:r>
            <a:r>
              <a:rPr lang="en-US" sz="2900" dirty="0">
                <a:effectLst/>
                <a:latin typeface="Calibri" panose="020F0502020204030204" pitchFamily="34" charset="0"/>
                <a:ea typeface="Calibri" panose="020F0502020204030204" pitchFamily="34" charset="0"/>
                <a:cs typeface="Calibri" panose="020F0502020204030204" pitchFamily="34" charset="0"/>
              </a:rPr>
              <a:t> </a:t>
            </a:r>
            <a:r>
              <a:rPr lang="en-US" sz="2900" dirty="0" err="1">
                <a:effectLst/>
                <a:latin typeface="Calibri" panose="020F0502020204030204" pitchFamily="34" charset="0"/>
                <a:ea typeface="Calibri" panose="020F0502020204030204" pitchFamily="34" charset="0"/>
                <a:cs typeface="Calibri" panose="020F0502020204030204" pitchFamily="34" charset="0"/>
              </a:rPr>
              <a:t>unei</a:t>
            </a:r>
            <a:r>
              <a:rPr lang="en-US" sz="2900" dirty="0">
                <a:effectLst/>
                <a:latin typeface="Calibri" panose="020F0502020204030204" pitchFamily="34" charset="0"/>
                <a:ea typeface="Calibri" panose="020F0502020204030204" pitchFamily="34" charset="0"/>
                <a:cs typeface="Calibri" panose="020F0502020204030204" pitchFamily="34" charset="0"/>
              </a:rPr>
              <a:t> </a:t>
            </a:r>
            <a:r>
              <a:rPr lang="en-US" sz="2900" dirty="0" err="1">
                <a:effectLst/>
                <a:latin typeface="Calibri" panose="020F0502020204030204" pitchFamily="34" charset="0"/>
                <a:ea typeface="Calibri" panose="020F0502020204030204" pitchFamily="34" charset="0"/>
                <a:cs typeface="Calibri" panose="020F0502020204030204" pitchFamily="34" charset="0"/>
              </a:rPr>
              <a:t>persoane</a:t>
            </a:r>
            <a:r>
              <a:rPr lang="en-US" sz="2900" dirty="0">
                <a:effectLst/>
                <a:latin typeface="Calibri" panose="020F0502020204030204" pitchFamily="34" charset="0"/>
                <a:ea typeface="Calibri" panose="020F0502020204030204" pitchFamily="34" charset="0"/>
                <a:cs typeface="Calibri" panose="020F0502020204030204" pitchFamily="34" charset="0"/>
              </a:rPr>
              <a:t> </a:t>
            </a:r>
            <a:r>
              <a:rPr lang="en-US" sz="2900" dirty="0" err="1">
                <a:effectLst/>
                <a:latin typeface="Calibri" panose="020F0502020204030204" pitchFamily="34" charset="0"/>
                <a:ea typeface="Calibri" panose="020F0502020204030204" pitchFamily="34" charset="0"/>
                <a:cs typeface="Calibri" panose="020F0502020204030204" pitchFamily="34" charset="0"/>
              </a:rPr>
              <a:t>în</a:t>
            </a:r>
            <a:r>
              <a:rPr lang="en-US" sz="2900" dirty="0">
                <a:effectLst/>
                <a:latin typeface="Calibri" panose="020F0502020204030204" pitchFamily="34" charset="0"/>
                <a:ea typeface="Calibri" panose="020F0502020204030204" pitchFamily="34" charset="0"/>
                <a:cs typeface="Calibri" panose="020F0502020204030204" pitchFamily="34" charset="0"/>
              </a:rPr>
              <a:t> </a:t>
            </a:r>
            <a:r>
              <a:rPr lang="en-US" sz="2900" dirty="0" err="1">
                <a:effectLst/>
                <a:latin typeface="Calibri" panose="020F0502020204030204" pitchFamily="34" charset="0"/>
                <a:ea typeface="Calibri" panose="020F0502020204030204" pitchFamily="34" charset="0"/>
                <a:cs typeface="Calibri" panose="020F0502020204030204" pitchFamily="34" charset="0"/>
              </a:rPr>
              <a:t>locuri</a:t>
            </a:r>
            <a:r>
              <a:rPr lang="en-US" sz="2900" dirty="0">
                <a:effectLst/>
                <a:latin typeface="Calibri" panose="020F0502020204030204" pitchFamily="34" charset="0"/>
                <a:ea typeface="Calibri" panose="020F0502020204030204" pitchFamily="34" charset="0"/>
                <a:cs typeface="Calibri" panose="020F0502020204030204" pitchFamily="34" charset="0"/>
              </a:rPr>
              <a:t> </a:t>
            </a:r>
            <a:r>
              <a:rPr lang="en-US" sz="2900" dirty="0" err="1">
                <a:effectLst/>
                <a:latin typeface="Calibri" panose="020F0502020204030204" pitchFamily="34" charset="0"/>
                <a:ea typeface="Calibri" panose="020F0502020204030204" pitchFamily="34" charset="0"/>
                <a:cs typeface="Calibri" panose="020F0502020204030204" pitchFamily="34" charset="0"/>
              </a:rPr>
              <a:t>nepotrivite</a:t>
            </a:r>
            <a:r>
              <a:rPr lang="en-US" sz="2900" dirty="0">
                <a:effectLst/>
                <a:latin typeface="Calibri" panose="020F0502020204030204" pitchFamily="34" charset="0"/>
                <a:ea typeface="Calibri" panose="020F0502020204030204" pitchFamily="34" charset="0"/>
                <a:cs typeface="Calibri" panose="020F0502020204030204" pitchFamily="34" charset="0"/>
              </a:rPr>
              <a:t> (ex. </a:t>
            </a:r>
            <a:r>
              <a:rPr lang="en-US" sz="2900" dirty="0" err="1">
                <a:effectLst/>
                <a:latin typeface="Calibri" panose="020F0502020204030204" pitchFamily="34" charset="0"/>
                <a:ea typeface="Calibri" panose="020F0502020204030204" pitchFamily="34" charset="0"/>
                <a:cs typeface="Calibri" panose="020F0502020204030204" pitchFamily="34" charset="0"/>
              </a:rPr>
              <a:t>atingerea</a:t>
            </a:r>
            <a:r>
              <a:rPr lang="en-US" sz="2900" dirty="0">
                <a:effectLst/>
                <a:latin typeface="Calibri" panose="020F0502020204030204" pitchFamily="34" charset="0"/>
                <a:ea typeface="Calibri" panose="020F0502020204030204" pitchFamily="34" charset="0"/>
                <a:cs typeface="Calibri" panose="020F0502020204030204" pitchFamily="34" charset="0"/>
              </a:rPr>
              <a:t> </a:t>
            </a:r>
            <a:r>
              <a:rPr lang="en-US" sz="2900" dirty="0" err="1">
                <a:effectLst/>
                <a:latin typeface="Calibri" panose="020F0502020204030204" pitchFamily="34" charset="0"/>
                <a:ea typeface="Calibri" panose="020F0502020204030204" pitchFamily="34" charset="0"/>
                <a:cs typeface="Calibri" panose="020F0502020204030204" pitchFamily="34" charset="0"/>
              </a:rPr>
              <a:t>zonelor</a:t>
            </a:r>
            <a:r>
              <a:rPr lang="en-US" sz="2900" dirty="0">
                <a:effectLst/>
                <a:latin typeface="Calibri" panose="020F0502020204030204" pitchFamily="34" charset="0"/>
                <a:ea typeface="Calibri" panose="020F0502020204030204" pitchFamily="34" charset="0"/>
                <a:cs typeface="Calibri" panose="020F0502020204030204" pitchFamily="34" charset="0"/>
              </a:rPr>
              <a:t> intime).</a:t>
            </a:r>
            <a:endParaRPr lang="en-US" sz="2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Calibri" panose="020F0502020204030204" pitchFamily="34" charset="0"/>
              <a:buChar char="-"/>
            </a:pPr>
            <a:r>
              <a:rPr lang="en-US" sz="2900" dirty="0" err="1">
                <a:effectLst/>
                <a:latin typeface="Calibri" panose="020F0502020204030204" pitchFamily="34" charset="0"/>
                <a:ea typeface="Calibri" panose="020F0502020204030204" pitchFamily="34" charset="0"/>
                <a:cs typeface="Calibri" panose="020F0502020204030204" pitchFamily="34" charset="0"/>
              </a:rPr>
              <a:t>Răspândirea</a:t>
            </a:r>
            <a:r>
              <a:rPr lang="en-US" sz="2900" dirty="0">
                <a:effectLst/>
                <a:latin typeface="Calibri" panose="020F0502020204030204" pitchFamily="34" charset="0"/>
                <a:ea typeface="Calibri" panose="020F0502020204030204" pitchFamily="34" charset="0"/>
                <a:cs typeface="Calibri" panose="020F0502020204030204" pitchFamily="34" charset="0"/>
              </a:rPr>
              <a:t> </a:t>
            </a:r>
            <a:r>
              <a:rPr lang="en-US" sz="2900" dirty="0" err="1">
                <a:effectLst/>
                <a:latin typeface="Calibri" panose="020F0502020204030204" pitchFamily="34" charset="0"/>
                <a:ea typeface="Calibri" panose="020F0502020204030204" pitchFamily="34" charset="0"/>
                <a:cs typeface="Calibri" panose="020F0502020204030204" pitchFamily="34" charset="0"/>
              </a:rPr>
              <a:t>zvonurilor</a:t>
            </a:r>
            <a:r>
              <a:rPr lang="en-US" sz="2900" dirty="0">
                <a:effectLst/>
                <a:latin typeface="Calibri" panose="020F0502020204030204" pitchFamily="34" charset="0"/>
                <a:ea typeface="Calibri" panose="020F0502020204030204" pitchFamily="34" charset="0"/>
                <a:cs typeface="Calibri" panose="020F0502020204030204" pitchFamily="34" charset="0"/>
              </a:rPr>
              <a:t> </a:t>
            </a:r>
            <a:r>
              <a:rPr lang="en-US" sz="2900" dirty="0" err="1">
                <a:effectLst/>
                <a:latin typeface="Calibri" panose="020F0502020204030204" pitchFamily="34" charset="0"/>
                <a:ea typeface="Calibri" panose="020F0502020204030204" pitchFamily="34" charset="0"/>
                <a:cs typeface="Calibri" panose="020F0502020204030204" pitchFamily="34" charset="0"/>
              </a:rPr>
              <a:t>despre</a:t>
            </a:r>
            <a:r>
              <a:rPr lang="en-US" sz="2900" dirty="0">
                <a:effectLst/>
                <a:latin typeface="Calibri" panose="020F0502020204030204" pitchFamily="34" charset="0"/>
                <a:ea typeface="Calibri" panose="020F0502020204030204" pitchFamily="34" charset="0"/>
                <a:cs typeface="Calibri" panose="020F0502020204030204" pitchFamily="34" charset="0"/>
              </a:rPr>
              <a:t> o </a:t>
            </a:r>
            <a:r>
              <a:rPr lang="en-US" sz="2900" dirty="0" err="1">
                <a:effectLst/>
                <a:latin typeface="Calibri" panose="020F0502020204030204" pitchFamily="34" charset="0"/>
                <a:ea typeface="Calibri" panose="020F0502020204030204" pitchFamily="34" charset="0"/>
                <a:cs typeface="Calibri" panose="020F0502020204030204" pitchFamily="34" charset="0"/>
              </a:rPr>
              <a:t>altă</a:t>
            </a:r>
            <a:r>
              <a:rPr lang="en-US" sz="2900" dirty="0">
                <a:effectLst/>
                <a:latin typeface="Calibri" panose="020F0502020204030204" pitchFamily="34" charset="0"/>
                <a:ea typeface="Calibri" panose="020F0502020204030204" pitchFamily="34" charset="0"/>
                <a:cs typeface="Calibri" panose="020F0502020204030204" pitchFamily="34" charset="0"/>
              </a:rPr>
              <a:t> </a:t>
            </a:r>
            <a:r>
              <a:rPr lang="en-US" sz="2900" dirty="0" err="1">
                <a:effectLst/>
                <a:latin typeface="Calibri" panose="020F0502020204030204" pitchFamily="34" charset="0"/>
                <a:ea typeface="Calibri" panose="020F0502020204030204" pitchFamily="34" charset="0"/>
                <a:cs typeface="Calibri" panose="020F0502020204030204" pitchFamily="34" charset="0"/>
              </a:rPr>
              <a:t>persoană</a:t>
            </a:r>
            <a:r>
              <a:rPr lang="en-US" sz="2900" dirty="0">
                <a:effectLst/>
                <a:latin typeface="Calibri" panose="020F0502020204030204" pitchFamily="34" charset="0"/>
                <a:ea typeface="Calibri" panose="020F0502020204030204" pitchFamily="34" charset="0"/>
                <a:cs typeface="Calibri" panose="020F0502020204030204" pitchFamily="34" charset="0"/>
              </a:rPr>
              <a:t>.</a:t>
            </a:r>
            <a:endParaRPr lang="en-US" sz="2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Calibri" panose="020F0502020204030204" pitchFamily="34" charset="0"/>
              <a:buChar char="-"/>
            </a:pPr>
            <a:r>
              <a:rPr lang="en-US" sz="2900" dirty="0" err="1">
                <a:effectLst/>
                <a:latin typeface="Calibri" panose="020F0502020204030204" pitchFamily="34" charset="0"/>
                <a:ea typeface="Calibri" panose="020F0502020204030204" pitchFamily="34" charset="0"/>
                <a:cs typeface="Calibri" panose="020F0502020204030204" pitchFamily="34" charset="0"/>
              </a:rPr>
              <a:t>Excluderea</a:t>
            </a:r>
            <a:r>
              <a:rPr lang="en-US" sz="2900" dirty="0">
                <a:effectLst/>
                <a:latin typeface="Calibri" panose="020F0502020204030204" pitchFamily="34" charset="0"/>
                <a:ea typeface="Calibri" panose="020F0502020204030204" pitchFamily="34" charset="0"/>
                <a:cs typeface="Calibri" panose="020F0502020204030204" pitchFamily="34" charset="0"/>
              </a:rPr>
              <a:t> </a:t>
            </a:r>
            <a:r>
              <a:rPr lang="en-US" sz="2900" dirty="0" err="1">
                <a:effectLst/>
                <a:latin typeface="Calibri" panose="020F0502020204030204" pitchFamily="34" charset="0"/>
                <a:ea typeface="Calibri" panose="020F0502020204030204" pitchFamily="34" charset="0"/>
                <a:cs typeface="Calibri" panose="020F0502020204030204" pitchFamily="34" charset="0"/>
              </a:rPr>
              <a:t>unei</a:t>
            </a:r>
            <a:r>
              <a:rPr lang="en-US" sz="2900" dirty="0">
                <a:effectLst/>
                <a:latin typeface="Calibri" panose="020F0502020204030204" pitchFamily="34" charset="0"/>
                <a:ea typeface="Calibri" panose="020F0502020204030204" pitchFamily="34" charset="0"/>
                <a:cs typeface="Calibri" panose="020F0502020204030204" pitchFamily="34" charset="0"/>
              </a:rPr>
              <a:t> </a:t>
            </a:r>
            <a:r>
              <a:rPr lang="en-US" sz="2900" dirty="0" err="1">
                <a:effectLst/>
                <a:latin typeface="Calibri" panose="020F0502020204030204" pitchFamily="34" charset="0"/>
                <a:ea typeface="Calibri" panose="020F0502020204030204" pitchFamily="34" charset="0"/>
                <a:cs typeface="Calibri" panose="020F0502020204030204" pitchFamily="34" charset="0"/>
              </a:rPr>
              <a:t>persoane</a:t>
            </a:r>
            <a:r>
              <a:rPr lang="en-US" sz="2900" dirty="0">
                <a:effectLst/>
                <a:latin typeface="Calibri" panose="020F0502020204030204" pitchFamily="34" charset="0"/>
                <a:ea typeface="Calibri" panose="020F0502020204030204" pitchFamily="34" charset="0"/>
                <a:cs typeface="Calibri" panose="020F0502020204030204" pitchFamily="34" charset="0"/>
              </a:rPr>
              <a:t> din </a:t>
            </a:r>
            <a:r>
              <a:rPr lang="en-US" sz="2900" dirty="0" err="1">
                <a:effectLst/>
                <a:latin typeface="Calibri" panose="020F0502020204030204" pitchFamily="34" charset="0"/>
                <a:ea typeface="Calibri" panose="020F0502020204030204" pitchFamily="34" charset="0"/>
                <a:cs typeface="Calibri" panose="020F0502020204030204" pitchFamily="34" charset="0"/>
              </a:rPr>
              <a:t>grup</a:t>
            </a:r>
            <a:r>
              <a:rPr lang="en-US" sz="2900" dirty="0">
                <a:effectLst/>
                <a:latin typeface="Calibri" panose="020F0502020204030204" pitchFamily="34" charset="0"/>
                <a:ea typeface="Calibri" panose="020F0502020204030204" pitchFamily="34" charset="0"/>
                <a:cs typeface="Calibri" panose="020F0502020204030204" pitchFamily="34" charset="0"/>
              </a:rPr>
              <a:t> </a:t>
            </a:r>
            <a:r>
              <a:rPr lang="en-US" sz="2900" dirty="0" err="1">
                <a:effectLst/>
                <a:latin typeface="Calibri" panose="020F0502020204030204" pitchFamily="34" charset="0"/>
                <a:ea typeface="Calibri" panose="020F0502020204030204" pitchFamily="34" charset="0"/>
                <a:cs typeface="Calibri" panose="020F0502020204030204" pitchFamily="34" charset="0"/>
              </a:rPr>
              <a:t>sau</a:t>
            </a:r>
            <a:r>
              <a:rPr lang="en-US" sz="2900" dirty="0">
                <a:effectLst/>
                <a:latin typeface="Calibri" panose="020F0502020204030204" pitchFamily="34" charset="0"/>
                <a:ea typeface="Calibri" panose="020F0502020204030204" pitchFamily="34" charset="0"/>
                <a:cs typeface="Calibri" panose="020F0502020204030204" pitchFamily="34" charset="0"/>
              </a:rPr>
              <a:t> </a:t>
            </a:r>
            <a:r>
              <a:rPr lang="en-US" sz="2900" dirty="0" err="1">
                <a:effectLst/>
                <a:latin typeface="Calibri" panose="020F0502020204030204" pitchFamily="34" charset="0"/>
                <a:ea typeface="Calibri" panose="020F0502020204030204" pitchFamily="34" charset="0"/>
                <a:cs typeface="Calibri" panose="020F0502020204030204" pitchFamily="34" charset="0"/>
              </a:rPr>
              <a:t>lăsarea</a:t>
            </a:r>
            <a:r>
              <a:rPr lang="en-US" sz="2900" dirty="0">
                <a:effectLst/>
                <a:latin typeface="Calibri" panose="020F0502020204030204" pitchFamily="34" charset="0"/>
                <a:ea typeface="Calibri" panose="020F0502020204030204" pitchFamily="34" charset="0"/>
                <a:cs typeface="Calibri" panose="020F0502020204030204" pitchFamily="34" charset="0"/>
              </a:rPr>
              <a:t> </a:t>
            </a:r>
            <a:r>
              <a:rPr lang="en-US" sz="2900" dirty="0" err="1">
                <a:effectLst/>
                <a:latin typeface="Calibri" panose="020F0502020204030204" pitchFamily="34" charset="0"/>
                <a:ea typeface="Calibri" panose="020F0502020204030204" pitchFamily="34" charset="0"/>
                <a:cs typeface="Calibri" panose="020F0502020204030204" pitchFamily="34" charset="0"/>
              </a:rPr>
              <a:t>ei</a:t>
            </a:r>
            <a:r>
              <a:rPr lang="en-US" sz="2900" dirty="0">
                <a:effectLst/>
                <a:latin typeface="Calibri" panose="020F0502020204030204" pitchFamily="34" charset="0"/>
                <a:ea typeface="Calibri" panose="020F0502020204030204" pitchFamily="34" charset="0"/>
                <a:cs typeface="Calibri" panose="020F0502020204030204" pitchFamily="34" charset="0"/>
              </a:rPr>
              <a:t> pe </a:t>
            </a:r>
            <a:r>
              <a:rPr lang="en-US" sz="2900" dirty="0" err="1">
                <a:effectLst/>
                <a:latin typeface="Calibri" panose="020F0502020204030204" pitchFamily="34" charset="0"/>
                <a:ea typeface="Calibri" panose="020F0502020204030204" pitchFamily="34" charset="0"/>
                <a:cs typeface="Calibri" panose="020F0502020204030204" pitchFamily="34" charset="0"/>
              </a:rPr>
              <a:t>dinafară</a:t>
            </a:r>
            <a:r>
              <a:rPr lang="en-US" sz="2900" dirty="0">
                <a:effectLst/>
                <a:latin typeface="Calibri" panose="020F0502020204030204" pitchFamily="34" charset="0"/>
                <a:ea typeface="Calibri" panose="020F0502020204030204" pitchFamily="34" charset="0"/>
                <a:cs typeface="Calibri" panose="020F0502020204030204" pitchFamily="34" charset="0"/>
              </a:rPr>
              <a:t>.</a:t>
            </a:r>
            <a:endParaRPr lang="en-US" sz="2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Calibri" panose="020F0502020204030204" pitchFamily="34" charset="0"/>
              <a:buChar char="-"/>
            </a:pPr>
            <a:r>
              <a:rPr lang="en-US" sz="2900" dirty="0" err="1">
                <a:effectLst/>
                <a:latin typeface="Calibri" panose="020F0502020204030204" pitchFamily="34" charset="0"/>
                <a:ea typeface="Calibri" panose="020F0502020204030204" pitchFamily="34" charset="0"/>
                <a:cs typeface="Calibri" panose="020F0502020204030204" pitchFamily="34" charset="0"/>
              </a:rPr>
              <a:t>Adresarea</a:t>
            </a:r>
            <a:r>
              <a:rPr lang="en-US" sz="2900" dirty="0">
                <a:effectLst/>
                <a:latin typeface="Calibri" panose="020F0502020204030204" pitchFamily="34" charset="0"/>
                <a:ea typeface="Calibri" panose="020F0502020204030204" pitchFamily="34" charset="0"/>
                <a:cs typeface="Calibri" panose="020F0502020204030204" pitchFamily="34" charset="0"/>
              </a:rPr>
              <a:t> de </a:t>
            </a:r>
            <a:r>
              <a:rPr lang="en-US" sz="2900" dirty="0" err="1">
                <a:effectLst/>
                <a:latin typeface="Calibri" panose="020F0502020204030204" pitchFamily="34" charset="0"/>
                <a:ea typeface="Calibri" panose="020F0502020204030204" pitchFamily="34" charset="0"/>
                <a:cs typeface="Calibri" panose="020F0502020204030204" pitchFamily="34" charset="0"/>
              </a:rPr>
              <a:t>remarci</a:t>
            </a:r>
            <a:r>
              <a:rPr lang="en-US" sz="2900" dirty="0">
                <a:effectLst/>
                <a:latin typeface="Calibri" panose="020F0502020204030204" pitchFamily="34" charset="0"/>
                <a:ea typeface="Calibri" panose="020F0502020204030204" pitchFamily="34" charset="0"/>
                <a:cs typeface="Calibri" panose="020F0502020204030204" pitchFamily="34" charset="0"/>
              </a:rPr>
              <a:t> </a:t>
            </a:r>
            <a:r>
              <a:rPr lang="en-US" sz="2900" dirty="0" err="1">
                <a:effectLst/>
                <a:latin typeface="Calibri" panose="020F0502020204030204" pitchFamily="34" charset="0"/>
                <a:ea typeface="Calibri" panose="020F0502020204030204" pitchFamily="34" charset="0"/>
                <a:cs typeface="Calibri" panose="020F0502020204030204" pitchFamily="34" charset="0"/>
              </a:rPr>
              <a:t>rasiste</a:t>
            </a:r>
            <a:r>
              <a:rPr lang="en-US" sz="2900" dirty="0">
                <a:effectLst/>
                <a:latin typeface="Calibri" panose="020F0502020204030204" pitchFamily="34" charset="0"/>
                <a:ea typeface="Calibri" panose="020F0502020204030204" pitchFamily="34" charset="0"/>
                <a:cs typeface="Calibri" panose="020F0502020204030204" pitchFamily="34" charset="0"/>
              </a:rPr>
              <a:t>, </a:t>
            </a:r>
            <a:r>
              <a:rPr lang="en-US" sz="2900" dirty="0" err="1">
                <a:effectLst/>
                <a:latin typeface="Calibri" panose="020F0502020204030204" pitchFamily="34" charset="0"/>
                <a:ea typeface="Calibri" panose="020F0502020204030204" pitchFamily="34" charset="0"/>
                <a:cs typeface="Calibri" panose="020F0502020204030204" pitchFamily="34" charset="0"/>
              </a:rPr>
              <a:t>homofobe</a:t>
            </a:r>
            <a:r>
              <a:rPr lang="en-US" sz="2900" dirty="0">
                <a:effectLst/>
                <a:latin typeface="Calibri" panose="020F0502020204030204" pitchFamily="34" charset="0"/>
                <a:ea typeface="Calibri" panose="020F0502020204030204" pitchFamily="34" charset="0"/>
                <a:cs typeface="Calibri" panose="020F0502020204030204" pitchFamily="34" charset="0"/>
              </a:rPr>
              <a:t> </a:t>
            </a:r>
            <a:r>
              <a:rPr lang="en-US" sz="2900" dirty="0" err="1">
                <a:effectLst/>
                <a:latin typeface="Calibri" panose="020F0502020204030204" pitchFamily="34" charset="0"/>
                <a:ea typeface="Calibri" panose="020F0502020204030204" pitchFamily="34" charset="0"/>
                <a:cs typeface="Calibri" panose="020F0502020204030204" pitchFamily="34" charset="0"/>
              </a:rPr>
              <a:t>sau</a:t>
            </a:r>
            <a:r>
              <a:rPr lang="en-US" sz="2900" dirty="0">
                <a:effectLst/>
                <a:latin typeface="Calibri" panose="020F0502020204030204" pitchFamily="34" charset="0"/>
                <a:ea typeface="Calibri" panose="020F0502020204030204" pitchFamily="34" charset="0"/>
                <a:cs typeface="Calibri" panose="020F0502020204030204" pitchFamily="34" charset="0"/>
              </a:rPr>
              <a:t> cu </a:t>
            </a:r>
            <a:r>
              <a:rPr lang="en-US" sz="2900" dirty="0" err="1">
                <a:effectLst/>
                <a:latin typeface="Calibri" panose="020F0502020204030204" pitchFamily="34" charset="0"/>
                <a:ea typeface="Calibri" panose="020F0502020204030204" pitchFamily="34" charset="0"/>
                <a:cs typeface="Calibri" panose="020F0502020204030204" pitchFamily="34" charset="0"/>
              </a:rPr>
              <a:t>tentă</a:t>
            </a:r>
            <a:r>
              <a:rPr lang="en-US" sz="2900" dirty="0">
                <a:effectLst/>
                <a:latin typeface="Calibri" panose="020F0502020204030204" pitchFamily="34" charset="0"/>
                <a:ea typeface="Calibri" panose="020F0502020204030204" pitchFamily="34" charset="0"/>
                <a:cs typeface="Calibri" panose="020F0502020204030204" pitchFamily="34" charset="0"/>
              </a:rPr>
              <a:t> </a:t>
            </a:r>
            <a:r>
              <a:rPr lang="en-US" sz="2900" dirty="0" err="1">
                <a:effectLst/>
                <a:latin typeface="Calibri" panose="020F0502020204030204" pitchFamily="34" charset="0"/>
                <a:ea typeface="Calibri" panose="020F0502020204030204" pitchFamily="34" charset="0"/>
                <a:cs typeface="Calibri" panose="020F0502020204030204" pitchFamily="34" charset="0"/>
              </a:rPr>
              <a:t>sexuală</a:t>
            </a:r>
            <a:r>
              <a:rPr lang="en-US" sz="2900" dirty="0">
                <a:effectLst/>
                <a:latin typeface="Calibri" panose="020F0502020204030204" pitchFamily="34" charset="0"/>
                <a:ea typeface="Calibri" panose="020F0502020204030204" pitchFamily="34" charset="0"/>
                <a:cs typeface="Calibri" panose="020F0502020204030204" pitchFamily="34" charset="0"/>
              </a:rPr>
              <a:t>.</a:t>
            </a:r>
            <a:endParaRPr lang="en-US" sz="2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Calibri" panose="020F0502020204030204" pitchFamily="34" charset="0"/>
              <a:buChar char="-"/>
            </a:pPr>
            <a:r>
              <a:rPr lang="en-US" sz="2900" dirty="0" err="1">
                <a:effectLst/>
                <a:latin typeface="Calibri" panose="020F0502020204030204" pitchFamily="34" charset="0"/>
                <a:ea typeface="Calibri" panose="020F0502020204030204" pitchFamily="34" charset="0"/>
                <a:cs typeface="Calibri" panose="020F0502020204030204" pitchFamily="34" charset="0"/>
              </a:rPr>
              <a:t>Ascunderea</a:t>
            </a:r>
            <a:r>
              <a:rPr lang="en-US" sz="2900" dirty="0">
                <a:effectLst/>
                <a:latin typeface="Calibri" panose="020F0502020204030204" pitchFamily="34" charset="0"/>
                <a:ea typeface="Calibri" panose="020F0502020204030204" pitchFamily="34" charset="0"/>
                <a:cs typeface="Calibri" panose="020F0502020204030204" pitchFamily="34" charset="0"/>
              </a:rPr>
              <a:t> </a:t>
            </a:r>
            <a:r>
              <a:rPr lang="en-US" sz="2900" dirty="0" err="1">
                <a:effectLst/>
                <a:latin typeface="Calibri" panose="020F0502020204030204" pitchFamily="34" charset="0"/>
                <a:ea typeface="Calibri" panose="020F0502020204030204" pitchFamily="34" charset="0"/>
                <a:cs typeface="Calibri" panose="020F0502020204030204" pitchFamily="34" charset="0"/>
              </a:rPr>
              <a:t>lucrurilor</a:t>
            </a:r>
            <a:r>
              <a:rPr lang="en-US" sz="2900" dirty="0">
                <a:effectLst/>
                <a:latin typeface="Calibri" panose="020F0502020204030204" pitchFamily="34" charset="0"/>
                <a:ea typeface="Calibri" panose="020F0502020204030204" pitchFamily="34" charset="0"/>
                <a:cs typeface="Calibri" panose="020F0502020204030204" pitchFamily="34" charset="0"/>
              </a:rPr>
              <a:t> </a:t>
            </a:r>
            <a:r>
              <a:rPr lang="en-US" sz="2900" dirty="0" err="1">
                <a:effectLst/>
                <a:latin typeface="Calibri" panose="020F0502020204030204" pitchFamily="34" charset="0"/>
                <a:ea typeface="Calibri" panose="020F0502020204030204" pitchFamily="34" charset="0"/>
                <a:cs typeface="Calibri" panose="020F0502020204030204" pitchFamily="34" charset="0"/>
              </a:rPr>
              <a:t>cuiva</a:t>
            </a:r>
            <a:r>
              <a:rPr lang="en-US" sz="2900" dirty="0">
                <a:effectLst/>
                <a:latin typeface="Calibri" panose="020F0502020204030204" pitchFamily="34" charset="0"/>
                <a:ea typeface="Calibri" panose="020F0502020204030204" pitchFamily="34" charset="0"/>
                <a:cs typeface="Calibri" panose="020F0502020204030204" pitchFamily="34" charset="0"/>
              </a:rPr>
              <a:t>.</a:t>
            </a:r>
            <a:endParaRPr lang="en-US" sz="2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Calibri" panose="020F0502020204030204" pitchFamily="34" charset="0"/>
              <a:buChar char="-"/>
            </a:pPr>
            <a:r>
              <a:rPr lang="en-US" sz="2900" dirty="0" err="1">
                <a:effectLst/>
                <a:latin typeface="Calibri" panose="020F0502020204030204" pitchFamily="34" charset="0"/>
                <a:ea typeface="Calibri" panose="020F0502020204030204" pitchFamily="34" charset="0"/>
                <a:cs typeface="Calibri" panose="020F0502020204030204" pitchFamily="34" charset="0"/>
              </a:rPr>
              <a:t>Neatingerea</a:t>
            </a:r>
            <a:r>
              <a:rPr lang="en-US" sz="2900" dirty="0">
                <a:effectLst/>
                <a:latin typeface="Calibri" panose="020F0502020204030204" pitchFamily="34" charset="0"/>
                <a:ea typeface="Calibri" panose="020F0502020204030204" pitchFamily="34" charset="0"/>
                <a:cs typeface="Calibri" panose="020F0502020204030204" pitchFamily="34" charset="0"/>
              </a:rPr>
              <a:t> </a:t>
            </a:r>
            <a:r>
              <a:rPr lang="en-US" sz="2900" dirty="0" err="1">
                <a:effectLst/>
                <a:latin typeface="Calibri" panose="020F0502020204030204" pitchFamily="34" charset="0"/>
                <a:ea typeface="Calibri" panose="020F0502020204030204" pitchFamily="34" charset="0"/>
                <a:cs typeface="Calibri" panose="020F0502020204030204" pitchFamily="34" charset="0"/>
              </a:rPr>
              <a:t>lucrurilor</a:t>
            </a:r>
            <a:r>
              <a:rPr lang="en-US" sz="2900" dirty="0">
                <a:effectLst/>
                <a:latin typeface="Calibri" panose="020F0502020204030204" pitchFamily="34" charset="0"/>
                <a:ea typeface="Calibri" panose="020F0502020204030204" pitchFamily="34" charset="0"/>
                <a:cs typeface="Calibri" panose="020F0502020204030204" pitchFamily="34" charset="0"/>
              </a:rPr>
              <a:t> </a:t>
            </a:r>
            <a:r>
              <a:rPr lang="en-US" sz="2900" dirty="0" err="1">
                <a:effectLst/>
                <a:latin typeface="Calibri" panose="020F0502020204030204" pitchFamily="34" charset="0"/>
                <a:ea typeface="Calibri" panose="020F0502020204030204" pitchFamily="34" charset="0"/>
                <a:cs typeface="Calibri" panose="020F0502020204030204" pitchFamily="34" charset="0"/>
              </a:rPr>
              <a:t>personale</a:t>
            </a:r>
            <a:r>
              <a:rPr lang="en-US" sz="2900" dirty="0">
                <a:effectLst/>
                <a:latin typeface="Calibri" panose="020F0502020204030204" pitchFamily="34" charset="0"/>
                <a:ea typeface="Calibri" panose="020F0502020204030204" pitchFamily="34" charset="0"/>
                <a:cs typeface="Calibri" panose="020F0502020204030204" pitchFamily="34" charset="0"/>
              </a:rPr>
              <a:t> ale </a:t>
            </a:r>
            <a:r>
              <a:rPr lang="en-US" sz="2900" dirty="0" err="1">
                <a:effectLst/>
                <a:latin typeface="Calibri" panose="020F0502020204030204" pitchFamily="34" charset="0"/>
                <a:ea typeface="Calibri" panose="020F0502020204030204" pitchFamily="34" charset="0"/>
                <a:cs typeface="Calibri" panose="020F0502020204030204" pitchFamily="34" charset="0"/>
              </a:rPr>
              <a:t>unui</a:t>
            </a:r>
            <a:r>
              <a:rPr lang="en-US" sz="2900" dirty="0">
                <a:effectLst/>
                <a:latin typeface="Calibri" panose="020F0502020204030204" pitchFamily="34" charset="0"/>
                <a:ea typeface="Calibri" panose="020F0502020204030204" pitchFamily="34" charset="0"/>
                <a:cs typeface="Calibri" panose="020F0502020204030204" pitchFamily="34" charset="0"/>
              </a:rPr>
              <a:t> </a:t>
            </a:r>
            <a:r>
              <a:rPr lang="en-US" sz="2900" dirty="0" err="1">
                <a:effectLst/>
                <a:latin typeface="Calibri" panose="020F0502020204030204" pitchFamily="34" charset="0"/>
                <a:ea typeface="Calibri" panose="020F0502020204030204" pitchFamily="34" charset="0"/>
                <a:cs typeface="Calibri" panose="020F0502020204030204" pitchFamily="34" charset="0"/>
              </a:rPr>
              <a:t>coleg</a:t>
            </a:r>
            <a:r>
              <a:rPr lang="en-US" sz="2900" dirty="0">
                <a:effectLst/>
                <a:latin typeface="Calibri" panose="020F0502020204030204" pitchFamily="34" charset="0"/>
                <a:ea typeface="Calibri" panose="020F0502020204030204" pitchFamily="34" charset="0"/>
                <a:cs typeface="Calibri" panose="020F0502020204030204" pitchFamily="34" charset="0"/>
              </a:rPr>
              <a:t> </a:t>
            </a:r>
            <a:r>
              <a:rPr lang="en-US" sz="2900" dirty="0" err="1">
                <a:effectLst/>
                <a:latin typeface="Calibri" panose="020F0502020204030204" pitchFamily="34" charset="0"/>
                <a:ea typeface="Calibri" panose="020F0502020204030204" pitchFamily="34" charset="0"/>
                <a:cs typeface="Calibri" panose="020F0502020204030204" pitchFamily="34" charset="0"/>
              </a:rPr>
              <a:t>pentru</a:t>
            </a:r>
            <a:r>
              <a:rPr lang="en-US" sz="2900" dirty="0">
                <a:effectLst/>
                <a:latin typeface="Calibri" panose="020F0502020204030204" pitchFamily="34" charset="0"/>
                <a:ea typeface="Calibri" panose="020F0502020204030204" pitchFamily="34" charset="0"/>
                <a:cs typeface="Calibri" panose="020F0502020204030204" pitchFamily="34" charset="0"/>
              </a:rPr>
              <a:t> a </a:t>
            </a:r>
            <a:r>
              <a:rPr lang="en-US" sz="2900" dirty="0" err="1">
                <a:effectLst/>
                <a:latin typeface="Calibri" panose="020F0502020204030204" pitchFamily="34" charset="0"/>
                <a:ea typeface="Calibri" panose="020F0502020204030204" pitchFamily="34" charset="0"/>
                <a:cs typeface="Calibri" panose="020F0502020204030204" pitchFamily="34" charset="0"/>
              </a:rPr>
              <a:t>evita</a:t>
            </a:r>
            <a:r>
              <a:rPr lang="en-US" sz="2900" dirty="0">
                <a:effectLst/>
                <a:latin typeface="Calibri" panose="020F0502020204030204" pitchFamily="34" charset="0"/>
                <a:ea typeface="Calibri" panose="020F0502020204030204" pitchFamily="34" charset="0"/>
                <a:cs typeface="Calibri" panose="020F0502020204030204" pitchFamily="34" charset="0"/>
              </a:rPr>
              <a:t> </a:t>
            </a:r>
            <a:r>
              <a:rPr lang="en-US" sz="2900" dirty="0" err="1">
                <a:effectLst/>
                <a:latin typeface="Calibri" panose="020F0502020204030204" pitchFamily="34" charset="0"/>
                <a:ea typeface="Calibri" panose="020F0502020204030204" pitchFamily="34" charset="0"/>
                <a:cs typeface="Calibri" panose="020F0502020204030204" pitchFamily="34" charset="0"/>
              </a:rPr>
              <a:t>contaminarea</a:t>
            </a:r>
            <a:r>
              <a:rPr lang="en-US" sz="2900" dirty="0">
                <a:effectLst/>
                <a:latin typeface="Calibri" panose="020F0502020204030204" pitchFamily="34" charset="0"/>
                <a:ea typeface="Calibri" panose="020F0502020204030204" pitchFamily="34" charset="0"/>
                <a:cs typeface="Calibri" panose="020F0502020204030204" pitchFamily="34" charset="0"/>
              </a:rPr>
              <a:t> </a:t>
            </a:r>
            <a:r>
              <a:rPr lang="en-US" sz="2900" dirty="0" err="1">
                <a:effectLst/>
                <a:latin typeface="Calibri" panose="020F0502020204030204" pitchFamily="34" charset="0"/>
                <a:ea typeface="Calibri" panose="020F0502020204030204" pitchFamily="34" charset="0"/>
                <a:cs typeface="Calibri" panose="020F0502020204030204" pitchFamily="34" charset="0"/>
              </a:rPr>
              <a:t>sau</a:t>
            </a:r>
            <a:r>
              <a:rPr lang="en-US" sz="2900" dirty="0">
                <a:effectLst/>
                <a:latin typeface="Calibri" panose="020F0502020204030204" pitchFamily="34" charset="0"/>
                <a:ea typeface="Calibri" panose="020F0502020204030204" pitchFamily="34" charset="0"/>
                <a:cs typeface="Calibri" panose="020F0502020204030204" pitchFamily="34" charset="0"/>
              </a:rPr>
              <a:t> </a:t>
            </a:r>
            <a:r>
              <a:rPr lang="en-US" sz="2900" dirty="0" err="1">
                <a:effectLst/>
                <a:latin typeface="Calibri" panose="020F0502020204030204" pitchFamily="34" charset="0"/>
                <a:ea typeface="Calibri" panose="020F0502020204030204" pitchFamily="34" charset="0"/>
                <a:cs typeface="Calibri" panose="020F0502020204030204" pitchFamily="34" charset="0"/>
              </a:rPr>
              <a:t>îmbolnăvirea</a:t>
            </a:r>
            <a:r>
              <a:rPr lang="en-US" sz="2900" dirty="0">
                <a:effectLst/>
                <a:latin typeface="Calibri" panose="020F0502020204030204" pitchFamily="34" charset="0"/>
                <a:ea typeface="Calibri" panose="020F0502020204030204" pitchFamily="34" charset="0"/>
                <a:cs typeface="Calibri" panose="020F0502020204030204" pitchFamily="34" charset="0"/>
              </a:rPr>
              <a:t>.</a:t>
            </a:r>
            <a:endParaRPr lang="en-US" sz="2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Calibri" panose="020F0502020204030204" pitchFamily="34" charset="0"/>
              <a:buChar char="-"/>
            </a:pPr>
            <a:r>
              <a:rPr lang="en-US" sz="2900" dirty="0" err="1">
                <a:effectLst/>
                <a:latin typeface="Calibri" panose="020F0502020204030204" pitchFamily="34" charset="0"/>
                <a:ea typeface="Calibri" panose="020F0502020204030204" pitchFamily="34" charset="0"/>
                <a:cs typeface="Calibri" panose="020F0502020204030204" pitchFamily="34" charset="0"/>
              </a:rPr>
              <a:t>Scrierea</a:t>
            </a:r>
            <a:r>
              <a:rPr lang="en-US" sz="2900" dirty="0">
                <a:effectLst/>
                <a:latin typeface="Calibri" panose="020F0502020204030204" pitchFamily="34" charset="0"/>
                <a:ea typeface="Calibri" panose="020F0502020204030204" pitchFamily="34" charset="0"/>
                <a:cs typeface="Calibri" panose="020F0502020204030204" pitchFamily="34" charset="0"/>
              </a:rPr>
              <a:t> </a:t>
            </a:r>
            <a:r>
              <a:rPr lang="en-US" sz="2900" dirty="0" err="1">
                <a:effectLst/>
                <a:latin typeface="Calibri" panose="020F0502020204030204" pitchFamily="34" charset="0"/>
                <a:ea typeface="Calibri" panose="020F0502020204030204" pitchFamily="34" charset="0"/>
                <a:cs typeface="Calibri" panose="020F0502020204030204" pitchFamily="34" charset="0"/>
              </a:rPr>
              <a:t>unor</a:t>
            </a:r>
            <a:r>
              <a:rPr lang="en-US" sz="2900" dirty="0">
                <a:effectLst/>
                <a:latin typeface="Calibri" panose="020F0502020204030204" pitchFamily="34" charset="0"/>
                <a:ea typeface="Calibri" panose="020F0502020204030204" pitchFamily="34" charset="0"/>
                <a:cs typeface="Calibri" panose="020F0502020204030204" pitchFamily="34" charset="0"/>
              </a:rPr>
              <a:t> </a:t>
            </a:r>
            <a:r>
              <a:rPr lang="en-US" sz="2900" dirty="0" err="1">
                <a:effectLst/>
                <a:latin typeface="Calibri" panose="020F0502020204030204" pitchFamily="34" charset="0"/>
                <a:ea typeface="Calibri" panose="020F0502020204030204" pitchFamily="34" charset="0"/>
                <a:cs typeface="Calibri" panose="020F0502020204030204" pitchFamily="34" charset="0"/>
              </a:rPr>
              <a:t>mesaje</a:t>
            </a:r>
            <a:r>
              <a:rPr lang="en-US" sz="2900" dirty="0">
                <a:effectLst/>
                <a:latin typeface="Calibri" panose="020F0502020204030204" pitchFamily="34" charset="0"/>
                <a:ea typeface="Calibri" panose="020F0502020204030204" pitchFamily="34" charset="0"/>
                <a:cs typeface="Calibri" panose="020F0502020204030204" pitchFamily="34" charset="0"/>
              </a:rPr>
              <a:t> cu </a:t>
            </a:r>
            <a:r>
              <a:rPr lang="en-US" sz="2900" dirty="0" err="1">
                <a:effectLst/>
                <a:latin typeface="Calibri" panose="020F0502020204030204" pitchFamily="34" charset="0"/>
                <a:ea typeface="Calibri" panose="020F0502020204030204" pitchFamily="34" charset="0"/>
                <a:cs typeface="Calibri" panose="020F0502020204030204" pitchFamily="34" charset="0"/>
              </a:rPr>
              <a:t>lucruri</a:t>
            </a:r>
            <a:r>
              <a:rPr lang="en-US" sz="2900" dirty="0">
                <a:effectLst/>
                <a:latin typeface="Calibri" panose="020F0502020204030204" pitchFamily="34" charset="0"/>
                <a:ea typeface="Calibri" panose="020F0502020204030204" pitchFamily="34" charset="0"/>
                <a:cs typeface="Calibri" panose="020F0502020204030204" pitchFamily="34" charset="0"/>
              </a:rPr>
              <a:t> care </a:t>
            </a:r>
            <a:r>
              <a:rPr lang="en-US" sz="2900" dirty="0" err="1">
                <a:effectLst/>
                <a:latin typeface="Calibri" panose="020F0502020204030204" pitchFamily="34" charset="0"/>
                <a:ea typeface="Calibri" panose="020F0502020204030204" pitchFamily="34" charset="0"/>
                <a:cs typeface="Calibri" panose="020F0502020204030204" pitchFamily="34" charset="0"/>
              </a:rPr>
              <a:t>rănesc</a:t>
            </a:r>
            <a:r>
              <a:rPr lang="ro-RO" sz="2900" dirty="0">
                <a:effectLst/>
                <a:latin typeface="Calibri" panose="020F0502020204030204" pitchFamily="34" charset="0"/>
                <a:ea typeface="Calibri" panose="020F0502020204030204" pitchFamily="34" charset="0"/>
                <a:cs typeface="Calibri" panose="020F0502020204030204" pitchFamily="34" charset="0"/>
              </a:rPr>
              <a:t> o persoană (uneori anonime).</a:t>
            </a:r>
            <a:endParaRPr lang="en-US" sz="2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Calibri" panose="020F0502020204030204" pitchFamily="34" charset="0"/>
              <a:buChar char="-"/>
            </a:pPr>
            <a:r>
              <a:rPr lang="ro-RO" sz="2900" dirty="0">
                <a:effectLst/>
                <a:latin typeface="Calibri" panose="020F0502020204030204" pitchFamily="34" charset="0"/>
                <a:ea typeface="Calibri" panose="020F0502020204030204" pitchFamily="34" charset="0"/>
                <a:cs typeface="Calibri" panose="020F0502020204030204" pitchFamily="34" charset="0"/>
              </a:rPr>
              <a:t>Distribuirea pe rețele de socializare,</a:t>
            </a:r>
            <a:r>
              <a:rPr lang="en-US" sz="2900" dirty="0">
                <a:effectLst/>
                <a:latin typeface="Calibri" panose="020F0502020204030204" pitchFamily="34" charset="0"/>
                <a:ea typeface="Calibri" panose="020F0502020204030204" pitchFamily="34" charset="0"/>
                <a:cs typeface="Calibri" panose="020F0502020204030204" pitchFamily="34" charset="0"/>
              </a:rPr>
              <a:t> de </a:t>
            </a:r>
            <a:r>
              <a:rPr lang="en-US" sz="2900" dirty="0" err="1">
                <a:effectLst/>
                <a:latin typeface="Calibri" panose="020F0502020204030204" pitchFamily="34" charset="0"/>
                <a:ea typeface="Calibri" panose="020F0502020204030204" pitchFamily="34" charset="0"/>
                <a:cs typeface="Calibri" panose="020F0502020204030204" pitchFamily="34" charset="0"/>
              </a:rPr>
              <a:t>imagini</a:t>
            </a:r>
            <a:r>
              <a:rPr lang="en-US" sz="2900" dirty="0">
                <a:effectLst/>
                <a:latin typeface="Calibri" panose="020F0502020204030204" pitchFamily="34" charset="0"/>
                <a:ea typeface="Calibri" panose="020F0502020204030204" pitchFamily="34" charset="0"/>
                <a:cs typeface="Calibri" panose="020F0502020204030204" pitchFamily="34" charset="0"/>
              </a:rPr>
              <a:t> </a:t>
            </a:r>
            <a:r>
              <a:rPr lang="en-US" sz="2900" dirty="0" err="1">
                <a:effectLst/>
                <a:latin typeface="Calibri" panose="020F0502020204030204" pitchFamily="34" charset="0"/>
                <a:ea typeface="Calibri" panose="020F0502020204030204" pitchFamily="34" charset="0"/>
                <a:cs typeface="Calibri" panose="020F0502020204030204" pitchFamily="34" charset="0"/>
              </a:rPr>
              <a:t>sau</a:t>
            </a:r>
            <a:r>
              <a:rPr lang="en-US" sz="2900" dirty="0">
                <a:effectLst/>
                <a:latin typeface="Calibri" panose="020F0502020204030204" pitchFamily="34" charset="0"/>
                <a:ea typeface="Calibri" panose="020F0502020204030204" pitchFamily="34" charset="0"/>
                <a:cs typeface="Calibri" panose="020F0502020204030204" pitchFamily="34" charset="0"/>
              </a:rPr>
              <a:t> </a:t>
            </a:r>
            <a:r>
              <a:rPr lang="en-US" sz="2900" dirty="0" err="1">
                <a:effectLst/>
                <a:latin typeface="Calibri" panose="020F0502020204030204" pitchFamily="34" charset="0"/>
                <a:ea typeface="Calibri" panose="020F0502020204030204" pitchFamily="34" charset="0"/>
                <a:cs typeface="Calibri" panose="020F0502020204030204" pitchFamily="34" charset="0"/>
              </a:rPr>
              <a:t>informa</a:t>
            </a:r>
            <a:r>
              <a:rPr lang="ro-RO" sz="2900" dirty="0">
                <a:effectLst/>
                <a:latin typeface="Calibri" panose="020F0502020204030204" pitchFamily="34" charset="0"/>
                <a:ea typeface="Calibri" panose="020F0502020204030204" pitchFamily="34" charset="0"/>
                <a:cs typeface="Calibri" panose="020F0502020204030204" pitchFamily="34" charset="0"/>
              </a:rPr>
              <a:t>ții compromițătoare despre cineva.</a:t>
            </a:r>
            <a:endParaRPr lang="en-US" sz="2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Calibri" panose="020F0502020204030204" pitchFamily="34" charset="0"/>
              <a:buChar char="-"/>
            </a:pPr>
            <a:r>
              <a:rPr lang="ro-RO" sz="2900" dirty="0">
                <a:effectLst/>
                <a:latin typeface="Calibri" panose="020F0502020204030204" pitchFamily="34" charset="0"/>
                <a:ea typeface="Calibri" panose="020F0502020204030204" pitchFamily="34" charset="0"/>
                <a:cs typeface="Calibri" panose="020F0502020204030204" pitchFamily="34" charset="0"/>
              </a:rPr>
              <a:t>Divulgarea unor informații personale despre o persoană (bârfa).</a:t>
            </a:r>
            <a:endParaRPr lang="en-US" sz="2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800"/>
              </a:spcAft>
              <a:buFont typeface="Calibri" panose="020F0502020204030204" pitchFamily="34" charset="0"/>
              <a:buChar char="-"/>
            </a:pPr>
            <a:r>
              <a:rPr lang="ro-RO" sz="2900" dirty="0">
                <a:effectLst/>
                <a:latin typeface="Calibri" panose="020F0502020204030204" pitchFamily="34" charset="0"/>
                <a:ea typeface="Calibri" panose="020F0502020204030204" pitchFamily="34" charset="0"/>
                <a:cs typeface="Calibri" panose="020F0502020204030204" pitchFamily="34" charset="0"/>
              </a:rPr>
              <a:t>Răspândirea unor informații despre situația familială dificilă a unui coleg.</a:t>
            </a:r>
            <a:endParaRPr lang="en-US" sz="29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3415754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95826-BC9F-4CA2-AA72-B01ACE07B198}"/>
              </a:ext>
            </a:extLst>
          </p:cNvPr>
          <p:cNvSpPr>
            <a:spLocks noGrp="1"/>
          </p:cNvSpPr>
          <p:nvPr>
            <p:ph type="title"/>
          </p:nvPr>
        </p:nvSpPr>
        <p:spPr>
          <a:xfrm>
            <a:off x="1451579" y="804519"/>
            <a:ext cx="9603275" cy="1049235"/>
          </a:xfrm>
        </p:spPr>
        <p:txBody>
          <a:bodyPr/>
          <a:lstStyle/>
          <a:p>
            <a:r>
              <a:rPr lang="en-US" sz="1800" b="1" dirty="0">
                <a:solidFill>
                  <a:srgbClr val="131413"/>
                </a:solidFill>
                <a:effectLst/>
                <a:latin typeface="Calibri" panose="020F0502020204030204" pitchFamily="34" charset="0"/>
                <a:ea typeface="Calibri" panose="020F0502020204030204" pitchFamily="34" charset="0"/>
                <a:cs typeface="Calibri" panose="020F0502020204030204" pitchFamily="34" charset="0"/>
              </a:rPr>
              <a:t>Ce spun </a:t>
            </a:r>
            <a:r>
              <a:rPr lang="en-US" sz="1800" b="1" dirty="0" err="1">
                <a:solidFill>
                  <a:srgbClr val="131413"/>
                </a:solidFill>
                <a:effectLst/>
                <a:latin typeface="Calibri" panose="020F0502020204030204" pitchFamily="34" charset="0"/>
                <a:ea typeface="Calibri" panose="020F0502020204030204" pitchFamily="34" charset="0"/>
                <a:cs typeface="Calibri" panose="020F0502020204030204" pitchFamily="34" charset="0"/>
              </a:rPr>
              <a:t>spun</a:t>
            </a:r>
            <a:r>
              <a:rPr lang="en-US" sz="1800" b="1" dirty="0">
                <a:solidFill>
                  <a:srgbClr val="131413"/>
                </a:solidFill>
                <a:effectLst/>
                <a:latin typeface="Calibri" panose="020F0502020204030204" pitchFamily="34" charset="0"/>
                <a:ea typeface="Calibri" panose="020F0502020204030204" pitchFamily="34" charset="0"/>
                <a:cs typeface="Calibri" panose="020F0502020204030204" pitchFamily="34" charset="0"/>
              </a:rPr>
              <a:t> </a:t>
            </a:r>
            <a:r>
              <a:rPr lang="en-US" sz="1800" b="1" dirty="0" err="1">
                <a:solidFill>
                  <a:srgbClr val="131413"/>
                </a:solidFill>
                <a:effectLst/>
                <a:latin typeface="Calibri" panose="020F0502020204030204" pitchFamily="34" charset="0"/>
                <a:ea typeface="Calibri" panose="020F0502020204030204" pitchFamily="34" charset="0"/>
                <a:cs typeface="Calibri" panose="020F0502020204030204" pitchFamily="34" charset="0"/>
              </a:rPr>
              <a:t>studiile</a:t>
            </a:r>
            <a:r>
              <a:rPr lang="en-US" sz="1800" b="1" dirty="0">
                <a:solidFill>
                  <a:srgbClr val="131413"/>
                </a:solidFill>
                <a:effectLst/>
                <a:latin typeface="Calibri" panose="020F0502020204030204" pitchFamily="34" charset="0"/>
                <a:ea typeface="Calibri" panose="020F0502020204030204" pitchFamily="34" charset="0"/>
                <a:cs typeface="Calibri" panose="020F0502020204030204" pitchFamily="34" charset="0"/>
              </a:rPr>
              <a:t> cu </a:t>
            </a:r>
            <a:r>
              <a:rPr lang="en-US" sz="1800" b="1" dirty="0" err="1">
                <a:solidFill>
                  <a:srgbClr val="131413"/>
                </a:solidFill>
                <a:effectLst/>
                <a:latin typeface="Calibri" panose="020F0502020204030204" pitchFamily="34" charset="0"/>
                <a:ea typeface="Calibri" panose="020F0502020204030204" pitchFamily="34" charset="0"/>
                <a:cs typeface="Calibri" panose="020F0502020204030204" pitchFamily="34" charset="0"/>
              </a:rPr>
              <a:t>privire</a:t>
            </a:r>
            <a:r>
              <a:rPr lang="en-US" sz="1800" b="1" dirty="0">
                <a:solidFill>
                  <a:srgbClr val="131413"/>
                </a:solidFill>
                <a:effectLst/>
                <a:latin typeface="Calibri" panose="020F0502020204030204" pitchFamily="34" charset="0"/>
                <a:ea typeface="Calibri" panose="020F0502020204030204" pitchFamily="34" charset="0"/>
                <a:cs typeface="Calibri" panose="020F0502020204030204" pitchFamily="34" charset="0"/>
              </a:rPr>
              <a:t> la </a:t>
            </a:r>
            <a:r>
              <a:rPr lang="en-US" sz="1800" b="1" dirty="0" err="1">
                <a:solidFill>
                  <a:srgbClr val="131413"/>
                </a:solidFill>
                <a:effectLst/>
                <a:latin typeface="Calibri" panose="020F0502020204030204" pitchFamily="34" charset="0"/>
                <a:ea typeface="Calibri" panose="020F0502020204030204" pitchFamily="34" charset="0"/>
                <a:cs typeface="Calibri" panose="020F0502020204030204" pitchFamily="34" charset="0"/>
              </a:rPr>
              <a:t>impactul</a:t>
            </a:r>
            <a:r>
              <a:rPr lang="en-US" sz="1800" b="1" dirty="0">
                <a:solidFill>
                  <a:srgbClr val="131413"/>
                </a:solidFill>
                <a:effectLst/>
                <a:latin typeface="Calibri" panose="020F0502020204030204" pitchFamily="34" charset="0"/>
                <a:ea typeface="Calibri" panose="020F0502020204030204" pitchFamily="34" charset="0"/>
                <a:cs typeface="Calibri" panose="020F0502020204030204" pitchFamily="34" charset="0"/>
              </a:rPr>
              <a:t> </a:t>
            </a:r>
            <a:r>
              <a:rPr lang="en-US" sz="1800" b="1" dirty="0" err="1">
                <a:solidFill>
                  <a:srgbClr val="131413"/>
                </a:solidFill>
                <a:effectLst/>
                <a:latin typeface="Calibri" panose="020F0502020204030204" pitchFamily="34" charset="0"/>
                <a:ea typeface="Calibri" panose="020F0502020204030204" pitchFamily="34" charset="0"/>
                <a:cs typeface="Calibri" panose="020F0502020204030204" pitchFamily="34" charset="0"/>
              </a:rPr>
              <a:t>experiențelor</a:t>
            </a:r>
            <a:r>
              <a:rPr lang="en-US" sz="1800" b="1" dirty="0">
                <a:solidFill>
                  <a:srgbClr val="131413"/>
                </a:solidFill>
                <a:effectLst/>
                <a:latin typeface="Calibri" panose="020F0502020204030204" pitchFamily="34" charset="0"/>
                <a:ea typeface="Calibri" panose="020F0502020204030204" pitchFamily="34" charset="0"/>
                <a:cs typeface="Calibri" panose="020F0502020204030204" pitchFamily="34" charset="0"/>
              </a:rPr>
              <a:t> de bullying </a:t>
            </a:r>
            <a:r>
              <a:rPr lang="en-US" sz="1800" b="1" dirty="0" err="1">
                <a:solidFill>
                  <a:srgbClr val="131413"/>
                </a:solidFill>
                <a:effectLst/>
                <a:latin typeface="Calibri" panose="020F0502020204030204" pitchFamily="34" charset="0"/>
                <a:ea typeface="Calibri" panose="020F0502020204030204" pitchFamily="34" charset="0"/>
                <a:cs typeface="Calibri" panose="020F0502020204030204" pitchFamily="34" charset="0"/>
              </a:rPr>
              <a:t>asupra</a:t>
            </a:r>
            <a:r>
              <a:rPr lang="en-US" sz="1800" b="1" dirty="0">
                <a:solidFill>
                  <a:srgbClr val="131413"/>
                </a:solidFill>
                <a:effectLst/>
                <a:latin typeface="Calibri" panose="020F0502020204030204" pitchFamily="34" charset="0"/>
                <a:ea typeface="Calibri" panose="020F0502020204030204" pitchFamily="34" charset="0"/>
                <a:cs typeface="Calibri" panose="020F0502020204030204" pitchFamily="34" charset="0"/>
              </a:rPr>
              <a:t> </a:t>
            </a:r>
            <a:r>
              <a:rPr lang="en-US" sz="1800" b="1" dirty="0" err="1">
                <a:solidFill>
                  <a:srgbClr val="131413"/>
                </a:solidFill>
                <a:effectLst/>
                <a:latin typeface="Calibri" panose="020F0502020204030204" pitchFamily="34" charset="0"/>
                <a:ea typeface="Calibri" panose="020F0502020204030204" pitchFamily="34" charset="0"/>
                <a:cs typeface="Calibri" panose="020F0502020204030204" pitchFamily="34" charset="0"/>
              </a:rPr>
              <a:t>adolescenților</a:t>
            </a:r>
            <a:r>
              <a:rPr lang="en-US" sz="1800" b="1" dirty="0">
                <a:solidFill>
                  <a:srgbClr val="131413"/>
                </a:solidFill>
                <a:effectLst/>
                <a:latin typeface="Calibri" panose="020F0502020204030204" pitchFamily="34" charset="0"/>
                <a:ea typeface="Calibri" panose="020F0502020204030204" pitchFamily="34" charset="0"/>
                <a:cs typeface="Calibri" panose="020F0502020204030204" pitchFamily="34" charset="0"/>
              </a:rPr>
              <a:t>?</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34FEF8BD-E7B2-45B2-9DB6-2C7DE343593E}"/>
              </a:ext>
            </a:extLst>
          </p:cNvPr>
          <p:cNvSpPr>
            <a:spLocks noGrp="1"/>
          </p:cNvSpPr>
          <p:nvPr>
            <p:ph idx="1"/>
          </p:nvPr>
        </p:nvSpPr>
        <p:spPr>
          <a:xfrm>
            <a:off x="334297" y="1681315"/>
            <a:ext cx="11710219" cy="4372165"/>
          </a:xfrm>
        </p:spPr>
        <p:txBody>
          <a:bodyPr>
            <a:noAutofit/>
          </a:bodyPr>
          <a:lstStyle/>
          <a:p>
            <a:pPr marL="342900" lvl="0" indent="-342900" algn="just">
              <a:lnSpc>
                <a:spcPct val="107000"/>
              </a:lnSpc>
              <a:buFont typeface="Symbol" panose="05050102010706020507" pitchFamily="18" charset="2"/>
              <a:buChar char=""/>
            </a:pPr>
            <a:endParaRPr lang="ro-RO" sz="16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7000"/>
              </a:lnSpc>
              <a:buFont typeface="Symbol" panose="05050102010706020507" pitchFamily="18" charset="2"/>
              <a:buChar char=""/>
            </a:pPr>
            <a:r>
              <a:rPr lang="ro-RO" sz="1800" dirty="0">
                <a:effectLst/>
                <a:latin typeface="Calibri" panose="020F0502020204030204" pitchFamily="34" charset="0"/>
                <a:ea typeface="Calibri" panose="020F0502020204030204" pitchFamily="34" charset="0"/>
                <a:cs typeface="Calibri" panose="020F0502020204030204" pitchFamily="34" charset="0"/>
              </a:rPr>
              <a:t>risc mare de suicid în adolescență atât în rândul fetelor cât și a băieților.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ro-RO" sz="1800" dirty="0">
                <a:effectLst/>
                <a:latin typeface="Calibri" panose="020F0502020204030204" pitchFamily="34" charset="0"/>
                <a:ea typeface="Calibri" panose="020F0502020204030204" pitchFamily="34" charset="0"/>
                <a:cs typeface="Calibri" panose="020F0502020204030204" pitchFamily="34" charset="0"/>
              </a:rPr>
              <a:t> abandon școlar și probleme de sănătate mintală</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US" sz="1800" dirty="0" err="1">
                <a:effectLst/>
                <a:latin typeface="Calibri" panose="020F0502020204030204" pitchFamily="34" charset="0"/>
                <a:ea typeface="Calibri" panose="020F0502020204030204" pitchFamily="34" charset="0"/>
                <a:cs typeface="Calibri" panose="020F0502020204030204" pitchFamily="34" charset="0"/>
              </a:rPr>
              <a:t>adaptare</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dificilă</a:t>
            </a:r>
            <a:r>
              <a:rPr lang="en-US" sz="1800" dirty="0">
                <a:effectLst/>
                <a:latin typeface="Calibri" panose="020F0502020204030204" pitchFamily="34" charset="0"/>
                <a:ea typeface="Calibri" panose="020F0502020204030204" pitchFamily="34" charset="0"/>
                <a:cs typeface="Calibri" panose="020F0502020204030204" pitchFamily="34" charset="0"/>
              </a:rPr>
              <a:t> la </a:t>
            </a:r>
            <a:r>
              <a:rPr lang="en-US" sz="1800" dirty="0" err="1">
                <a:effectLst/>
                <a:latin typeface="Calibri" panose="020F0502020204030204" pitchFamily="34" charset="0"/>
                <a:ea typeface="Calibri" panose="020F0502020204030204" pitchFamily="34" charset="0"/>
                <a:cs typeface="Calibri" panose="020F0502020204030204" pitchFamily="34" charset="0"/>
              </a:rPr>
              <a:t>viața</a:t>
            </a:r>
            <a:r>
              <a:rPr lang="en-US" sz="1800" dirty="0">
                <a:effectLst/>
                <a:latin typeface="Calibri" panose="020F0502020204030204" pitchFamily="34" charset="0"/>
                <a:ea typeface="Calibri" panose="020F0502020204030204" pitchFamily="34" charset="0"/>
                <a:cs typeface="Calibri" panose="020F0502020204030204" pitchFamily="34" charset="0"/>
              </a:rPr>
              <a:t> de adult </a:t>
            </a:r>
            <a:r>
              <a:rPr lang="en-US" sz="1800" dirty="0" err="1">
                <a:effectLst/>
                <a:latin typeface="Calibri" panose="020F0502020204030204" pitchFamily="34" charset="0"/>
                <a:ea typeface="Calibri" panose="020F0502020204030204" pitchFamily="34" charset="0"/>
                <a:cs typeface="Calibri" panose="020F0502020204030204" pitchFamily="34" charset="0"/>
              </a:rPr>
              <a:t>atât</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în</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cazul</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adolescenților</a:t>
            </a:r>
            <a:r>
              <a:rPr lang="en-US" sz="1800" dirty="0">
                <a:effectLst/>
                <a:latin typeface="Calibri" panose="020F0502020204030204" pitchFamily="34" charset="0"/>
                <a:ea typeface="Calibri" panose="020F0502020204030204" pitchFamily="34" charset="0"/>
                <a:cs typeface="Calibri" panose="020F0502020204030204" pitchFamily="34" charset="0"/>
              </a:rPr>
              <a:t> care </a:t>
            </a:r>
            <a:r>
              <a:rPr lang="en-US" sz="1800" dirty="0" err="1">
                <a:effectLst/>
                <a:latin typeface="Calibri" panose="020F0502020204030204" pitchFamily="34" charset="0"/>
                <a:ea typeface="Calibri" panose="020F0502020204030204" pitchFamily="34" charset="0"/>
                <a:cs typeface="Calibri" panose="020F0502020204030204" pitchFamily="34" charset="0"/>
              </a:rPr>
              <a:t>inițiază</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comportmentul</a:t>
            </a:r>
            <a:r>
              <a:rPr lang="en-US" sz="1800" dirty="0">
                <a:effectLst/>
                <a:latin typeface="Calibri" panose="020F0502020204030204" pitchFamily="34" charset="0"/>
                <a:ea typeface="Calibri" panose="020F0502020204030204" pitchFamily="34" charset="0"/>
                <a:cs typeface="Calibri" panose="020F0502020204030204" pitchFamily="34" charset="0"/>
              </a:rPr>
              <a:t> de bullying</a:t>
            </a:r>
            <a:r>
              <a:rPr lang="en-US" sz="1800" dirty="0">
                <a:solidFill>
                  <a:srgbClr val="131413"/>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cât</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și</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în</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cazul</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celor</a:t>
            </a:r>
            <a:r>
              <a:rPr lang="en-US" sz="1800" dirty="0">
                <a:effectLst/>
                <a:latin typeface="Calibri" panose="020F0502020204030204" pitchFamily="34" charset="0"/>
                <a:ea typeface="Calibri" panose="020F0502020204030204" pitchFamily="34" charset="0"/>
                <a:cs typeface="Calibri" panose="020F0502020204030204" pitchFamily="34" charset="0"/>
              </a:rPr>
              <a:t> care </a:t>
            </a:r>
            <a:r>
              <a:rPr lang="en-US" sz="1800" dirty="0" err="1">
                <a:effectLst/>
                <a:latin typeface="Calibri" panose="020F0502020204030204" pitchFamily="34" charset="0"/>
                <a:ea typeface="Calibri" panose="020F0502020204030204" pitchFamily="34" charset="0"/>
                <a:cs typeface="Calibri" panose="020F0502020204030204" pitchFamily="34" charset="0"/>
              </a:rPr>
              <a:t>sunț</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tințe</a:t>
            </a:r>
            <a:r>
              <a:rPr lang="en-US" sz="1800" dirty="0">
                <a:effectLst/>
                <a:latin typeface="Calibri" panose="020F0502020204030204" pitchFamily="34" charset="0"/>
                <a:ea typeface="Calibri" panose="020F0502020204030204" pitchFamily="34" charset="0"/>
                <a:cs typeface="Calibri" panose="020F0502020204030204" pitchFamily="34" charset="0"/>
              </a:rPr>
              <a:t> ale </a:t>
            </a:r>
            <a:r>
              <a:rPr lang="en-US" sz="1800" dirty="0" err="1">
                <a:effectLst/>
                <a:latin typeface="Calibri" panose="020F0502020204030204" pitchFamily="34" charset="0"/>
                <a:ea typeface="Calibri" panose="020F0502020204030204" pitchFamily="34" charset="0"/>
                <a:cs typeface="Calibri" panose="020F0502020204030204" pitchFamily="34" charset="0"/>
              </a:rPr>
              <a:t>acestui</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tratament</a:t>
            </a:r>
            <a:r>
              <a:rPr lang="en-US" sz="1800" dirty="0">
                <a:effectLst/>
                <a:latin typeface="Calibri" panose="020F0502020204030204" pitchFamily="34" charset="0"/>
                <a:ea typeface="Calibri" panose="020F0502020204030204" pitchFamily="34" charset="0"/>
                <a:cs typeface="Calibri" panose="020F0502020204030204" pitchFamily="34" charset="0"/>
              </a:rPr>
              <a:t>.</a:t>
            </a:r>
            <a:r>
              <a:rPr lang="en-US" sz="1800" dirty="0">
                <a:solidFill>
                  <a:srgbClr val="131413"/>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US" sz="1800" dirty="0" err="1">
                <a:solidFill>
                  <a:srgbClr val="131413"/>
                </a:solidFill>
                <a:effectLst/>
                <a:latin typeface="Calibri" panose="020F0502020204030204" pitchFamily="34" charset="0"/>
                <a:ea typeface="Calibri" panose="020F0502020204030204" pitchFamily="34" charset="0"/>
                <a:cs typeface="Calibri" panose="020F0502020204030204" pitchFamily="34" charset="0"/>
              </a:rPr>
              <a:t>risc</a:t>
            </a:r>
            <a:r>
              <a:rPr lang="en-US" sz="1800" dirty="0">
                <a:solidFill>
                  <a:srgbClr val="131413"/>
                </a:solidFill>
                <a:effectLst/>
                <a:latin typeface="Calibri" panose="020F0502020204030204" pitchFamily="34" charset="0"/>
                <a:ea typeface="Calibri" panose="020F0502020204030204" pitchFamily="34" charset="0"/>
                <a:cs typeface="Calibri" panose="020F0502020204030204" pitchFamily="34" charset="0"/>
              </a:rPr>
              <a:t> de </a:t>
            </a:r>
            <a:r>
              <a:rPr lang="en-US" sz="1800" dirty="0" err="1">
                <a:solidFill>
                  <a:srgbClr val="131413"/>
                </a:solidFill>
                <a:effectLst/>
                <a:latin typeface="Calibri" panose="020F0502020204030204" pitchFamily="34" charset="0"/>
                <a:ea typeface="Calibri" panose="020F0502020204030204" pitchFamily="34" charset="0"/>
                <a:cs typeface="Calibri" panose="020F0502020204030204" pitchFamily="34" charset="0"/>
              </a:rPr>
              <a:t>consum</a:t>
            </a:r>
            <a:r>
              <a:rPr lang="en-US" sz="1800" dirty="0">
                <a:solidFill>
                  <a:srgbClr val="131413"/>
                </a:solidFill>
                <a:effectLst/>
                <a:latin typeface="Calibri" panose="020F0502020204030204" pitchFamily="34" charset="0"/>
                <a:ea typeface="Calibri" panose="020F0502020204030204" pitchFamily="34" charset="0"/>
                <a:cs typeface="Calibri" panose="020F0502020204030204" pitchFamily="34" charset="0"/>
              </a:rPr>
              <a:t> de </a:t>
            </a:r>
            <a:r>
              <a:rPr lang="en-US" sz="1800" dirty="0" err="1">
                <a:solidFill>
                  <a:srgbClr val="131413"/>
                </a:solidFill>
                <a:effectLst/>
                <a:latin typeface="Calibri" panose="020F0502020204030204" pitchFamily="34" charset="0"/>
                <a:ea typeface="Calibri" panose="020F0502020204030204" pitchFamily="34" charset="0"/>
                <a:cs typeface="Calibri" panose="020F0502020204030204" pitchFamily="34" charset="0"/>
              </a:rPr>
              <a:t>substanțe</a:t>
            </a:r>
            <a:r>
              <a:rPr lang="en-US" sz="1800" dirty="0">
                <a:solidFill>
                  <a:srgbClr val="131413"/>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131413"/>
                </a:solidFill>
                <a:effectLst/>
                <a:latin typeface="Calibri" panose="020F0502020204030204" pitchFamily="34" charset="0"/>
                <a:ea typeface="Calibri" panose="020F0502020204030204" pitchFamily="34" charset="0"/>
                <a:cs typeface="Calibri" panose="020F0502020204030204" pitchFamily="34" charset="0"/>
              </a:rPr>
              <a:t>și</a:t>
            </a:r>
            <a:r>
              <a:rPr lang="en-US" sz="1800" dirty="0">
                <a:solidFill>
                  <a:srgbClr val="131413"/>
                </a:solidFill>
                <a:effectLst/>
                <a:latin typeface="Calibri" panose="020F0502020204030204" pitchFamily="34" charset="0"/>
                <a:ea typeface="Calibri" panose="020F0502020204030204" pitchFamily="34" charset="0"/>
                <a:cs typeface="Calibri" panose="020F0502020204030204" pitchFamily="34" charset="0"/>
              </a:rPr>
              <a:t>  de </a:t>
            </a:r>
            <a:r>
              <a:rPr lang="en-US" sz="1800" dirty="0" err="1">
                <a:solidFill>
                  <a:srgbClr val="131413"/>
                </a:solidFill>
                <a:effectLst/>
                <a:latin typeface="Calibri" panose="020F0502020204030204" pitchFamily="34" charset="0"/>
                <a:ea typeface="Calibri" panose="020F0502020204030204" pitchFamily="34" charset="0"/>
                <a:cs typeface="Calibri" panose="020F0502020204030204" pitchFamily="34" charset="0"/>
              </a:rPr>
              <a:t>implicare</a:t>
            </a:r>
            <a:r>
              <a:rPr lang="en-US" sz="1800" dirty="0">
                <a:solidFill>
                  <a:srgbClr val="131413"/>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131413"/>
                </a:solidFill>
                <a:effectLst/>
                <a:latin typeface="Calibri" panose="020F0502020204030204" pitchFamily="34" charset="0"/>
                <a:ea typeface="Calibri" panose="020F0502020204030204" pitchFamily="34" charset="0"/>
                <a:cs typeface="Calibri" panose="020F0502020204030204" pitchFamily="34" charset="0"/>
              </a:rPr>
              <a:t>în</a:t>
            </a:r>
            <a:r>
              <a:rPr lang="en-US" sz="1800" dirty="0">
                <a:solidFill>
                  <a:srgbClr val="131413"/>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131413"/>
                </a:solidFill>
                <a:effectLst/>
                <a:latin typeface="Calibri" panose="020F0502020204030204" pitchFamily="34" charset="0"/>
                <a:ea typeface="Calibri" panose="020F0502020204030204" pitchFamily="34" charset="0"/>
                <a:cs typeface="Calibri" panose="020F0502020204030204" pitchFamily="34" charset="0"/>
              </a:rPr>
              <a:t>comportamente</a:t>
            </a:r>
            <a:r>
              <a:rPr lang="en-US" sz="1800" dirty="0">
                <a:solidFill>
                  <a:srgbClr val="131413"/>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131413"/>
                </a:solidFill>
                <a:effectLst/>
                <a:latin typeface="Calibri" panose="020F0502020204030204" pitchFamily="34" charset="0"/>
                <a:ea typeface="Calibri" panose="020F0502020204030204" pitchFamily="34" charset="0"/>
                <a:cs typeface="Calibri" panose="020F0502020204030204" pitchFamily="34" charset="0"/>
              </a:rPr>
              <a:t>delincvente</a:t>
            </a:r>
            <a:r>
              <a:rPr lang="en-US" sz="1800" dirty="0">
                <a:solidFill>
                  <a:srgbClr val="131413"/>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US" sz="1800" dirty="0">
                <a:solidFill>
                  <a:srgbClr val="131413"/>
                </a:solidFill>
                <a:effectLst/>
                <a:latin typeface="Calibri" panose="020F0502020204030204" pitchFamily="34" charset="0"/>
                <a:ea typeface="Calibri" panose="020F0502020204030204" pitchFamily="34" charset="0"/>
                <a:cs typeface="Calibri" panose="020F0502020204030204" pitchFamily="34" charset="0"/>
              </a:rPr>
              <a:t>un </a:t>
            </a:r>
            <a:r>
              <a:rPr lang="en-US" sz="1800" dirty="0" err="1">
                <a:solidFill>
                  <a:srgbClr val="131413"/>
                </a:solidFill>
                <a:effectLst/>
                <a:latin typeface="Calibri" panose="020F0502020204030204" pitchFamily="34" charset="0"/>
                <a:ea typeface="Calibri" panose="020F0502020204030204" pitchFamily="34" charset="0"/>
                <a:cs typeface="Calibri" panose="020F0502020204030204" pitchFamily="34" charset="0"/>
              </a:rPr>
              <a:t>nivel</a:t>
            </a:r>
            <a:r>
              <a:rPr lang="en-US" sz="1800" dirty="0">
                <a:solidFill>
                  <a:srgbClr val="131413"/>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131413"/>
                </a:solidFill>
                <a:effectLst/>
                <a:latin typeface="Calibri" panose="020F0502020204030204" pitchFamily="34" charset="0"/>
                <a:ea typeface="Calibri" panose="020F0502020204030204" pitchFamily="34" charset="0"/>
                <a:cs typeface="Calibri" panose="020F0502020204030204" pitchFamily="34" charset="0"/>
              </a:rPr>
              <a:t>crescut</a:t>
            </a:r>
            <a:r>
              <a:rPr lang="en-US" sz="1800" dirty="0">
                <a:solidFill>
                  <a:srgbClr val="131413"/>
                </a:solidFill>
                <a:effectLst/>
                <a:latin typeface="Calibri" panose="020F0502020204030204" pitchFamily="34" charset="0"/>
                <a:ea typeface="Calibri" panose="020F0502020204030204" pitchFamily="34" charset="0"/>
                <a:cs typeface="Calibri" panose="020F0502020204030204" pitchFamily="34" charset="0"/>
              </a:rPr>
              <a:t> de </a:t>
            </a:r>
            <a:r>
              <a:rPr lang="en-US" sz="1800" dirty="0" err="1">
                <a:solidFill>
                  <a:srgbClr val="131413"/>
                </a:solidFill>
                <a:effectLst/>
                <a:latin typeface="Calibri" panose="020F0502020204030204" pitchFamily="34" charset="0"/>
                <a:ea typeface="Calibri" panose="020F0502020204030204" pitchFamily="34" charset="0"/>
                <a:cs typeface="Calibri" panose="020F0502020204030204" pitchFamily="34" charset="0"/>
              </a:rPr>
              <a:t>anxietate</a:t>
            </a:r>
            <a:r>
              <a:rPr lang="en-US" sz="1800" dirty="0">
                <a:solidFill>
                  <a:srgbClr val="131413"/>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131413"/>
                </a:solidFill>
                <a:effectLst/>
                <a:latin typeface="Calibri" panose="020F0502020204030204" pitchFamily="34" charset="0"/>
                <a:ea typeface="Calibri" panose="020F0502020204030204" pitchFamily="34" charset="0"/>
                <a:cs typeface="Calibri" panose="020F0502020204030204" pitchFamily="34" charset="0"/>
              </a:rPr>
              <a:t>văd</a:t>
            </a:r>
            <a:r>
              <a:rPr lang="en-US" sz="1800" dirty="0">
                <a:solidFill>
                  <a:srgbClr val="131413"/>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131413"/>
                </a:solidFill>
                <a:effectLst/>
                <a:latin typeface="Calibri" panose="020F0502020204030204" pitchFamily="34" charset="0"/>
                <a:ea typeface="Calibri" panose="020F0502020204030204" pitchFamily="34" charset="0"/>
                <a:cs typeface="Calibri" panose="020F0502020204030204" pitchFamily="34" charset="0"/>
              </a:rPr>
              <a:t>lumea</a:t>
            </a:r>
            <a:r>
              <a:rPr lang="en-US" sz="1800" dirty="0">
                <a:solidFill>
                  <a:srgbClr val="131413"/>
                </a:solidFill>
                <a:effectLst/>
                <a:latin typeface="Calibri" panose="020F0502020204030204" pitchFamily="34" charset="0"/>
                <a:ea typeface="Calibri" panose="020F0502020204030204" pitchFamily="34" charset="0"/>
                <a:cs typeface="Calibri" panose="020F0502020204030204" pitchFamily="34" charset="0"/>
              </a:rPr>
              <a:t> ca pe un loc </a:t>
            </a:r>
            <a:r>
              <a:rPr lang="en-US" sz="1800" dirty="0" err="1">
                <a:solidFill>
                  <a:srgbClr val="131413"/>
                </a:solidFill>
                <a:effectLst/>
                <a:latin typeface="Calibri" panose="020F0502020204030204" pitchFamily="34" charset="0"/>
                <a:ea typeface="Calibri" panose="020F0502020204030204" pitchFamily="34" charset="0"/>
                <a:cs typeface="Calibri" panose="020F0502020204030204" pitchFamily="34" charset="0"/>
              </a:rPr>
              <a:t>plin</a:t>
            </a:r>
            <a:r>
              <a:rPr lang="en-US" sz="1800" dirty="0">
                <a:solidFill>
                  <a:srgbClr val="131413"/>
                </a:solidFill>
                <a:effectLst/>
                <a:latin typeface="Calibri" panose="020F0502020204030204" pitchFamily="34" charset="0"/>
                <a:ea typeface="Calibri" panose="020F0502020204030204" pitchFamily="34" charset="0"/>
                <a:cs typeface="Calibri" panose="020F0502020204030204" pitchFamily="34" charset="0"/>
              </a:rPr>
              <a:t> de </a:t>
            </a:r>
            <a:r>
              <a:rPr lang="en-US" sz="1800" dirty="0" err="1">
                <a:solidFill>
                  <a:srgbClr val="131413"/>
                </a:solidFill>
                <a:effectLst/>
                <a:latin typeface="Calibri" panose="020F0502020204030204" pitchFamily="34" charset="0"/>
                <a:ea typeface="Calibri" panose="020F0502020204030204" pitchFamily="34" charset="0"/>
                <a:cs typeface="Calibri" panose="020F0502020204030204" pitchFamily="34" charset="0"/>
              </a:rPr>
              <a:t>pericole</a:t>
            </a:r>
            <a:r>
              <a:rPr lang="en-US" sz="1800" dirty="0">
                <a:solidFill>
                  <a:srgbClr val="131413"/>
                </a:solidFill>
                <a:effectLst/>
                <a:latin typeface="Calibri" panose="020F0502020204030204" pitchFamily="34" charset="0"/>
                <a:ea typeface="Calibri" panose="020F0502020204030204" pitchFamily="34" charset="0"/>
                <a:cs typeface="Calibri" panose="020F0502020204030204" pitchFamily="34" charset="0"/>
              </a:rPr>
              <a:t>, se </a:t>
            </a:r>
            <a:r>
              <a:rPr lang="en-US" sz="1800" dirty="0" err="1">
                <a:solidFill>
                  <a:srgbClr val="131413"/>
                </a:solidFill>
                <a:effectLst/>
                <a:latin typeface="Calibri" panose="020F0502020204030204" pitchFamily="34" charset="0"/>
                <a:ea typeface="Calibri" panose="020F0502020204030204" pitchFamily="34" charset="0"/>
                <a:cs typeface="Calibri" panose="020F0502020204030204" pitchFamily="34" charset="0"/>
              </a:rPr>
              <a:t>așteaptă</a:t>
            </a:r>
            <a:r>
              <a:rPr lang="en-US" sz="1800" dirty="0">
                <a:solidFill>
                  <a:srgbClr val="131413"/>
                </a:solidFill>
                <a:effectLst/>
                <a:latin typeface="Calibri" panose="020F0502020204030204" pitchFamily="34" charset="0"/>
                <a:ea typeface="Calibri" panose="020F0502020204030204" pitchFamily="34" charset="0"/>
                <a:cs typeface="Calibri" panose="020F0502020204030204" pitchFamily="34" charset="0"/>
              </a:rPr>
              <a:t> tot </a:t>
            </a:r>
            <a:r>
              <a:rPr lang="en-US" sz="1800" dirty="0" err="1">
                <a:solidFill>
                  <a:srgbClr val="131413"/>
                </a:solidFill>
                <a:effectLst/>
                <a:latin typeface="Calibri" panose="020F0502020204030204" pitchFamily="34" charset="0"/>
                <a:ea typeface="Calibri" panose="020F0502020204030204" pitchFamily="34" charset="0"/>
                <a:cs typeface="Calibri" panose="020F0502020204030204" pitchFamily="34" charset="0"/>
              </a:rPr>
              <a:t>timpul</a:t>
            </a:r>
            <a:r>
              <a:rPr lang="en-US" sz="1800" dirty="0">
                <a:solidFill>
                  <a:srgbClr val="131413"/>
                </a:solidFill>
                <a:effectLst/>
                <a:latin typeface="Calibri" panose="020F0502020204030204" pitchFamily="34" charset="0"/>
                <a:ea typeface="Calibri" panose="020F0502020204030204" pitchFamily="34" charset="0"/>
                <a:cs typeface="Calibri" panose="020F0502020204030204" pitchFamily="34" charset="0"/>
              </a:rPr>
              <a:t> ca </a:t>
            </a:r>
            <a:r>
              <a:rPr lang="en-US" sz="1800" dirty="0" err="1">
                <a:solidFill>
                  <a:srgbClr val="131413"/>
                </a:solidFill>
                <a:effectLst/>
                <a:latin typeface="Calibri" panose="020F0502020204030204" pitchFamily="34" charset="0"/>
                <a:ea typeface="Calibri" panose="020F0502020204030204" pitchFamily="34" charset="0"/>
                <a:cs typeface="Calibri" panose="020F0502020204030204" pitchFamily="34" charset="0"/>
              </a:rPr>
              <a:t>ceva</a:t>
            </a:r>
            <a:r>
              <a:rPr lang="en-US" sz="1800" dirty="0">
                <a:solidFill>
                  <a:srgbClr val="131413"/>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131413"/>
                </a:solidFill>
                <a:effectLst/>
                <a:latin typeface="Calibri" panose="020F0502020204030204" pitchFamily="34" charset="0"/>
                <a:ea typeface="Calibri" panose="020F0502020204030204" pitchFamily="34" charset="0"/>
                <a:cs typeface="Calibri" panose="020F0502020204030204" pitchFamily="34" charset="0"/>
              </a:rPr>
              <a:t>rău</a:t>
            </a:r>
            <a:r>
              <a:rPr lang="en-US" sz="1800" dirty="0">
                <a:solidFill>
                  <a:srgbClr val="131413"/>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131413"/>
                </a:solidFill>
                <a:effectLst/>
                <a:latin typeface="Calibri" panose="020F0502020204030204" pitchFamily="34" charset="0"/>
                <a:ea typeface="Calibri" panose="020F0502020204030204" pitchFamily="34" charset="0"/>
                <a:cs typeface="Calibri" panose="020F0502020204030204" pitchFamily="34" charset="0"/>
              </a:rPr>
              <a:t>să</a:t>
            </a:r>
            <a:r>
              <a:rPr lang="en-US" sz="1800" dirty="0">
                <a:solidFill>
                  <a:srgbClr val="131413"/>
                </a:solidFill>
                <a:effectLst/>
                <a:latin typeface="Calibri" panose="020F0502020204030204" pitchFamily="34" charset="0"/>
                <a:ea typeface="Calibri" panose="020F0502020204030204" pitchFamily="34" charset="0"/>
                <a:cs typeface="Calibri" panose="020F0502020204030204" pitchFamily="34" charset="0"/>
              </a:rPr>
              <a:t> se </a:t>
            </a:r>
            <a:r>
              <a:rPr lang="en-US" sz="1800" dirty="0" err="1">
                <a:solidFill>
                  <a:srgbClr val="131413"/>
                </a:solidFill>
                <a:effectLst/>
                <a:latin typeface="Calibri" panose="020F0502020204030204" pitchFamily="34" charset="0"/>
                <a:ea typeface="Calibri" panose="020F0502020204030204" pitchFamily="34" charset="0"/>
                <a:cs typeface="Calibri" panose="020F0502020204030204" pitchFamily="34" charset="0"/>
              </a:rPr>
              <a:t>întâmple</a:t>
            </a:r>
            <a:r>
              <a:rPr lang="en-US" sz="1800" dirty="0">
                <a:solidFill>
                  <a:srgbClr val="131413"/>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131413"/>
                </a:solidFill>
                <a:effectLst/>
                <a:latin typeface="Calibri" panose="020F0502020204030204" pitchFamily="34" charset="0"/>
                <a:ea typeface="Calibri" panose="020F0502020204030204" pitchFamily="34" charset="0"/>
                <a:cs typeface="Calibri" panose="020F0502020204030204" pitchFamily="34" charset="0"/>
              </a:rPr>
              <a:t>văd</a:t>
            </a:r>
            <a:r>
              <a:rPr lang="en-US" sz="1800" dirty="0">
                <a:solidFill>
                  <a:srgbClr val="131413"/>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131413"/>
                </a:solidFill>
                <a:effectLst/>
                <a:latin typeface="Calibri" panose="020F0502020204030204" pitchFamily="34" charset="0"/>
                <a:ea typeface="Calibri" panose="020F0502020204030204" pitchFamily="34" charset="0"/>
                <a:cs typeface="Calibri" panose="020F0502020204030204" pitchFamily="34" charset="0"/>
              </a:rPr>
              <a:t>lumea</a:t>
            </a:r>
            <a:r>
              <a:rPr lang="en-US" sz="1800" dirty="0">
                <a:solidFill>
                  <a:srgbClr val="131413"/>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131413"/>
                </a:solidFill>
                <a:effectLst/>
                <a:latin typeface="Calibri" panose="020F0502020204030204" pitchFamily="34" charset="0"/>
                <a:ea typeface="Calibri" panose="020F0502020204030204" pitchFamily="34" charset="0"/>
                <a:cs typeface="Calibri" panose="020F0502020204030204" pitchFamily="34" charset="0"/>
              </a:rPr>
              <a:t>în</a:t>
            </a:r>
            <a:r>
              <a:rPr lang="en-US" sz="1800" dirty="0">
                <a:solidFill>
                  <a:srgbClr val="131413"/>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131413"/>
                </a:solidFill>
                <a:effectLst/>
                <a:latin typeface="Calibri" panose="020F0502020204030204" pitchFamily="34" charset="0"/>
                <a:ea typeface="Calibri" panose="020F0502020204030204" pitchFamily="34" charset="0"/>
                <a:cs typeface="Calibri" panose="020F0502020204030204" pitchFamily="34" charset="0"/>
              </a:rPr>
              <a:t>negru</a:t>
            </a:r>
            <a:r>
              <a:rPr lang="en-US" sz="1800" dirty="0">
                <a:solidFill>
                  <a:srgbClr val="131413"/>
                </a:solidFill>
                <a:effectLst/>
                <a:latin typeface="Calibri" panose="020F0502020204030204" pitchFamily="34" charset="0"/>
                <a:ea typeface="Calibri" panose="020F0502020204030204" pitchFamily="34" charset="0"/>
                <a:cs typeface="Calibri" panose="020F0502020204030204" pitchFamily="34" charset="0"/>
              </a:rPr>
              <a:t>, sunt </a:t>
            </a:r>
            <a:r>
              <a:rPr lang="en-US" sz="1800" dirty="0" err="1">
                <a:solidFill>
                  <a:srgbClr val="131413"/>
                </a:solidFill>
                <a:effectLst/>
                <a:latin typeface="Calibri" panose="020F0502020204030204" pitchFamily="34" charset="0"/>
                <a:ea typeface="Calibri" panose="020F0502020204030204" pitchFamily="34" charset="0"/>
                <a:cs typeface="Calibri" panose="020F0502020204030204" pitchFamily="34" charset="0"/>
              </a:rPr>
              <a:t>lipsiți</a:t>
            </a:r>
            <a:r>
              <a:rPr lang="en-US" sz="1800" dirty="0">
                <a:solidFill>
                  <a:srgbClr val="131413"/>
                </a:solidFill>
                <a:effectLst/>
                <a:latin typeface="Calibri" panose="020F0502020204030204" pitchFamily="34" charset="0"/>
                <a:ea typeface="Calibri" panose="020F0502020204030204" pitchFamily="34" charset="0"/>
                <a:cs typeface="Calibri" panose="020F0502020204030204" pitchFamily="34" charset="0"/>
              </a:rPr>
              <a:t> de </a:t>
            </a:r>
            <a:r>
              <a:rPr lang="en-US" sz="1800" dirty="0" err="1">
                <a:solidFill>
                  <a:srgbClr val="131413"/>
                </a:solidFill>
                <a:effectLst/>
                <a:latin typeface="Calibri" panose="020F0502020204030204" pitchFamily="34" charset="0"/>
                <a:ea typeface="Calibri" panose="020F0502020204030204" pitchFamily="34" charset="0"/>
                <a:cs typeface="Calibri" panose="020F0502020204030204" pitchFamily="34" charset="0"/>
              </a:rPr>
              <a:t>speranță</a:t>
            </a:r>
            <a:r>
              <a:rPr lang="en-US" sz="1800" dirty="0">
                <a:solidFill>
                  <a:srgbClr val="131413"/>
                </a:solidFill>
                <a:effectLst/>
                <a:latin typeface="Calibri" panose="020F0502020204030204" pitchFamily="34" charset="0"/>
                <a:ea typeface="Calibri" panose="020F0502020204030204" pitchFamily="34" charset="0"/>
                <a:cs typeface="Calibri" panose="020F0502020204030204" pitchFamily="34" charset="0"/>
              </a:rPr>
              <a:t>, se </a:t>
            </a:r>
            <a:r>
              <a:rPr lang="en-US" sz="1800" dirty="0" err="1">
                <a:solidFill>
                  <a:srgbClr val="131413"/>
                </a:solidFill>
                <a:effectLst/>
                <a:latin typeface="Calibri" panose="020F0502020204030204" pitchFamily="34" charset="0"/>
                <a:ea typeface="Calibri" panose="020F0502020204030204" pitchFamily="34" charset="0"/>
                <a:cs typeface="Calibri" panose="020F0502020204030204" pitchFamily="34" charset="0"/>
              </a:rPr>
              <a:t>simt</a:t>
            </a:r>
            <a:r>
              <a:rPr lang="en-US" sz="1800" dirty="0">
                <a:solidFill>
                  <a:srgbClr val="131413"/>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131413"/>
                </a:solidFill>
                <a:effectLst/>
                <a:latin typeface="Calibri" panose="020F0502020204030204" pitchFamily="34" charset="0"/>
                <a:ea typeface="Calibri" panose="020F0502020204030204" pitchFamily="34" charset="0"/>
                <a:cs typeface="Calibri" panose="020F0502020204030204" pitchFamily="34" charset="0"/>
              </a:rPr>
              <a:t>neputiincioși</a:t>
            </a:r>
            <a:r>
              <a:rPr lang="en-US" sz="1800" dirty="0">
                <a:solidFill>
                  <a:srgbClr val="131413"/>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131413"/>
                </a:solidFill>
                <a:effectLst/>
                <a:latin typeface="Calibri" panose="020F0502020204030204" pitchFamily="34" charset="0"/>
                <a:ea typeface="Calibri" panose="020F0502020204030204" pitchFamily="34" charset="0"/>
                <a:cs typeface="Calibri" panose="020F0502020204030204" pitchFamily="34" charset="0"/>
              </a:rPr>
              <a:t>și</a:t>
            </a:r>
            <a:r>
              <a:rPr lang="en-US" sz="1800" dirty="0">
                <a:solidFill>
                  <a:srgbClr val="131413"/>
                </a:solidFill>
                <a:effectLst/>
                <a:latin typeface="Calibri" panose="020F0502020204030204" pitchFamily="34" charset="0"/>
                <a:ea typeface="Calibri" panose="020F0502020204030204" pitchFamily="34" charset="0"/>
                <a:cs typeface="Calibri" panose="020F0502020204030204" pitchFamily="34" charset="0"/>
              </a:rPr>
              <a:t> au un </a:t>
            </a:r>
            <a:r>
              <a:rPr lang="en-US" sz="1800" dirty="0" err="1">
                <a:solidFill>
                  <a:srgbClr val="131413"/>
                </a:solidFill>
                <a:effectLst/>
                <a:latin typeface="Calibri" panose="020F0502020204030204" pitchFamily="34" charset="0"/>
                <a:ea typeface="Calibri" panose="020F0502020204030204" pitchFamily="34" charset="0"/>
                <a:cs typeface="Calibri" panose="020F0502020204030204" pitchFamily="34" charset="0"/>
              </a:rPr>
              <a:t>nivel</a:t>
            </a:r>
            <a:r>
              <a:rPr lang="en-US" sz="1800" dirty="0">
                <a:solidFill>
                  <a:srgbClr val="131413"/>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131413"/>
                </a:solidFill>
                <a:effectLst/>
                <a:latin typeface="Calibri" panose="020F0502020204030204" pitchFamily="34" charset="0"/>
                <a:ea typeface="Calibri" panose="020F0502020204030204" pitchFamily="34" charset="0"/>
                <a:cs typeface="Calibri" panose="020F0502020204030204" pitchFamily="34" charset="0"/>
              </a:rPr>
              <a:t>scăzut</a:t>
            </a:r>
            <a:r>
              <a:rPr lang="en-US" sz="1800" dirty="0">
                <a:solidFill>
                  <a:srgbClr val="131413"/>
                </a:solidFill>
                <a:effectLst/>
                <a:latin typeface="Calibri" panose="020F0502020204030204" pitchFamily="34" charset="0"/>
                <a:ea typeface="Calibri" panose="020F0502020204030204" pitchFamily="34" charset="0"/>
                <a:cs typeface="Calibri" panose="020F0502020204030204" pitchFamily="34" charset="0"/>
              </a:rPr>
              <a:t> de </a:t>
            </a:r>
            <a:r>
              <a:rPr lang="en-US" sz="1800" dirty="0" err="1">
                <a:solidFill>
                  <a:srgbClr val="131413"/>
                </a:solidFill>
                <a:effectLst/>
                <a:latin typeface="Calibri" panose="020F0502020204030204" pitchFamily="34" charset="0"/>
                <a:ea typeface="Calibri" panose="020F0502020204030204" pitchFamily="34" charset="0"/>
                <a:cs typeface="Calibri" panose="020F0502020204030204" pitchFamily="34" charset="0"/>
              </a:rPr>
              <a:t>încredere</a:t>
            </a:r>
            <a:r>
              <a:rPr lang="en-US" sz="1800" dirty="0">
                <a:solidFill>
                  <a:srgbClr val="131413"/>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131413"/>
                </a:solidFill>
                <a:effectLst/>
                <a:latin typeface="Calibri" panose="020F0502020204030204" pitchFamily="34" charset="0"/>
                <a:ea typeface="Calibri" panose="020F0502020204030204" pitchFamily="34" charset="0"/>
                <a:cs typeface="Calibri" panose="020F0502020204030204" pitchFamily="34" charset="0"/>
              </a:rPr>
              <a:t>în</a:t>
            </a:r>
            <a:r>
              <a:rPr lang="en-US" sz="1800" dirty="0">
                <a:solidFill>
                  <a:srgbClr val="131413"/>
                </a:solidFill>
                <a:effectLst/>
                <a:latin typeface="Calibri" panose="020F0502020204030204" pitchFamily="34" charset="0"/>
                <a:ea typeface="Calibri" panose="020F0502020204030204" pitchFamily="34" charset="0"/>
                <a:cs typeface="Calibri" panose="020F0502020204030204" pitchFamily="34" charset="0"/>
              </a:rPr>
              <a:t> propria </a:t>
            </a:r>
            <a:r>
              <a:rPr lang="en-US" sz="1800" dirty="0" err="1">
                <a:solidFill>
                  <a:srgbClr val="131413"/>
                </a:solidFill>
                <a:effectLst/>
                <a:latin typeface="Calibri" panose="020F0502020204030204" pitchFamily="34" charset="0"/>
                <a:ea typeface="Calibri" panose="020F0502020204030204" pitchFamily="34" charset="0"/>
                <a:cs typeface="Calibri" panose="020F0502020204030204" pitchFamily="34" charset="0"/>
              </a:rPr>
              <a:t>valoare</a:t>
            </a:r>
            <a:r>
              <a:rPr lang="en-US" sz="1800" dirty="0">
                <a:solidFill>
                  <a:srgbClr val="131413"/>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131413"/>
                </a:solidFill>
                <a:effectLst/>
                <a:latin typeface="Calibri" panose="020F0502020204030204" pitchFamily="34" charset="0"/>
                <a:ea typeface="Calibri" panose="020F0502020204030204" pitchFamily="34" charset="0"/>
                <a:cs typeface="Calibri" panose="020F0502020204030204" pitchFamily="34" charset="0"/>
              </a:rPr>
              <a:t>personală</a:t>
            </a:r>
            <a:r>
              <a:rPr lang="en-US" sz="1800" dirty="0">
                <a:solidFill>
                  <a:srgbClr val="131413"/>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131413"/>
                </a:solidFill>
                <a:effectLst/>
                <a:latin typeface="Calibri" panose="020F0502020204030204" pitchFamily="34" charset="0"/>
                <a:ea typeface="Calibri" panose="020F0502020204030204" pitchFamily="34" charset="0"/>
                <a:cs typeface="Calibri" panose="020F0502020204030204" pitchFamily="34" charset="0"/>
              </a:rPr>
              <a:t>și</a:t>
            </a:r>
            <a:r>
              <a:rPr lang="en-US" sz="1800" dirty="0">
                <a:solidFill>
                  <a:srgbClr val="131413"/>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131413"/>
                </a:solidFill>
                <a:effectLst/>
                <a:latin typeface="Calibri" panose="020F0502020204030204" pitchFamily="34" charset="0"/>
                <a:ea typeface="Calibri" panose="020F0502020204030204" pitchFamily="34" charset="0"/>
                <a:cs typeface="Calibri" panose="020F0502020204030204" pitchFamily="34" charset="0"/>
              </a:rPr>
              <a:t>în</a:t>
            </a:r>
            <a:r>
              <a:rPr lang="en-US" sz="1800" dirty="0">
                <a:solidFill>
                  <a:srgbClr val="131413"/>
                </a:solidFill>
                <a:effectLst/>
                <a:latin typeface="Calibri" panose="020F0502020204030204" pitchFamily="34" charset="0"/>
                <a:ea typeface="Calibri" panose="020F0502020204030204" pitchFamily="34" charset="0"/>
                <a:cs typeface="Calibri" panose="020F0502020204030204" pitchFamily="34" charset="0"/>
              </a:rPr>
              <a:t> propria capacitate de a </a:t>
            </a:r>
            <a:r>
              <a:rPr lang="en-US" sz="1800" dirty="0" err="1">
                <a:solidFill>
                  <a:srgbClr val="131413"/>
                </a:solidFill>
                <a:effectLst/>
                <a:latin typeface="Calibri" panose="020F0502020204030204" pitchFamily="34" charset="0"/>
                <a:ea typeface="Calibri" panose="020F0502020204030204" pitchFamily="34" charset="0"/>
                <a:cs typeface="Calibri" panose="020F0502020204030204" pitchFamily="34" charset="0"/>
              </a:rPr>
              <a:t>stabili</a:t>
            </a:r>
            <a:r>
              <a:rPr lang="en-US" sz="1800" dirty="0">
                <a:solidFill>
                  <a:srgbClr val="131413"/>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131413"/>
                </a:solidFill>
                <a:effectLst/>
                <a:latin typeface="Calibri" panose="020F0502020204030204" pitchFamily="34" charset="0"/>
                <a:ea typeface="Calibri" panose="020F0502020204030204" pitchFamily="34" charset="0"/>
                <a:cs typeface="Calibri" panose="020F0502020204030204" pitchFamily="34" charset="0"/>
              </a:rPr>
              <a:t>relații</a:t>
            </a:r>
            <a:r>
              <a:rPr lang="en-US" sz="1800" dirty="0">
                <a:solidFill>
                  <a:srgbClr val="131413"/>
                </a:solidFill>
                <a:effectLst/>
                <a:latin typeface="Calibri" panose="020F0502020204030204" pitchFamily="34" charset="0"/>
                <a:ea typeface="Calibri" panose="020F0502020204030204" pitchFamily="34" charset="0"/>
                <a:cs typeface="Calibri" panose="020F0502020204030204" pitchFamily="34" charset="0"/>
              </a:rPr>
              <a:t> cu </a:t>
            </a:r>
            <a:r>
              <a:rPr lang="en-US" sz="1800" dirty="0" err="1">
                <a:solidFill>
                  <a:srgbClr val="131413"/>
                </a:solidFill>
                <a:effectLst/>
                <a:latin typeface="Calibri" panose="020F0502020204030204" pitchFamily="34" charset="0"/>
                <a:ea typeface="Calibri" panose="020F0502020204030204" pitchFamily="34" charset="0"/>
                <a:cs typeface="Calibri" panose="020F0502020204030204" pitchFamily="34" charset="0"/>
              </a:rPr>
              <a:t>ceilalți</a:t>
            </a:r>
            <a:r>
              <a:rPr lang="ro-RO" sz="1800" dirty="0">
                <a:solidFill>
                  <a:srgbClr val="131413"/>
                </a:solidFill>
                <a:effectLst/>
                <a:latin typeface="Calibri" panose="020F0502020204030204" pitchFamily="34" charset="0"/>
                <a:ea typeface="Calibri" panose="020F0502020204030204" pitchFamily="34" charset="0"/>
                <a:cs typeface="Calibri" panose="020F0502020204030204" pitchFamily="34" charset="0"/>
              </a:rPr>
              <a:t> (pentru cei ce sunt ținte ale bullyingului)</a:t>
            </a:r>
            <a:r>
              <a:rPr lang="en-US" sz="1800" dirty="0">
                <a:solidFill>
                  <a:srgbClr val="131413"/>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US" sz="1800" dirty="0" err="1">
                <a:solidFill>
                  <a:srgbClr val="131413"/>
                </a:solidFill>
                <a:effectLst/>
                <a:latin typeface="Calibri" panose="020F0502020204030204" pitchFamily="34" charset="0"/>
                <a:ea typeface="Calibri" panose="020F0502020204030204" pitchFamily="34" charset="0"/>
                <a:cs typeface="Calibri" panose="020F0502020204030204" pitchFamily="34" charset="0"/>
              </a:rPr>
              <a:t>lumea</a:t>
            </a:r>
            <a:r>
              <a:rPr lang="en-US" sz="1800" dirty="0">
                <a:solidFill>
                  <a:srgbClr val="131413"/>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131413"/>
                </a:solidFill>
                <a:effectLst/>
                <a:latin typeface="Calibri" panose="020F0502020204030204" pitchFamily="34" charset="0"/>
                <a:ea typeface="Calibri" panose="020F0502020204030204" pitchFamily="34" charset="0"/>
                <a:cs typeface="Calibri" panose="020F0502020204030204" pitchFamily="34" charset="0"/>
              </a:rPr>
              <a:t>socială</a:t>
            </a:r>
            <a:r>
              <a:rPr lang="ro-RO" sz="1800" dirty="0">
                <a:solidFill>
                  <a:srgbClr val="131413"/>
                </a:solidFill>
                <a:effectLst/>
                <a:latin typeface="Calibri" panose="020F0502020204030204" pitchFamily="34" charset="0"/>
                <a:ea typeface="Calibri" panose="020F0502020204030204" pitchFamily="34" charset="0"/>
                <a:cs typeface="Calibri" panose="020F0502020204030204" pitchFamily="34" charset="0"/>
              </a:rPr>
              <a:t> este privită </a:t>
            </a:r>
            <a:r>
              <a:rPr lang="en-US" sz="1800" dirty="0">
                <a:solidFill>
                  <a:srgbClr val="131413"/>
                </a:solidFill>
                <a:effectLst/>
                <a:latin typeface="Calibri" panose="020F0502020204030204" pitchFamily="34" charset="0"/>
                <a:ea typeface="Calibri" panose="020F0502020204030204" pitchFamily="34" charset="0"/>
                <a:cs typeface="Calibri" panose="020F0502020204030204" pitchFamily="34" charset="0"/>
              </a:rPr>
              <a:t> cu mare  </a:t>
            </a:r>
            <a:r>
              <a:rPr lang="en-US" sz="1800" dirty="0" err="1">
                <a:solidFill>
                  <a:srgbClr val="131413"/>
                </a:solidFill>
                <a:effectLst/>
                <a:latin typeface="Calibri" panose="020F0502020204030204" pitchFamily="34" charset="0"/>
                <a:ea typeface="Calibri" panose="020F0502020204030204" pitchFamily="34" charset="0"/>
                <a:cs typeface="Calibri" panose="020F0502020204030204" pitchFamily="34" charset="0"/>
              </a:rPr>
              <a:t>neîncredere</a:t>
            </a:r>
            <a:r>
              <a:rPr lang="en-US" sz="1800" dirty="0">
                <a:solidFill>
                  <a:srgbClr val="131413"/>
                </a:solidFill>
                <a:effectLst/>
                <a:latin typeface="Calibri" panose="020F0502020204030204" pitchFamily="34" charset="0"/>
                <a:ea typeface="Calibri" panose="020F0502020204030204" pitchFamily="34" charset="0"/>
                <a:cs typeface="Calibri" panose="020F0502020204030204" pitchFamily="34" charset="0"/>
              </a:rPr>
              <a:t> </a:t>
            </a:r>
            <a:r>
              <a:rPr lang="ro-RO" sz="1800" dirty="0">
                <a:solidFill>
                  <a:srgbClr val="131413"/>
                </a:solidFill>
                <a:effectLst/>
                <a:latin typeface="Calibri" panose="020F0502020204030204" pitchFamily="34" charset="0"/>
                <a:ea typeface="Calibri" panose="020F0502020204030204" pitchFamily="34" charset="0"/>
                <a:cs typeface="Calibri" panose="020F0502020204030204" pitchFamily="34" charset="0"/>
              </a:rPr>
              <a:t>iar oamenii sunt vazuti ca </a:t>
            </a:r>
            <a:r>
              <a:rPr lang="en-US" sz="1800" dirty="0" err="1">
                <a:solidFill>
                  <a:srgbClr val="131413"/>
                </a:solidFill>
                <a:effectLst/>
                <a:latin typeface="Calibri" panose="020F0502020204030204" pitchFamily="34" charset="0"/>
                <a:ea typeface="Calibri" panose="020F0502020204030204" pitchFamily="34" charset="0"/>
                <a:cs typeface="Calibri" panose="020F0502020204030204" pitchFamily="34" charset="0"/>
              </a:rPr>
              <a:t>fiind</a:t>
            </a:r>
            <a:r>
              <a:rPr lang="en-US" sz="1800" dirty="0">
                <a:solidFill>
                  <a:srgbClr val="131413"/>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131413"/>
                </a:solidFill>
                <a:effectLst/>
                <a:latin typeface="Calibri" panose="020F0502020204030204" pitchFamily="34" charset="0"/>
                <a:ea typeface="Calibri" panose="020F0502020204030204" pitchFamily="34" charset="0"/>
                <a:cs typeface="Calibri" panose="020F0502020204030204" pitchFamily="34" charset="0"/>
              </a:rPr>
              <a:t>ostili</a:t>
            </a:r>
            <a:r>
              <a:rPr lang="en-US" sz="1800" dirty="0">
                <a:solidFill>
                  <a:srgbClr val="131413"/>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131413"/>
                </a:solidFill>
                <a:effectLst/>
                <a:latin typeface="Calibri" panose="020F0502020204030204" pitchFamily="34" charset="0"/>
                <a:ea typeface="Calibri" panose="020F0502020204030204" pitchFamily="34" charset="0"/>
                <a:cs typeface="Calibri" panose="020F0502020204030204" pitchFamily="34" charset="0"/>
              </a:rPr>
              <a:t>și</a:t>
            </a:r>
            <a:r>
              <a:rPr lang="en-US" sz="1800" dirty="0">
                <a:solidFill>
                  <a:srgbClr val="131413"/>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131413"/>
                </a:solidFill>
                <a:effectLst/>
                <a:latin typeface="Calibri" panose="020F0502020204030204" pitchFamily="34" charset="0"/>
                <a:ea typeface="Calibri" panose="020F0502020204030204" pitchFamily="34" charset="0"/>
                <a:cs typeface="Calibri" panose="020F0502020204030204" pitchFamily="34" charset="0"/>
              </a:rPr>
              <a:t>insensibili</a:t>
            </a:r>
            <a:r>
              <a:rPr lang="en-US" sz="1800" dirty="0">
                <a:solidFill>
                  <a:srgbClr val="131413"/>
                </a:solidFill>
                <a:effectLst/>
                <a:latin typeface="Calibri" panose="020F0502020204030204" pitchFamily="34" charset="0"/>
                <a:ea typeface="Calibri" panose="020F0502020204030204" pitchFamily="34" charset="0"/>
                <a:cs typeface="Calibri" panose="020F0502020204030204" pitchFamily="34" charset="0"/>
              </a:rPr>
              <a:t> la </a:t>
            </a:r>
            <a:r>
              <a:rPr lang="en-US" sz="1800" dirty="0" err="1">
                <a:solidFill>
                  <a:srgbClr val="131413"/>
                </a:solidFill>
                <a:effectLst/>
                <a:latin typeface="Calibri" panose="020F0502020204030204" pitchFamily="34" charset="0"/>
                <a:ea typeface="Calibri" panose="020F0502020204030204" pitchFamily="34" charset="0"/>
                <a:cs typeface="Calibri" panose="020F0502020204030204" pitchFamily="34" charset="0"/>
              </a:rPr>
              <a:t>suferința</a:t>
            </a:r>
            <a:r>
              <a:rPr lang="en-US" sz="1800" dirty="0">
                <a:solidFill>
                  <a:srgbClr val="131413"/>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600" dirty="0"/>
          </a:p>
        </p:txBody>
      </p:sp>
    </p:spTree>
    <p:extLst>
      <p:ext uri="{BB962C8B-B14F-4D97-AF65-F5344CB8AC3E}">
        <p14:creationId xmlns:p14="http://schemas.microsoft.com/office/powerpoint/2010/main" val="1861392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6E8EC-56DC-493F-8456-4B42CD06A273}"/>
              </a:ext>
            </a:extLst>
          </p:cNvPr>
          <p:cNvSpPr>
            <a:spLocks noGrp="1"/>
          </p:cNvSpPr>
          <p:nvPr>
            <p:ph type="title"/>
          </p:nvPr>
        </p:nvSpPr>
        <p:spPr>
          <a:xfrm>
            <a:off x="1451579" y="60889"/>
            <a:ext cx="9804790" cy="852054"/>
          </a:xfrm>
        </p:spPr>
        <p:txBody>
          <a:bodyPr>
            <a:normAutofit/>
          </a:bodyPr>
          <a:lstStyle/>
          <a:p>
            <a:pPr algn="ctr"/>
            <a:r>
              <a:rPr lang="ro-RO" sz="4000" dirty="0"/>
              <a:t>Activitate practică</a:t>
            </a:r>
            <a:endParaRPr lang="en-US" sz="4000" dirty="0"/>
          </a:p>
        </p:txBody>
      </p:sp>
      <p:sp>
        <p:nvSpPr>
          <p:cNvPr id="3" name="Content Placeholder 2">
            <a:extLst>
              <a:ext uri="{FF2B5EF4-FFF2-40B4-BE49-F238E27FC236}">
                <a16:creationId xmlns:a16="http://schemas.microsoft.com/office/drawing/2014/main" id="{7C26D26E-F359-42B2-9847-998366F8E84C}"/>
              </a:ext>
            </a:extLst>
          </p:cNvPr>
          <p:cNvSpPr>
            <a:spLocks noGrp="1"/>
          </p:cNvSpPr>
          <p:nvPr>
            <p:ph idx="1"/>
          </p:nvPr>
        </p:nvSpPr>
        <p:spPr/>
        <p:txBody>
          <a:bodyPr/>
          <a:lstStyle/>
          <a:p>
            <a:pPr marL="0" indent="0">
              <a:buNone/>
            </a:pPr>
            <a:endParaRPr lang="ro-RO" sz="1800" dirty="0">
              <a:latin typeface="Calibri" panose="020F0502020204030204" pitchFamily="34" charset="0"/>
            </a:endParaRPr>
          </a:p>
          <a:p>
            <a:endParaRPr lang="en-US" dirty="0"/>
          </a:p>
        </p:txBody>
      </p:sp>
      <p:graphicFrame>
        <p:nvGraphicFramePr>
          <p:cNvPr id="5" name="Table 5">
            <a:extLst>
              <a:ext uri="{FF2B5EF4-FFF2-40B4-BE49-F238E27FC236}">
                <a16:creationId xmlns:a16="http://schemas.microsoft.com/office/drawing/2014/main" id="{680575BD-8718-4A52-AEFE-7CF4DC1729EF}"/>
              </a:ext>
            </a:extLst>
          </p:cNvPr>
          <p:cNvGraphicFramePr>
            <a:graphicFrameLocks noGrp="1"/>
          </p:cNvGraphicFramePr>
          <p:nvPr>
            <p:extLst>
              <p:ext uri="{D42A27DB-BD31-4B8C-83A1-F6EECF244321}">
                <p14:modId xmlns:p14="http://schemas.microsoft.com/office/powerpoint/2010/main" val="2613952989"/>
              </p:ext>
            </p:extLst>
          </p:nvPr>
        </p:nvGraphicFramePr>
        <p:xfrm>
          <a:off x="1331089" y="1391656"/>
          <a:ext cx="9723765" cy="4384112"/>
        </p:xfrm>
        <a:graphic>
          <a:graphicData uri="http://schemas.openxmlformats.org/drawingml/2006/table">
            <a:tbl>
              <a:tblPr firstRow="1" bandRow="1">
                <a:tableStyleId>{5C22544A-7EE6-4342-B048-85BDC9FD1C3A}</a:tableStyleId>
              </a:tblPr>
              <a:tblGrid>
                <a:gridCol w="3698111">
                  <a:extLst>
                    <a:ext uri="{9D8B030D-6E8A-4147-A177-3AD203B41FA5}">
                      <a16:colId xmlns:a16="http://schemas.microsoft.com/office/drawing/2014/main" val="2945149276"/>
                    </a:ext>
                  </a:extLst>
                </a:gridCol>
                <a:gridCol w="6025654">
                  <a:extLst>
                    <a:ext uri="{9D8B030D-6E8A-4147-A177-3AD203B41FA5}">
                      <a16:colId xmlns:a16="http://schemas.microsoft.com/office/drawing/2014/main" val="3016560408"/>
                    </a:ext>
                  </a:extLst>
                </a:gridCol>
              </a:tblGrid>
              <a:tr h="4384112">
                <a:tc>
                  <a:txBody>
                    <a:bodyPr/>
                    <a:lstStyle/>
                    <a:p>
                      <a:endParaRPr lang="en-US" dirty="0"/>
                    </a:p>
                  </a:txBody>
                  <a:tcPr/>
                </a:tc>
                <a:tc>
                  <a:txBody>
                    <a:bodyPr/>
                    <a:lstStyle/>
                    <a:p>
                      <a:endParaRPr lang="ro-RO" sz="2000" dirty="0"/>
                    </a:p>
                    <a:p>
                      <a:pPr marL="342900" indent="-342900">
                        <a:buFont typeface="Wingdings" panose="05000000000000000000" pitchFamily="2" charset="2"/>
                        <a:buChar char="§"/>
                      </a:pPr>
                      <a:r>
                        <a:rPr lang="ro-RO" sz="3200" dirty="0"/>
                        <a:t>Descrieți în câteva cuvinte situația pezentată</a:t>
                      </a:r>
                    </a:p>
                    <a:p>
                      <a:pPr marL="342900" indent="-342900">
                        <a:buFont typeface="Wingdings" panose="05000000000000000000" pitchFamily="2" charset="2"/>
                        <a:buChar char="§"/>
                      </a:pPr>
                      <a:r>
                        <a:rPr lang="ro-RO" sz="3200" dirty="0"/>
                        <a:t>Ce observați? </a:t>
                      </a:r>
                    </a:p>
                    <a:p>
                      <a:pPr marL="342900" indent="-342900">
                        <a:buFont typeface="Wingdings" panose="05000000000000000000" pitchFamily="2" charset="2"/>
                        <a:buChar char="§"/>
                      </a:pPr>
                      <a:r>
                        <a:rPr lang="ro-RO" sz="3200" b="1" kern="1200" dirty="0">
                          <a:solidFill>
                            <a:schemeClr val="lt1"/>
                          </a:solidFill>
                          <a:effectLst/>
                          <a:latin typeface="+mn-lt"/>
                          <a:ea typeface="+mn-ea"/>
                          <a:cs typeface="+mn-cs"/>
                        </a:rPr>
                        <a:t>Imaginați-vă că vine un adult la voi si vă cere ajutorul pentru a rezolva această situație.</a:t>
                      </a:r>
                    </a:p>
                    <a:p>
                      <a:pPr marL="342900" indent="-342900">
                        <a:buFont typeface="Wingdings" panose="05000000000000000000" pitchFamily="2" charset="2"/>
                        <a:buChar char="§"/>
                      </a:pPr>
                      <a:r>
                        <a:rPr lang="ro-RO" sz="3200" b="1" kern="1200" dirty="0">
                          <a:solidFill>
                            <a:schemeClr val="lt1"/>
                          </a:solidFill>
                          <a:effectLst/>
                          <a:latin typeface="+mn-lt"/>
                          <a:ea typeface="+mn-ea"/>
                          <a:cs typeface="+mn-cs"/>
                        </a:rPr>
                        <a:t>Cum v-ar descrie situația?</a:t>
                      </a:r>
                      <a:endParaRPr lang="en-US" sz="3200" dirty="0"/>
                    </a:p>
                  </a:txBody>
                  <a:tcPr/>
                </a:tc>
                <a:extLst>
                  <a:ext uri="{0D108BD9-81ED-4DB2-BD59-A6C34878D82A}">
                    <a16:rowId xmlns:a16="http://schemas.microsoft.com/office/drawing/2014/main" val="2770382366"/>
                  </a:ext>
                </a:extLst>
              </a:tr>
            </a:tbl>
          </a:graphicData>
        </a:graphic>
      </p:graphicFrame>
      <p:pic>
        <p:nvPicPr>
          <p:cNvPr id="6" name="Content Placeholder 3">
            <a:extLst>
              <a:ext uri="{FF2B5EF4-FFF2-40B4-BE49-F238E27FC236}">
                <a16:creationId xmlns:a16="http://schemas.microsoft.com/office/drawing/2014/main" id="{D21F1366-4078-42E8-8FB8-1678180624C9}"/>
              </a:ext>
            </a:extLst>
          </p:cNvPr>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947117" y="1694611"/>
            <a:ext cx="4291513" cy="3685617"/>
          </a:xfrm>
          <a:prstGeom prst="rect">
            <a:avLst/>
          </a:prstGeom>
          <a:noFill/>
          <a:ln>
            <a:noFill/>
          </a:ln>
        </p:spPr>
      </p:pic>
      <p:sp>
        <p:nvSpPr>
          <p:cNvPr id="7" name="Footer Placeholder 6">
            <a:extLst>
              <a:ext uri="{FF2B5EF4-FFF2-40B4-BE49-F238E27FC236}">
                <a16:creationId xmlns:a16="http://schemas.microsoft.com/office/drawing/2014/main" id="{EBFE0148-395D-4FD3-B69E-071759819AD3}"/>
              </a:ext>
            </a:extLst>
          </p:cNvPr>
          <p:cNvSpPr>
            <a:spLocks noGrp="1"/>
          </p:cNvSpPr>
          <p:nvPr>
            <p:ph type="ftr" sz="quarter" idx="11"/>
          </p:nvPr>
        </p:nvSpPr>
        <p:spPr/>
        <p:txBody>
          <a:bodyPr/>
          <a:lstStyle/>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r>
              <a:rPr lang="en-US" dirty="0"/>
              <a:t>Inner Active cards for Parts Work,2018, Battle Michigan USA</a:t>
            </a:r>
          </a:p>
        </p:txBody>
      </p:sp>
    </p:spTree>
    <p:extLst>
      <p:ext uri="{BB962C8B-B14F-4D97-AF65-F5344CB8AC3E}">
        <p14:creationId xmlns:p14="http://schemas.microsoft.com/office/powerpoint/2010/main" val="4028224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E81C7-2870-4488-B60A-98C7DFDABFB3}"/>
              </a:ext>
            </a:extLst>
          </p:cNvPr>
          <p:cNvSpPr>
            <a:spLocks noGrp="1"/>
          </p:cNvSpPr>
          <p:nvPr>
            <p:ph type="title"/>
          </p:nvPr>
        </p:nvSpPr>
        <p:spPr/>
        <p:txBody>
          <a:bodyPr/>
          <a:lstStyle/>
          <a:p>
            <a:r>
              <a:rPr lang="ro-RO" dirty="0"/>
              <a:t>Evoluția fenomenului de bullying </a:t>
            </a:r>
            <a:endParaRPr lang="en-US" dirty="0"/>
          </a:p>
        </p:txBody>
      </p:sp>
      <p:sp>
        <p:nvSpPr>
          <p:cNvPr id="3" name="Content Placeholder 2">
            <a:extLst>
              <a:ext uri="{FF2B5EF4-FFF2-40B4-BE49-F238E27FC236}">
                <a16:creationId xmlns:a16="http://schemas.microsoft.com/office/drawing/2014/main" id="{EABFACE4-3CE2-4E08-8DF8-782E1E95711E}"/>
              </a:ext>
            </a:extLst>
          </p:cNvPr>
          <p:cNvSpPr>
            <a:spLocks noGrp="1"/>
          </p:cNvSpPr>
          <p:nvPr>
            <p:ph idx="1"/>
          </p:nvPr>
        </p:nvSpPr>
        <p:spPr>
          <a:xfrm>
            <a:off x="1" y="1853754"/>
            <a:ext cx="12026096" cy="4199728"/>
          </a:xfrm>
        </p:spPr>
        <p:txBody>
          <a:bodyPr>
            <a:noAutofit/>
          </a:bodyPr>
          <a:lstStyle/>
          <a:p>
            <a:pPr marL="228600" algn="just">
              <a:lnSpc>
                <a:spcPct val="115000"/>
              </a:lnSpc>
              <a:spcAft>
                <a:spcPts val="800"/>
              </a:spcAft>
            </a:pPr>
            <a:r>
              <a:rPr lang="ro-RO" dirty="0">
                <a:solidFill>
                  <a:srgbClr val="000000"/>
                </a:solidFill>
                <a:latin typeface="Calibri" panose="020F0502020204030204" pitchFamily="34" charset="0"/>
                <a:ea typeface="Calibri" panose="020F0502020204030204" pitchFamily="34" charset="0"/>
                <a:cs typeface="Calibri" panose="020F0502020204030204" pitchFamily="34" charset="0"/>
              </a:rPr>
              <a:t>R</a:t>
            </a:r>
            <a:r>
              <a:rPr lang="en-US"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olurile</a:t>
            </a: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 </a:t>
            </a:r>
            <a:r>
              <a:rPr lang="en-US"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persoană</a:t>
            </a: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care </a:t>
            </a:r>
            <a:r>
              <a:rPr lang="en-US"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inițiază</a:t>
            </a: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bullyingul</a:t>
            </a: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și</a:t>
            </a: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cea</a:t>
            </a: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care </a:t>
            </a:r>
            <a:r>
              <a:rPr lang="en-US"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este</a:t>
            </a: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țintă</a:t>
            </a: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se </a:t>
            </a:r>
            <a:r>
              <a:rPr lang="en-US"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mențin</a:t>
            </a: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de-a </a:t>
            </a:r>
            <a:r>
              <a:rPr lang="en-US"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lungul</a:t>
            </a: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timpului</a:t>
            </a: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cu o </a:t>
            </a:r>
            <a:r>
              <a:rPr lang="en-US"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creștere</a:t>
            </a: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a:t>
            </a:r>
            <a:r>
              <a:rPr lang="en-US"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comportamentului</a:t>
            </a: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 bullying </a:t>
            </a:r>
            <a:r>
              <a:rPr lang="en-US"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odată</a:t>
            </a: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cu </a:t>
            </a:r>
            <a:r>
              <a:rPr lang="en-US"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înaintarea</a:t>
            </a: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în</a:t>
            </a: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vârstă</a:t>
            </a: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ro-RO"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dirty="0">
                <a:solidFill>
                  <a:srgbClr val="000000"/>
                </a:solidFill>
                <a:effectLst/>
                <a:latin typeface="Calibri" panose="020F0502020204030204" pitchFamily="34" charset="0"/>
                <a:ea typeface="Calibri" panose="020F0502020204030204" pitchFamily="34" charset="0"/>
              </a:rPr>
              <a:t>Cook, Williams, Guerra, Kim and </a:t>
            </a:r>
            <a:r>
              <a:rPr lang="en-US" dirty="0" err="1">
                <a:solidFill>
                  <a:srgbClr val="000000"/>
                </a:solidFill>
                <a:effectLst/>
                <a:latin typeface="Calibri" panose="020F0502020204030204" pitchFamily="34" charset="0"/>
                <a:ea typeface="Calibri" panose="020F0502020204030204" pitchFamily="34" charset="0"/>
              </a:rPr>
              <a:t>Sadek</a:t>
            </a:r>
            <a:r>
              <a:rPr lang="en-US" dirty="0">
                <a:solidFill>
                  <a:srgbClr val="000000"/>
                </a:solidFill>
                <a:effectLst/>
                <a:latin typeface="Calibri" panose="020F0502020204030204" pitchFamily="34" charset="0"/>
                <a:ea typeface="Calibri" panose="020F0502020204030204" pitchFamily="34" charset="0"/>
              </a:rPr>
              <a:t> </a:t>
            </a:r>
            <a:r>
              <a:rPr lang="en-US" dirty="0">
                <a:solidFill>
                  <a:srgbClr val="000081"/>
                </a:solidFill>
                <a:effectLst/>
                <a:latin typeface="Calibri" panose="020F0502020204030204" pitchFamily="34" charset="0"/>
                <a:ea typeface="Calibri" panose="020F0502020204030204" pitchFamily="34" charset="0"/>
              </a:rPr>
              <a:t>2010</a:t>
            </a:r>
            <a:r>
              <a:rPr lang="ro-RO" dirty="0">
                <a:solidFill>
                  <a:srgbClr val="000081"/>
                </a:solidFill>
                <a:effectLst/>
                <a:latin typeface="Calibri" panose="020F0502020204030204" pitchFamily="34" charset="0"/>
                <a:ea typeface="Calibri" panose="020F0502020204030204" pitchFamily="34"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US"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Fenomenul</a:t>
            </a: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 bullying </a:t>
            </a:r>
            <a:r>
              <a:rPr lang="en-US"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înregistrează</a:t>
            </a: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cea</a:t>
            </a: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mai</a:t>
            </a: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mare </a:t>
            </a:r>
            <a:r>
              <a:rPr lang="en-US"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frecvența</a:t>
            </a: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în</a:t>
            </a: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intervalul</a:t>
            </a: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12-15 ani </a:t>
            </a:r>
            <a:r>
              <a:rPr lang="en-US"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și</a:t>
            </a: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apoi</a:t>
            </a: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începe</a:t>
            </a: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să</a:t>
            </a: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descrească</a:t>
            </a: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până</a:t>
            </a: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la </a:t>
            </a:r>
            <a:r>
              <a:rPr lang="en-US"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finalul</a:t>
            </a: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anilor</a:t>
            </a: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 </a:t>
            </a:r>
            <a:r>
              <a:rPr lang="en-US"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liceu</a:t>
            </a: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(Hymel &amp; Swearer, </a:t>
            </a:r>
            <a:r>
              <a:rPr lang="en-US" dirty="0">
                <a:solidFill>
                  <a:srgbClr val="000081"/>
                </a:solidFill>
                <a:effectLst/>
                <a:latin typeface="Calibri" panose="020F0502020204030204" pitchFamily="34" charset="0"/>
                <a:ea typeface="Calibri" panose="020F0502020204030204" pitchFamily="34" charset="0"/>
                <a:cs typeface="Calibri" panose="020F0502020204030204" pitchFamily="34" charset="0"/>
              </a:rPr>
              <a:t>2015</a:t>
            </a: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Symbol" panose="05050102010706020507" pitchFamily="18" charset="2"/>
              <a:buChar char=""/>
            </a:pP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Pe </a:t>
            </a:r>
            <a:r>
              <a:rPr lang="en-US"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măsura</a:t>
            </a: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trecerii</a:t>
            </a: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anilor</a:t>
            </a: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bullying-ul </a:t>
            </a:r>
            <a:r>
              <a:rPr lang="en-US"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își</a:t>
            </a: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schimbă</a:t>
            </a: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forma </a:t>
            </a:r>
            <a:r>
              <a:rPr lang="en-US"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și</a:t>
            </a: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trece</a:t>
            </a: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 la </a:t>
            </a:r>
            <a:r>
              <a:rPr lang="en-US"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bullyingul</a:t>
            </a: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manifestat</a:t>
            </a: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prin</a:t>
            </a: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comportamente</a:t>
            </a: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fizice</a:t>
            </a: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la </a:t>
            </a:r>
            <a:r>
              <a:rPr lang="en-US"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forme</a:t>
            </a: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mai</a:t>
            </a: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indirecte</a:t>
            </a: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 </a:t>
            </a:r>
            <a:r>
              <a:rPr lang="en-US"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tipul</a:t>
            </a: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bullyingului</a:t>
            </a: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relațional</a:t>
            </a: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(Rivers &amp; Smith, </a:t>
            </a:r>
            <a:r>
              <a:rPr lang="en-US" dirty="0">
                <a:solidFill>
                  <a:srgbClr val="000081"/>
                </a:solidFill>
                <a:effectLst/>
                <a:latin typeface="Calibri" panose="020F0502020204030204" pitchFamily="34" charset="0"/>
                <a:ea typeface="Calibri" panose="020F0502020204030204" pitchFamily="34" charset="0"/>
                <a:cs typeface="Calibri" panose="020F0502020204030204" pitchFamily="34" charset="0"/>
              </a:rPr>
              <a:t>1994</a:t>
            </a: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err="1">
                <a:solidFill>
                  <a:srgbClr val="000000"/>
                </a:solidFill>
                <a:effectLst/>
                <a:latin typeface="Calibri" panose="020F0502020204030204" pitchFamily="34" charset="0"/>
                <a:ea typeface="Calibri" panose="020F0502020204030204" pitchFamily="34" charset="0"/>
              </a:rPr>
              <a:t>Băieții</a:t>
            </a:r>
            <a:r>
              <a:rPr lang="en-US" dirty="0">
                <a:solidFill>
                  <a:srgbClr val="000000"/>
                </a:solidFill>
                <a:effectLst/>
                <a:latin typeface="Calibri" panose="020F0502020204030204" pitchFamily="34" charset="0"/>
                <a:ea typeface="Calibri" panose="020F0502020204030204" pitchFamily="34" charset="0"/>
              </a:rPr>
              <a:t> sunt </a:t>
            </a:r>
            <a:r>
              <a:rPr lang="en-US" dirty="0" err="1">
                <a:solidFill>
                  <a:srgbClr val="000000"/>
                </a:solidFill>
                <a:effectLst/>
                <a:latin typeface="Calibri" panose="020F0502020204030204" pitchFamily="34" charset="0"/>
                <a:ea typeface="Calibri" panose="020F0502020204030204" pitchFamily="34" charset="0"/>
              </a:rPr>
              <a:t>mai</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expuși</a:t>
            </a:r>
            <a:r>
              <a:rPr lang="en-US" dirty="0">
                <a:solidFill>
                  <a:srgbClr val="000000"/>
                </a:solidFill>
                <a:effectLst/>
                <a:latin typeface="Calibri" panose="020F0502020204030204" pitchFamily="34" charset="0"/>
                <a:ea typeface="Calibri" panose="020F0502020204030204" pitchFamily="34" charset="0"/>
              </a:rPr>
              <a:t> la </a:t>
            </a:r>
            <a:r>
              <a:rPr lang="en-US" dirty="0" err="1">
                <a:solidFill>
                  <a:srgbClr val="000000"/>
                </a:solidFill>
                <a:effectLst/>
                <a:latin typeface="Calibri" panose="020F0502020204030204" pitchFamily="34" charset="0"/>
                <a:ea typeface="Calibri" panose="020F0502020204030204" pitchFamily="34" charset="0"/>
              </a:rPr>
              <a:t>acest</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fenomen</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Ei</a:t>
            </a:r>
            <a:r>
              <a:rPr lang="en-US" dirty="0">
                <a:solidFill>
                  <a:srgbClr val="000000"/>
                </a:solidFill>
                <a:effectLst/>
                <a:latin typeface="Calibri" panose="020F0502020204030204" pitchFamily="34" charset="0"/>
                <a:ea typeface="Calibri" panose="020F0502020204030204" pitchFamily="34" charset="0"/>
              </a:rPr>
              <a:t> sunt </a:t>
            </a:r>
            <a:r>
              <a:rPr lang="en-US" dirty="0" err="1">
                <a:solidFill>
                  <a:srgbClr val="000000"/>
                </a:solidFill>
                <a:effectLst/>
                <a:latin typeface="Calibri" panose="020F0502020204030204" pitchFamily="34" charset="0"/>
                <a:ea typeface="Calibri" panose="020F0502020204030204" pitchFamily="34" charset="0"/>
              </a:rPr>
              <a:t>mult</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mai</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predispuși</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să</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manifeste</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comportamente</a:t>
            </a:r>
            <a:r>
              <a:rPr lang="en-US" dirty="0">
                <a:solidFill>
                  <a:srgbClr val="000000"/>
                </a:solidFill>
                <a:effectLst/>
                <a:latin typeface="Calibri" panose="020F0502020204030204" pitchFamily="34" charset="0"/>
                <a:ea typeface="Calibri" panose="020F0502020204030204" pitchFamily="34" charset="0"/>
              </a:rPr>
              <a:t> de bullying </a:t>
            </a:r>
            <a:r>
              <a:rPr lang="en-US" dirty="0" err="1">
                <a:solidFill>
                  <a:srgbClr val="000000"/>
                </a:solidFill>
                <a:effectLst/>
                <a:latin typeface="Calibri" panose="020F0502020204030204" pitchFamily="34" charset="0"/>
                <a:ea typeface="Calibri" panose="020F0502020204030204" pitchFamily="34" charset="0"/>
              </a:rPr>
              <a:t>asupra</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altora</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decât</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fetele</a:t>
            </a:r>
            <a:r>
              <a:rPr lang="en-US" dirty="0">
                <a:solidFill>
                  <a:srgbClr val="000000"/>
                </a:solidFill>
                <a:effectLst/>
                <a:latin typeface="Calibri" panose="020F0502020204030204" pitchFamily="34" charset="0"/>
                <a:ea typeface="Calibri" panose="020F0502020204030204" pitchFamily="34" charset="0"/>
              </a:rPr>
              <a:t>. </a:t>
            </a:r>
            <a:r>
              <a:rPr lang="ro-RO" dirty="0">
                <a:solidFill>
                  <a:srgbClr val="000000"/>
                </a:solidFill>
                <a:latin typeface="Calibri" panose="020F0502020204030204" pitchFamily="34" charset="0"/>
                <a:ea typeface="Calibri" panose="020F0502020204030204" pitchFamily="34" charset="0"/>
              </a:rPr>
              <a:t>(</a:t>
            </a:r>
            <a:r>
              <a:rPr lang="en-US" dirty="0" err="1">
                <a:solidFill>
                  <a:srgbClr val="000000"/>
                </a:solidFill>
                <a:effectLst/>
                <a:latin typeface="Calibri" panose="020F0502020204030204" pitchFamily="34" charset="0"/>
                <a:ea typeface="Calibri" panose="020F0502020204030204" pitchFamily="34" charset="0"/>
              </a:rPr>
              <a:t>Pepler</a:t>
            </a:r>
            <a:r>
              <a:rPr lang="en-US" dirty="0">
                <a:solidFill>
                  <a:srgbClr val="000000"/>
                </a:solidFill>
                <a:effectLst/>
                <a:latin typeface="Calibri" panose="020F0502020204030204" pitchFamily="34" charset="0"/>
                <a:ea typeface="Calibri" panose="020F0502020204030204" pitchFamily="34" charset="0"/>
              </a:rPr>
              <a:t>, Jiang, Craig, &amp; Connolly, </a:t>
            </a:r>
            <a:r>
              <a:rPr lang="en-US" dirty="0">
                <a:solidFill>
                  <a:srgbClr val="000081"/>
                </a:solidFill>
                <a:effectLst/>
                <a:latin typeface="Calibri" panose="020F0502020204030204" pitchFamily="34" charset="0"/>
                <a:ea typeface="Calibri" panose="020F0502020204030204" pitchFamily="34" charset="0"/>
              </a:rPr>
              <a:t>2008</a:t>
            </a:r>
            <a:r>
              <a:rPr lang="en-US" dirty="0">
                <a:solidFill>
                  <a:srgbClr val="000000"/>
                </a:solidFill>
                <a:effectLst/>
                <a:latin typeface="Calibri" panose="020F0502020204030204" pitchFamily="34" charset="0"/>
                <a:ea typeface="Calibri" panose="020F0502020204030204" pitchFamily="34" charset="0"/>
              </a:rPr>
              <a:t>). </a:t>
            </a:r>
            <a:endParaRPr lang="ro-RO" dirty="0">
              <a:solidFill>
                <a:srgbClr val="000000"/>
              </a:solidFill>
              <a:effectLst/>
              <a:latin typeface="Calibri" panose="020F0502020204030204" pitchFamily="34" charset="0"/>
              <a:ea typeface="Calibri" panose="020F0502020204030204" pitchFamily="34" charset="0"/>
            </a:endParaRPr>
          </a:p>
          <a:p>
            <a:pPr lvl="2">
              <a:lnSpc>
                <a:spcPct val="100000"/>
              </a:lnSpc>
            </a:pPr>
            <a:r>
              <a:rPr lang="ro-RO" dirty="0">
                <a:solidFill>
                  <a:srgbClr val="000000"/>
                </a:solidFill>
                <a:effectLst/>
                <a:latin typeface="Calibri" panose="020F0502020204030204" pitchFamily="34" charset="0"/>
                <a:ea typeface="Calibri" panose="020F0502020204030204" pitchFamily="34" charset="0"/>
              </a:rPr>
              <a:t>Au </a:t>
            </a:r>
            <a:r>
              <a:rPr lang="en-US" dirty="0">
                <a:solidFill>
                  <a:srgbClr val="000000"/>
                </a:solidFill>
                <a:effectLst/>
                <a:latin typeface="Calibri" panose="020F0502020204030204" pitchFamily="34" charset="0"/>
                <a:ea typeface="Calibri" panose="020F0502020204030204" pitchFamily="34" charset="0"/>
              </a:rPr>
              <a:t>o </a:t>
            </a:r>
            <a:r>
              <a:rPr lang="en-US" dirty="0" err="1">
                <a:solidFill>
                  <a:srgbClr val="000000"/>
                </a:solidFill>
                <a:effectLst/>
                <a:latin typeface="Calibri" panose="020F0502020204030204" pitchFamily="34" charset="0"/>
                <a:ea typeface="Calibri" panose="020F0502020204030204" pitchFamily="34" charset="0"/>
              </a:rPr>
              <a:t>prevalență</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mai</a:t>
            </a:r>
            <a:r>
              <a:rPr lang="en-US" dirty="0">
                <a:solidFill>
                  <a:srgbClr val="000000"/>
                </a:solidFill>
                <a:effectLst/>
                <a:latin typeface="Calibri" panose="020F0502020204030204" pitchFamily="34" charset="0"/>
                <a:ea typeface="Calibri" panose="020F0502020204030204" pitchFamily="34" charset="0"/>
              </a:rPr>
              <a:t> mare pe </a:t>
            </a:r>
            <a:r>
              <a:rPr lang="en-US" dirty="0" err="1">
                <a:solidFill>
                  <a:srgbClr val="000000"/>
                </a:solidFill>
                <a:effectLst/>
                <a:latin typeface="Calibri" panose="020F0502020204030204" pitchFamily="34" charset="0"/>
                <a:ea typeface="Calibri" panose="020F0502020204030204" pitchFamily="34" charset="0"/>
              </a:rPr>
              <a:t>toate</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cele</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trei</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roluri</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ini</a:t>
            </a:r>
            <a:r>
              <a:rPr lang="ro-RO" dirty="0">
                <a:solidFill>
                  <a:srgbClr val="000000"/>
                </a:solidFill>
                <a:effectLst/>
                <a:latin typeface="Calibri" panose="020F0502020204030204" pitchFamily="34" charset="0"/>
                <a:ea typeface="Calibri" panose="020F0502020204030204" pitchFamily="34" charset="0"/>
              </a:rPr>
              <a:t>ț</a:t>
            </a:r>
            <a:r>
              <a:rPr lang="en-US" dirty="0" err="1">
                <a:solidFill>
                  <a:srgbClr val="000000"/>
                </a:solidFill>
                <a:effectLst/>
                <a:latin typeface="Calibri" panose="020F0502020204030204" pitchFamily="34" charset="0"/>
                <a:ea typeface="Calibri" panose="020F0502020204030204" pitchFamily="34" charset="0"/>
              </a:rPr>
              <a:t>iator</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țință</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și</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martori</a:t>
            </a:r>
            <a:r>
              <a:rPr lang="en-US" dirty="0">
                <a:solidFill>
                  <a:srgbClr val="000000"/>
                </a:solidFill>
                <a:effectLst/>
                <a:latin typeface="Calibri" panose="020F0502020204030204" pitchFamily="34" charset="0"/>
                <a:ea typeface="Calibri" panose="020F0502020204030204" pitchFamily="34" charset="0"/>
              </a:rPr>
              <a:t>. (Cook, Williams, Guerra, Kim and </a:t>
            </a:r>
            <a:r>
              <a:rPr lang="en-US" dirty="0" err="1">
                <a:solidFill>
                  <a:srgbClr val="000000"/>
                </a:solidFill>
                <a:effectLst/>
                <a:latin typeface="Calibri" panose="020F0502020204030204" pitchFamily="34" charset="0"/>
                <a:ea typeface="Calibri" panose="020F0502020204030204" pitchFamily="34" charset="0"/>
              </a:rPr>
              <a:t>Sadek</a:t>
            </a:r>
            <a:r>
              <a:rPr lang="en-US" dirty="0">
                <a:solidFill>
                  <a:srgbClr val="000000"/>
                </a:solidFill>
                <a:effectLst/>
                <a:latin typeface="Calibri" panose="020F0502020204030204" pitchFamily="34" charset="0"/>
                <a:ea typeface="Calibri" panose="020F0502020204030204" pitchFamily="34" charset="0"/>
              </a:rPr>
              <a:t> ,</a:t>
            </a:r>
            <a:r>
              <a:rPr lang="en-US" dirty="0">
                <a:solidFill>
                  <a:srgbClr val="000081"/>
                </a:solidFill>
                <a:effectLst/>
                <a:latin typeface="Calibri" panose="020F0502020204030204" pitchFamily="34" charset="0"/>
                <a:ea typeface="Calibri" panose="020F0502020204030204" pitchFamily="34" charset="0"/>
              </a:rPr>
              <a:t>2010</a:t>
            </a:r>
            <a:r>
              <a:rPr lang="en-US" dirty="0">
                <a:solidFill>
                  <a:srgbClr val="000000"/>
                </a:solidFill>
                <a:effectLst/>
                <a:latin typeface="Calibri" panose="020F0502020204030204" pitchFamily="34" charset="0"/>
                <a:ea typeface="Calibri" panose="020F0502020204030204" pitchFamily="34" charset="0"/>
              </a:rPr>
              <a:t>)</a:t>
            </a:r>
            <a:endParaRPr lang="ro-RO" dirty="0">
              <a:solidFill>
                <a:srgbClr val="000000"/>
              </a:solidFill>
              <a:effectLst/>
              <a:latin typeface="Calibri" panose="020F0502020204030204" pitchFamily="34" charset="0"/>
              <a:ea typeface="Calibri" panose="020F0502020204030204" pitchFamily="34" charset="0"/>
            </a:endParaRPr>
          </a:p>
          <a:p>
            <a:pPr lvl="2">
              <a:lnSpc>
                <a:spcPct val="100000"/>
              </a:lnSpc>
            </a:pPr>
            <a:r>
              <a:rPr lang="en-US" dirty="0">
                <a:solidFill>
                  <a:srgbClr val="000000"/>
                </a:solidFill>
                <a:effectLst/>
                <a:latin typeface="Calibri" panose="020F0502020204030204" pitchFamily="34" charset="0"/>
                <a:ea typeface="Calibri" panose="020F0502020204030204" pitchFamily="34" charset="0"/>
              </a:rPr>
              <a:t> se </a:t>
            </a:r>
            <a:r>
              <a:rPr lang="en-US" dirty="0" err="1">
                <a:solidFill>
                  <a:srgbClr val="000000"/>
                </a:solidFill>
                <a:effectLst/>
                <a:latin typeface="Calibri" panose="020F0502020204030204" pitchFamily="34" charset="0"/>
                <a:ea typeface="Calibri" panose="020F0502020204030204" pitchFamily="34" charset="0"/>
              </a:rPr>
              <a:t>implică</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mai</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mult</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în</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forme</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fizice</a:t>
            </a:r>
            <a:r>
              <a:rPr lang="en-US" dirty="0">
                <a:solidFill>
                  <a:srgbClr val="000000"/>
                </a:solidFill>
                <a:effectLst/>
                <a:latin typeface="Calibri" panose="020F0502020204030204" pitchFamily="34" charset="0"/>
                <a:ea typeface="Calibri" panose="020F0502020204030204" pitchFamily="34" charset="0"/>
              </a:rPr>
              <a:t> de </a:t>
            </a:r>
            <a:r>
              <a:rPr lang="en-US" dirty="0" err="1">
                <a:solidFill>
                  <a:srgbClr val="000000"/>
                </a:solidFill>
                <a:effectLst/>
                <a:latin typeface="Calibri" panose="020F0502020204030204" pitchFamily="34" charset="0"/>
                <a:ea typeface="Calibri" panose="020F0502020204030204" pitchFamily="34" charset="0"/>
              </a:rPr>
              <a:t>victimizare</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în</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timp</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ce</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fetele</a:t>
            </a:r>
            <a:r>
              <a:rPr lang="en-US" dirty="0">
                <a:solidFill>
                  <a:srgbClr val="000000"/>
                </a:solidFill>
                <a:effectLst/>
                <a:latin typeface="Calibri" panose="020F0502020204030204" pitchFamily="34" charset="0"/>
                <a:ea typeface="Calibri" panose="020F0502020204030204" pitchFamily="34" charset="0"/>
              </a:rPr>
              <a:t> sunt </a:t>
            </a:r>
            <a:r>
              <a:rPr lang="en-US" dirty="0" err="1">
                <a:solidFill>
                  <a:srgbClr val="000000"/>
                </a:solidFill>
                <a:effectLst/>
                <a:latin typeface="Calibri" panose="020F0502020204030204" pitchFamily="34" charset="0"/>
                <a:ea typeface="Calibri" panose="020F0502020204030204" pitchFamily="34" charset="0"/>
              </a:rPr>
              <a:t>mai</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înclinate</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către</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bullyingul</a:t>
            </a:r>
            <a:r>
              <a:rPr lang="en-US" dirty="0">
                <a:solidFill>
                  <a:srgbClr val="000000"/>
                </a:solidFill>
                <a:effectLst/>
                <a:latin typeface="Calibri" panose="020F0502020204030204" pitchFamily="34" charset="0"/>
                <a:ea typeface="Calibri" panose="020F0502020204030204" pitchFamily="34" charset="0"/>
              </a:rPr>
              <a:t> verbal </a:t>
            </a:r>
            <a:r>
              <a:rPr lang="en-US" dirty="0" err="1">
                <a:solidFill>
                  <a:srgbClr val="000000"/>
                </a:solidFill>
                <a:effectLst/>
                <a:latin typeface="Calibri" panose="020F0502020204030204" pitchFamily="34" charset="0"/>
                <a:ea typeface="Calibri" panose="020F0502020204030204" pitchFamily="34" charset="0"/>
              </a:rPr>
              <a:t>și</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cel</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relațional</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Besag</a:t>
            </a:r>
            <a:r>
              <a:rPr lang="en-US" dirty="0">
                <a:solidFill>
                  <a:srgbClr val="000000"/>
                </a:solidFill>
                <a:effectLst/>
                <a:latin typeface="Calibri" panose="020F0502020204030204" pitchFamily="34" charset="0"/>
                <a:ea typeface="Calibri" panose="020F0502020204030204" pitchFamily="34" charset="0"/>
              </a:rPr>
              <a:t>, </a:t>
            </a:r>
            <a:r>
              <a:rPr lang="en-US" dirty="0">
                <a:solidFill>
                  <a:srgbClr val="000081"/>
                </a:solidFill>
                <a:effectLst/>
                <a:latin typeface="Calibri" panose="020F0502020204030204" pitchFamily="34" charset="0"/>
                <a:ea typeface="Calibri" panose="020F0502020204030204" pitchFamily="34" charset="0"/>
              </a:rPr>
              <a:t>2006</a:t>
            </a:r>
            <a:r>
              <a:rPr lang="en-US" dirty="0">
                <a:solidFill>
                  <a:srgbClr val="000000"/>
                </a:solidFill>
                <a:effectLst/>
                <a:latin typeface="Calibri" panose="020F0502020204030204" pitchFamily="34" charset="0"/>
                <a:ea typeface="Calibri" panose="020F0502020204030204" pitchFamily="34" charset="0"/>
              </a:rPr>
              <a:t>; Crick &amp; </a:t>
            </a:r>
            <a:r>
              <a:rPr lang="en-US" dirty="0" err="1">
                <a:solidFill>
                  <a:srgbClr val="000000"/>
                </a:solidFill>
                <a:effectLst/>
                <a:latin typeface="Calibri" panose="020F0502020204030204" pitchFamily="34" charset="0"/>
                <a:ea typeface="Calibri" panose="020F0502020204030204" pitchFamily="34" charset="0"/>
              </a:rPr>
              <a:t>Grotpeter</a:t>
            </a:r>
            <a:r>
              <a:rPr lang="en-US" dirty="0">
                <a:solidFill>
                  <a:srgbClr val="000000"/>
                </a:solidFill>
                <a:effectLst/>
                <a:latin typeface="Calibri" panose="020F0502020204030204" pitchFamily="34" charset="0"/>
                <a:ea typeface="Calibri" panose="020F0502020204030204" pitchFamily="34" charset="0"/>
              </a:rPr>
              <a:t>, </a:t>
            </a:r>
            <a:r>
              <a:rPr lang="en-US" dirty="0">
                <a:solidFill>
                  <a:srgbClr val="000081"/>
                </a:solidFill>
                <a:effectLst/>
                <a:latin typeface="Calibri" panose="020F0502020204030204" pitchFamily="34" charset="0"/>
                <a:ea typeface="Calibri" panose="020F0502020204030204" pitchFamily="34" charset="0"/>
              </a:rPr>
              <a:t>1995</a:t>
            </a:r>
            <a:r>
              <a:rPr lang="en-US" dirty="0">
                <a:solidFill>
                  <a:srgbClr val="000000"/>
                </a:solidFill>
                <a:effectLst/>
                <a:latin typeface="Calibri" panose="020F0502020204030204" pitchFamily="34" charset="0"/>
                <a:ea typeface="Calibri" panose="020F0502020204030204" pitchFamily="34" charset="0"/>
              </a:rPr>
              <a:t>)</a:t>
            </a:r>
            <a:endParaRPr lang="en-US" dirty="0"/>
          </a:p>
        </p:txBody>
      </p:sp>
    </p:spTree>
    <p:extLst>
      <p:ext uri="{BB962C8B-B14F-4D97-AF65-F5344CB8AC3E}">
        <p14:creationId xmlns:p14="http://schemas.microsoft.com/office/powerpoint/2010/main" val="37494852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7B3E9-C97C-4C88-B57E-A7F5AEDD6830}"/>
              </a:ext>
            </a:extLst>
          </p:cNvPr>
          <p:cNvSpPr>
            <a:spLocks noGrp="1"/>
          </p:cNvSpPr>
          <p:nvPr>
            <p:ph type="title"/>
          </p:nvPr>
        </p:nvSpPr>
        <p:spPr>
          <a:xfrm>
            <a:off x="1294362" y="282005"/>
            <a:ext cx="9603275" cy="1049235"/>
          </a:xfrm>
        </p:spPr>
        <p:txBody>
          <a:bodyPr/>
          <a:lstStyle/>
          <a:p>
            <a:r>
              <a:rPr lang="ro-RO" dirty="0"/>
              <a:t>Alte  situațiile de bullying </a:t>
            </a:r>
            <a:endParaRPr lang="en-US" dirty="0"/>
          </a:p>
        </p:txBody>
      </p:sp>
      <p:sp>
        <p:nvSpPr>
          <p:cNvPr id="3" name="Content Placeholder 2">
            <a:extLst>
              <a:ext uri="{FF2B5EF4-FFF2-40B4-BE49-F238E27FC236}">
                <a16:creationId xmlns:a16="http://schemas.microsoft.com/office/drawing/2014/main" id="{BE783738-7EDE-4098-A9FC-F4E0C14A97DD}"/>
              </a:ext>
            </a:extLst>
          </p:cNvPr>
          <p:cNvSpPr>
            <a:spLocks noGrp="1"/>
          </p:cNvSpPr>
          <p:nvPr>
            <p:ph idx="1"/>
          </p:nvPr>
        </p:nvSpPr>
        <p:spPr>
          <a:xfrm>
            <a:off x="115747" y="1921396"/>
            <a:ext cx="11762122" cy="4456255"/>
          </a:xfrm>
        </p:spPr>
        <p:txBody>
          <a:bodyPr>
            <a:noAutofit/>
          </a:bodyPr>
          <a:lstStyle/>
          <a:p>
            <a:pPr marL="342900" lvl="0" indent="-342900" algn="just" fontAlgn="base">
              <a:lnSpc>
                <a:spcPct val="100000"/>
              </a:lnSpc>
              <a:buSzPts val="1000"/>
              <a:buFont typeface="+mj-lt"/>
              <a:buAutoNum type="arabicPeriod"/>
              <a:tabLst>
                <a:tab pos="457200" algn="l"/>
              </a:tabLst>
            </a:pPr>
            <a:r>
              <a:rPr lang="ro-RO"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Diana îi spune Mariei să folosească deodorant și toți colegii care sunt în preajma lor râd</a:t>
            </a:r>
            <a:endParaRPr lang="en-US"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fontAlgn="base">
              <a:lnSpc>
                <a:spcPct val="100000"/>
              </a:lnSpc>
              <a:buSzPts val="1000"/>
              <a:buFont typeface="+mj-lt"/>
              <a:buAutoNum type="arabicPeriod"/>
              <a:tabLst>
                <a:tab pos="457200" algn="l"/>
              </a:tabLst>
            </a:pPr>
            <a:r>
              <a:rPr lang="ro-RO"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Când Maria intră în clasă un grup de fete își dau coate, vorbesc în șoaptă și se uită spre ea.  </a:t>
            </a:r>
            <a:endParaRPr lang="en-US"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fontAlgn="base">
              <a:lnSpc>
                <a:spcPct val="100000"/>
              </a:lnSpc>
              <a:buSzPts val="1000"/>
              <a:buFont typeface="+mj-lt"/>
              <a:buAutoNum type="arabicPeriod"/>
              <a:tabLst>
                <a:tab pos="457200" algn="l"/>
              </a:tabLst>
            </a:pPr>
            <a:r>
              <a:rPr lang="ro-RO"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Adrian a scuipat într-un pahar de plastic unde mai are un pic de cafea și le spune prietenilor că o să îl facă pe Florin  să o bea.</a:t>
            </a:r>
            <a:endParaRPr lang="en-US"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fontAlgn="base">
              <a:lnSpc>
                <a:spcPct val="100000"/>
              </a:lnSpc>
              <a:buSzPts val="1000"/>
              <a:buFont typeface="+mj-lt"/>
              <a:buAutoNum type="arabicPeriod"/>
              <a:tabLst>
                <a:tab pos="457200" algn="l"/>
              </a:tabLst>
            </a:pPr>
            <a:r>
              <a:rPr lang="ro-RO"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Ioana și Dorina nu o lasă pe Rodica să se alăture grupului lor. </a:t>
            </a:r>
            <a:endParaRPr lang="en-US"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fontAlgn="base">
              <a:lnSpc>
                <a:spcPct val="100000"/>
              </a:lnSpc>
              <a:buSzPts val="1000"/>
              <a:buFont typeface="+mj-lt"/>
              <a:buAutoNum type="arabicPeriod"/>
              <a:tabLst>
                <a:tab pos="457200" algn="l"/>
              </a:tabLst>
            </a:pPr>
            <a:r>
              <a:rPr lang="ro-RO"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Florina încremenește când este scoasă la tablă și nu poate să mai spună nici trei cuvinte. Cu persoanele pe care le cunoaște vorbește fără nicio problemă.. Colegii râd de ea și îi spun că este proastă. </a:t>
            </a:r>
            <a:endParaRPr lang="en-US"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fontAlgn="base">
              <a:lnSpc>
                <a:spcPct val="100000"/>
              </a:lnSpc>
              <a:buSzPts val="1000"/>
              <a:buFont typeface="+mj-lt"/>
              <a:buAutoNum type="arabicPeriod"/>
              <a:tabLst>
                <a:tab pos="457200" algn="l"/>
              </a:tabLst>
            </a:pPr>
            <a:r>
              <a:rPr lang="ro-RO"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Ion are un tic. De fiecare data când se bucură își flutură palmele. Nu își poate controla aceste mișcări. Un grup de băieți îl imită pe terenul de sport când el dorește să li se alăture. </a:t>
            </a:r>
            <a:endParaRPr lang="en-US"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fontAlgn="base">
              <a:lnSpc>
                <a:spcPct val="100000"/>
              </a:lnSpc>
              <a:buSzPts val="1000"/>
              <a:buFont typeface="+mj-lt"/>
              <a:buAutoNum type="arabicPeriod"/>
              <a:tabLst>
                <a:tab pos="457200" algn="l"/>
              </a:tabLst>
            </a:pPr>
            <a:r>
              <a:rPr lang="ro-RO"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Părinții Emiliei s-au despărțit. Anca le-a spus tuturor colegilor din clasă acest secret.  </a:t>
            </a:r>
            <a:endParaRPr lang="en-US"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5283404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FBF22-2AB2-4487-B6D2-98304DE8A510}"/>
              </a:ext>
            </a:extLst>
          </p:cNvPr>
          <p:cNvSpPr>
            <a:spLocks noGrp="1"/>
          </p:cNvSpPr>
          <p:nvPr>
            <p:ph type="title"/>
          </p:nvPr>
        </p:nvSpPr>
        <p:spPr/>
        <p:txBody>
          <a:bodyPr>
            <a:normAutofit/>
          </a:bodyPr>
          <a:lstStyle/>
          <a:p>
            <a:r>
              <a:rPr lang="ro-RO" sz="2800" dirty="0"/>
              <a:t>Cine este implicat într-o situație de bullying?</a:t>
            </a:r>
            <a:endParaRPr lang="en-US" sz="2800" dirty="0"/>
          </a:p>
        </p:txBody>
      </p:sp>
      <p:sp>
        <p:nvSpPr>
          <p:cNvPr id="3" name="Content Placeholder 2">
            <a:extLst>
              <a:ext uri="{FF2B5EF4-FFF2-40B4-BE49-F238E27FC236}">
                <a16:creationId xmlns:a16="http://schemas.microsoft.com/office/drawing/2014/main" id="{F43E2B66-5CEC-4281-A041-1DCD245F12A8}"/>
              </a:ext>
            </a:extLst>
          </p:cNvPr>
          <p:cNvSpPr>
            <a:spLocks noGrp="1"/>
          </p:cNvSpPr>
          <p:nvPr>
            <p:ph idx="1"/>
          </p:nvPr>
        </p:nvSpPr>
        <p:spPr/>
        <p:txBody>
          <a:bodyPr/>
          <a:lstStyle/>
          <a:p>
            <a:r>
              <a:rPr lang="en-US" sz="1800" i="1" dirty="0">
                <a:effectLst/>
                <a:latin typeface="Calibri" panose="020F0502020204030204" pitchFamily="34" charset="0"/>
                <a:ea typeface="Calibri" panose="020F0502020204030204" pitchFamily="34" charset="0"/>
                <a:cs typeface="Calibri" panose="020F0502020204030204" pitchFamily="34" charset="0"/>
              </a:rPr>
              <a:t>“</a:t>
            </a:r>
            <a:r>
              <a:rPr lang="ro-RO" sz="1800" i="1" dirty="0">
                <a:effectLst/>
                <a:latin typeface="Calibri" panose="020F0502020204030204" pitchFamily="34" charset="0"/>
                <a:ea typeface="Calibri" panose="020F0502020204030204" pitchFamily="34" charset="0"/>
                <a:cs typeface="Calibri" panose="020F0502020204030204" pitchFamily="34" charset="0"/>
              </a:rPr>
              <a:t>Sunt  Ileana , am 13 ani și îmi urăsc viața! În fiecare zi  trebuie să îndur să dau ochii cu colegii mei care se uită la mine ca la o persoană venită de pe altă planetă. Încerc să mă fac cît mai mică să stau în banca mea și să nu deranjez pe nimeni. Nimeni nu își dorește să fie în preajma mea sau să fie prieten cu mine. Mi-aș dori să pot să fac ceva să devin invizibilă. Dar nu pot face nimic în acest sens pentru că Ruxandra cu prietenii ei mă urmaresc peste tot și spun lucruri oribile despre mine: spun că am haine cumpărate de la piață, că sunt tunsă cu ciobul și ca ar trebui să stea departe de mine ca nu cumva să ia ceva de la mine. Imi vine să întru în pământ de rușine și tot ce pot să fac este să aștept ca spectacolul să se termine și să mă lase în pace. Prietenii ei râd și chicotesc și se fac că se țin de nas ca să nu simtă mirosul pe care îl emană corpul meu.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1187164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69044-793D-4346-9A07-5254C4787619}"/>
              </a:ext>
            </a:extLst>
          </p:cNvPr>
          <p:cNvSpPr>
            <a:spLocks noGrp="1"/>
          </p:cNvSpPr>
          <p:nvPr>
            <p:ph type="title"/>
          </p:nvPr>
        </p:nvSpPr>
        <p:spPr>
          <a:xfrm>
            <a:off x="979715" y="804519"/>
            <a:ext cx="10075140" cy="1049235"/>
          </a:xfrm>
        </p:spPr>
        <p:txBody>
          <a:bodyPr/>
          <a:lstStyle/>
          <a:p>
            <a:endParaRPr lang="en-US" dirty="0"/>
          </a:p>
        </p:txBody>
      </p:sp>
      <p:sp>
        <p:nvSpPr>
          <p:cNvPr id="3" name="Content Placeholder 2">
            <a:extLst>
              <a:ext uri="{FF2B5EF4-FFF2-40B4-BE49-F238E27FC236}">
                <a16:creationId xmlns:a16="http://schemas.microsoft.com/office/drawing/2014/main" id="{22B3D5D4-62A7-4F79-8C12-201E7F69FDEF}"/>
              </a:ext>
            </a:extLst>
          </p:cNvPr>
          <p:cNvSpPr>
            <a:spLocks noGrp="1"/>
          </p:cNvSpPr>
          <p:nvPr>
            <p:ph idx="1"/>
          </p:nvPr>
        </p:nvSpPr>
        <p:spPr>
          <a:xfrm>
            <a:off x="555585" y="2015732"/>
            <a:ext cx="10499269" cy="3450613"/>
          </a:xfrm>
        </p:spPr>
        <p:txBody>
          <a:bodyPr/>
          <a:lstStyle/>
          <a:p>
            <a:endParaRPr lang="en-US" b="1" dirty="0"/>
          </a:p>
        </p:txBody>
      </p:sp>
      <p:graphicFrame>
        <p:nvGraphicFramePr>
          <p:cNvPr id="4" name="Table 4">
            <a:extLst>
              <a:ext uri="{FF2B5EF4-FFF2-40B4-BE49-F238E27FC236}">
                <a16:creationId xmlns:a16="http://schemas.microsoft.com/office/drawing/2014/main" id="{176944F2-A9BE-4A26-B3BF-8E7A14B0442C}"/>
              </a:ext>
            </a:extLst>
          </p:cNvPr>
          <p:cNvGraphicFramePr>
            <a:graphicFrameLocks noGrp="1"/>
          </p:cNvGraphicFramePr>
          <p:nvPr>
            <p:extLst>
              <p:ext uri="{D42A27DB-BD31-4B8C-83A1-F6EECF244321}">
                <p14:modId xmlns:p14="http://schemas.microsoft.com/office/powerpoint/2010/main" val="2077370754"/>
              </p:ext>
            </p:extLst>
          </p:nvPr>
        </p:nvGraphicFramePr>
        <p:xfrm>
          <a:off x="798652" y="1853754"/>
          <a:ext cx="10256200" cy="4199727"/>
        </p:xfrm>
        <a:graphic>
          <a:graphicData uri="http://schemas.openxmlformats.org/drawingml/2006/table">
            <a:tbl>
              <a:tblPr firstRow="1" bandRow="1">
                <a:tableStyleId>{5C22544A-7EE6-4342-B048-85BDC9FD1C3A}</a:tableStyleId>
              </a:tblPr>
              <a:tblGrid>
                <a:gridCol w="5128100">
                  <a:extLst>
                    <a:ext uri="{9D8B030D-6E8A-4147-A177-3AD203B41FA5}">
                      <a16:colId xmlns:a16="http://schemas.microsoft.com/office/drawing/2014/main" val="1707113039"/>
                    </a:ext>
                  </a:extLst>
                </a:gridCol>
                <a:gridCol w="5128100">
                  <a:extLst>
                    <a:ext uri="{9D8B030D-6E8A-4147-A177-3AD203B41FA5}">
                      <a16:colId xmlns:a16="http://schemas.microsoft.com/office/drawing/2014/main" val="2227857554"/>
                    </a:ext>
                  </a:extLst>
                </a:gridCol>
              </a:tblGrid>
              <a:tr h="4199727">
                <a:tc>
                  <a:txBody>
                    <a:bodyPr/>
                    <a:lstStyle/>
                    <a:p>
                      <a:endParaRPr lang="en-US" dirty="0"/>
                    </a:p>
                  </a:txBody>
                  <a:tcPr/>
                </a:tc>
                <a:tc>
                  <a:txBody>
                    <a:bodyPr/>
                    <a:lstStyle/>
                    <a:p>
                      <a:pPr marL="342900" lvl="0" indent="-342900" algn="just">
                        <a:lnSpc>
                          <a:spcPct val="115000"/>
                        </a:lnSpc>
                        <a:buFont typeface="Calibri" panose="020F0502020204030204" pitchFamily="34" charset="0"/>
                        <a:buChar char="-"/>
                      </a:pPr>
                      <a:r>
                        <a:rPr lang="ro-RO" sz="2400" b="1" dirty="0">
                          <a:effectLst/>
                          <a:latin typeface="Calibri" panose="020F0502020204030204" pitchFamily="34" charset="0"/>
                          <a:ea typeface="Calibri" panose="020F0502020204030204" pitchFamily="34" charset="0"/>
                          <a:cs typeface="Calibri" panose="020F0502020204030204" pitchFamily="34" charset="0"/>
                        </a:rPr>
                        <a:t>Persoana care face comportamentul respectiv : care exclude,  tachinează, înjosește etc</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buFont typeface="Calibri" panose="020F0502020204030204" pitchFamily="34" charset="0"/>
                        <a:buChar char="-"/>
                      </a:pPr>
                      <a:r>
                        <a:rPr lang="ro-RO" sz="2400" b="1" dirty="0">
                          <a:effectLst/>
                          <a:latin typeface="Calibri" panose="020F0502020204030204" pitchFamily="34" charset="0"/>
                          <a:ea typeface="Calibri" panose="020F0502020204030204" pitchFamily="34" charset="0"/>
                          <a:cs typeface="Calibri" panose="020F0502020204030204" pitchFamily="34" charset="0"/>
                        </a:rPr>
                        <a:t>Persoana care este ținta acelui comportament</a:t>
                      </a:r>
                      <a:r>
                        <a:rPr lang="ro-RO" sz="2400" dirty="0">
                          <a:effectLst/>
                          <a:latin typeface="Calibri" panose="020F0502020204030204" pitchFamily="34" charset="0"/>
                          <a:ea typeface="Calibri" panose="020F0502020204030204" pitchFamily="34" charset="0"/>
                          <a:cs typeface="Calibri" panose="020F0502020204030204" pitchFamily="34" charset="0"/>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Aft>
                          <a:spcPts val="800"/>
                        </a:spcAft>
                        <a:buFont typeface="Calibri" panose="020F0502020204030204" pitchFamily="34" charset="0"/>
                        <a:buChar char="-"/>
                      </a:pPr>
                      <a:r>
                        <a:rPr lang="ro-RO" sz="2400" dirty="0">
                          <a:effectLst/>
                          <a:latin typeface="Calibri" panose="020F0502020204030204" pitchFamily="34" charset="0"/>
                          <a:ea typeface="Calibri" panose="020F0502020204030204" pitchFamily="34" charset="0"/>
                          <a:cs typeface="Calibri" panose="020F0502020204030204" pitchFamily="34" charset="0"/>
                        </a:rPr>
                        <a:t>Persoanele care asistă la scena respectiva- </a:t>
                      </a:r>
                      <a:r>
                        <a:rPr lang="ro-RO" sz="2400" b="1" dirty="0">
                          <a:effectLst/>
                          <a:latin typeface="Calibri" panose="020F0502020204030204" pitchFamily="34" charset="0"/>
                          <a:ea typeface="Calibri" panose="020F0502020204030204" pitchFamily="34" charset="0"/>
                          <a:cs typeface="Calibri" panose="020F0502020204030204" pitchFamily="34" charset="0"/>
                        </a:rPr>
                        <a:t>audiența sau martorii </a:t>
                      </a:r>
                      <a:r>
                        <a:rPr lang="ro-RO" sz="2400" dirty="0">
                          <a:effectLst/>
                          <a:latin typeface="Calibri" panose="020F0502020204030204" pitchFamily="34" charset="0"/>
                          <a:ea typeface="Calibri" panose="020F0502020204030204" pitchFamily="34" charset="0"/>
                          <a:cs typeface="Calibri" panose="020F0502020204030204" pitchFamily="34" charset="0"/>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a:txBody>
                  <a:tcPr/>
                </a:tc>
                <a:extLst>
                  <a:ext uri="{0D108BD9-81ED-4DB2-BD59-A6C34878D82A}">
                    <a16:rowId xmlns:a16="http://schemas.microsoft.com/office/drawing/2014/main" val="10609998"/>
                  </a:ext>
                </a:extLst>
              </a:tr>
            </a:tbl>
          </a:graphicData>
        </a:graphic>
      </p:graphicFrame>
      <p:pic>
        <p:nvPicPr>
          <p:cNvPr id="5" name="Content Placeholder 3">
            <a:extLst>
              <a:ext uri="{FF2B5EF4-FFF2-40B4-BE49-F238E27FC236}">
                <a16:creationId xmlns:a16="http://schemas.microsoft.com/office/drawing/2014/main" id="{75654523-4A30-4C63-B095-C67DC11F9C95}"/>
              </a:ext>
            </a:extLst>
          </p:cNvPr>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251008" y="1401400"/>
            <a:ext cx="4199724" cy="5104437"/>
          </a:xfrm>
          <a:prstGeom prst="rect">
            <a:avLst/>
          </a:prstGeom>
          <a:noFill/>
          <a:ln>
            <a:noFill/>
          </a:ln>
        </p:spPr>
      </p:pic>
      <p:sp>
        <p:nvSpPr>
          <p:cNvPr id="6" name="Footer Placeholder 5">
            <a:extLst>
              <a:ext uri="{FF2B5EF4-FFF2-40B4-BE49-F238E27FC236}">
                <a16:creationId xmlns:a16="http://schemas.microsoft.com/office/drawing/2014/main" id="{EDB7DF61-F686-40C9-AB7B-28613884B2E5}"/>
              </a:ext>
            </a:extLst>
          </p:cNvPr>
          <p:cNvSpPr>
            <a:spLocks noGrp="1"/>
          </p:cNvSpPr>
          <p:nvPr>
            <p:ph type="ftr" sz="quarter" idx="11"/>
          </p:nvPr>
        </p:nvSpPr>
        <p:spPr/>
        <p:txBody>
          <a:bodyPr/>
          <a:lstStyle/>
          <a:p>
            <a:r>
              <a:rPr lang="en-US"/>
              <a:t>Inner Active cards for Parts Work,2018, Battle Michigan USA</a:t>
            </a:r>
          </a:p>
        </p:txBody>
      </p:sp>
    </p:spTree>
    <p:extLst>
      <p:ext uri="{BB962C8B-B14F-4D97-AF65-F5344CB8AC3E}">
        <p14:creationId xmlns:p14="http://schemas.microsoft.com/office/powerpoint/2010/main" val="14452344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2A8BD-CEA7-4819-B136-51B23C2AFA54}"/>
              </a:ext>
            </a:extLst>
          </p:cNvPr>
          <p:cNvSpPr>
            <a:spLocks noGrp="1"/>
          </p:cNvSpPr>
          <p:nvPr>
            <p:ph type="title"/>
          </p:nvPr>
        </p:nvSpPr>
        <p:spPr/>
        <p:txBody>
          <a:bodyPr/>
          <a:lstStyle/>
          <a:p>
            <a:r>
              <a:rPr lang="ro-RO" sz="1800" dirty="0">
                <a:effectLst/>
                <a:latin typeface="Arial" panose="020B0604020202020204" pitchFamily="34" charset="0"/>
                <a:ea typeface="Times New Roman" panose="02020603050405020304" pitchFamily="18" charset="0"/>
              </a:rPr>
              <a:t>Definirea unei situații de bullying: victimă/ agresor – roluri sau trăsături de personalitate?</a:t>
            </a:r>
            <a:endParaRPr lang="en-US" dirty="0"/>
          </a:p>
        </p:txBody>
      </p:sp>
      <p:graphicFrame>
        <p:nvGraphicFramePr>
          <p:cNvPr id="6" name="Table 6">
            <a:extLst>
              <a:ext uri="{FF2B5EF4-FFF2-40B4-BE49-F238E27FC236}">
                <a16:creationId xmlns:a16="http://schemas.microsoft.com/office/drawing/2014/main" id="{C5920018-7B75-48CA-A8F0-9FB64D7BFC7B}"/>
              </a:ext>
            </a:extLst>
          </p:cNvPr>
          <p:cNvGraphicFramePr>
            <a:graphicFrameLocks noGrp="1"/>
          </p:cNvGraphicFramePr>
          <p:nvPr>
            <p:ph idx="1"/>
            <p:extLst>
              <p:ext uri="{D42A27DB-BD31-4B8C-83A1-F6EECF244321}">
                <p14:modId xmlns:p14="http://schemas.microsoft.com/office/powerpoint/2010/main" val="2993700619"/>
              </p:ext>
            </p:extLst>
          </p:nvPr>
        </p:nvGraphicFramePr>
        <p:xfrm>
          <a:off x="1450975" y="2016125"/>
          <a:ext cx="9604374" cy="4023360"/>
        </p:xfrm>
        <a:graphic>
          <a:graphicData uri="http://schemas.openxmlformats.org/drawingml/2006/table">
            <a:tbl>
              <a:tblPr firstRow="1" bandRow="1">
                <a:tableStyleId>{5C22544A-7EE6-4342-B048-85BDC9FD1C3A}</a:tableStyleId>
              </a:tblPr>
              <a:tblGrid>
                <a:gridCol w="4802187">
                  <a:extLst>
                    <a:ext uri="{9D8B030D-6E8A-4147-A177-3AD203B41FA5}">
                      <a16:colId xmlns:a16="http://schemas.microsoft.com/office/drawing/2014/main" val="2699199636"/>
                    </a:ext>
                  </a:extLst>
                </a:gridCol>
                <a:gridCol w="4802187">
                  <a:extLst>
                    <a:ext uri="{9D8B030D-6E8A-4147-A177-3AD203B41FA5}">
                      <a16:colId xmlns:a16="http://schemas.microsoft.com/office/drawing/2014/main" val="345331096"/>
                    </a:ext>
                  </a:extLst>
                </a:gridCol>
              </a:tblGrid>
              <a:tr h="370840">
                <a:tc>
                  <a:txBody>
                    <a:bodyPr/>
                    <a:lstStyle/>
                    <a:p>
                      <a:endParaRPr lang="ro-RO" dirty="0"/>
                    </a:p>
                    <a:p>
                      <a:endParaRPr lang="ro-RO" dirty="0"/>
                    </a:p>
                    <a:p>
                      <a:endParaRPr lang="ro-RO" dirty="0"/>
                    </a:p>
                    <a:p>
                      <a:endParaRPr lang="ro-RO" dirty="0"/>
                    </a:p>
                    <a:p>
                      <a:endParaRPr lang="ro-RO" dirty="0"/>
                    </a:p>
                    <a:p>
                      <a:endParaRPr lang="ro-RO" dirty="0"/>
                    </a:p>
                    <a:p>
                      <a:endParaRPr lang="en-US" dirty="0"/>
                    </a:p>
                  </a:txBody>
                  <a:tcPr/>
                </a:tc>
                <a:tc>
                  <a:txBody>
                    <a:bodyPr/>
                    <a:lstStyle/>
                    <a:p>
                      <a:r>
                        <a:rPr lang="ro-RO" dirty="0"/>
                        <a:t>Victimă </a:t>
                      </a:r>
                      <a:endParaRPr lang="en-US" dirty="0"/>
                    </a:p>
                  </a:txBody>
                  <a:tcPr/>
                </a:tc>
                <a:extLst>
                  <a:ext uri="{0D108BD9-81ED-4DB2-BD59-A6C34878D82A}">
                    <a16:rowId xmlns:a16="http://schemas.microsoft.com/office/drawing/2014/main" val="2017639003"/>
                  </a:ext>
                </a:extLst>
              </a:tr>
              <a:tr h="370840">
                <a:tc>
                  <a:txBody>
                    <a:bodyPr/>
                    <a:lstStyle/>
                    <a:p>
                      <a:endParaRPr lang="ro-RO" dirty="0"/>
                    </a:p>
                    <a:p>
                      <a:endParaRPr lang="ro-RO" dirty="0"/>
                    </a:p>
                    <a:p>
                      <a:endParaRPr lang="ro-RO" dirty="0"/>
                    </a:p>
                    <a:p>
                      <a:endParaRPr lang="ro-RO" dirty="0"/>
                    </a:p>
                    <a:p>
                      <a:endParaRPr lang="ro-RO" dirty="0"/>
                    </a:p>
                    <a:p>
                      <a:endParaRPr lang="ro-RO" dirty="0"/>
                    </a:p>
                    <a:p>
                      <a:endParaRPr lang="en-US" dirty="0"/>
                    </a:p>
                  </a:txBody>
                  <a:tcPr/>
                </a:tc>
                <a:tc>
                  <a:txBody>
                    <a:bodyPr/>
                    <a:lstStyle/>
                    <a:p>
                      <a:r>
                        <a:rPr lang="ro-RO" dirty="0"/>
                        <a:t>Agresor </a:t>
                      </a:r>
                      <a:endParaRPr lang="en-US" dirty="0"/>
                    </a:p>
                  </a:txBody>
                  <a:tcPr/>
                </a:tc>
                <a:extLst>
                  <a:ext uri="{0D108BD9-81ED-4DB2-BD59-A6C34878D82A}">
                    <a16:rowId xmlns:a16="http://schemas.microsoft.com/office/drawing/2014/main" val="3166320547"/>
                  </a:ext>
                </a:extLst>
              </a:tr>
            </a:tbl>
          </a:graphicData>
        </a:graphic>
      </p:graphicFrame>
      <p:pic>
        <p:nvPicPr>
          <p:cNvPr id="7" name="Picture 6">
            <a:extLst>
              <a:ext uri="{FF2B5EF4-FFF2-40B4-BE49-F238E27FC236}">
                <a16:creationId xmlns:a16="http://schemas.microsoft.com/office/drawing/2014/main" id="{E79CA479-F486-41DF-8DA6-35EAE16B4E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0975" y="1853754"/>
            <a:ext cx="478357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a:extLst>
              <a:ext uri="{FF2B5EF4-FFF2-40B4-BE49-F238E27FC236}">
                <a16:creationId xmlns:a16="http://schemas.microsoft.com/office/drawing/2014/main" id="{94D705D4-5816-4FC9-B549-4804830A0E8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27621" y="4149725"/>
            <a:ext cx="4706924" cy="1889760"/>
          </a:xfrm>
          <a:prstGeom prst="rect">
            <a:avLst/>
          </a:prstGeom>
          <a:noFill/>
          <a:ln>
            <a:noFill/>
          </a:ln>
          <a:effectLst/>
        </p:spPr>
      </p:pic>
    </p:spTree>
    <p:extLst>
      <p:ext uri="{BB962C8B-B14F-4D97-AF65-F5344CB8AC3E}">
        <p14:creationId xmlns:p14="http://schemas.microsoft.com/office/powerpoint/2010/main" val="26489901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45554-3CE8-4A87-B638-940E102B12F5}"/>
              </a:ext>
            </a:extLst>
          </p:cNvPr>
          <p:cNvSpPr>
            <a:spLocks noGrp="1"/>
          </p:cNvSpPr>
          <p:nvPr>
            <p:ph type="title"/>
          </p:nvPr>
        </p:nvSpPr>
        <p:spPr/>
        <p:txBody>
          <a:bodyPr/>
          <a:lstStyle/>
          <a:p>
            <a:r>
              <a:rPr lang="ro-RO" dirty="0"/>
              <a:t>Intr-o situație de bullying</a:t>
            </a:r>
            <a:endParaRPr lang="en-US" dirty="0"/>
          </a:p>
        </p:txBody>
      </p:sp>
      <p:sp>
        <p:nvSpPr>
          <p:cNvPr id="3" name="Content Placeholder 2">
            <a:extLst>
              <a:ext uri="{FF2B5EF4-FFF2-40B4-BE49-F238E27FC236}">
                <a16:creationId xmlns:a16="http://schemas.microsoft.com/office/drawing/2014/main" id="{FF46B85F-F856-4DCA-B257-91FD770D4E1E}"/>
              </a:ext>
            </a:extLst>
          </p:cNvPr>
          <p:cNvSpPr>
            <a:spLocks noGrp="1"/>
          </p:cNvSpPr>
          <p:nvPr>
            <p:ph idx="1"/>
          </p:nvPr>
        </p:nvSpPr>
        <p:spPr/>
        <p:txBody>
          <a:bodyPr/>
          <a:lstStyle/>
          <a:p>
            <a:pPr algn="just">
              <a:lnSpc>
                <a:spcPct val="107000"/>
              </a:lnSpc>
              <a:spcAft>
                <a:spcPts val="800"/>
              </a:spcAft>
            </a:pPr>
            <a:r>
              <a:rPr lang="ro-RO" sz="1800" b="1" dirty="0">
                <a:effectLst/>
                <a:latin typeface="Calibri" panose="020F0502020204030204" pitchFamily="34" charset="0"/>
                <a:ea typeface="Calibri" panose="020F0502020204030204" pitchFamily="34" charset="0"/>
                <a:cs typeface="Calibri" panose="020F0502020204030204" pitchFamily="34" charset="0"/>
              </a:rPr>
              <a:t>Cuvintele pe care le folosim când ne referim la o situație de bullying descriu comportamente și roluri</a:t>
            </a:r>
            <a:r>
              <a:rPr lang="ro-RO"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ro-RO" sz="1800" dirty="0">
                <a:effectLst/>
                <a:latin typeface="Calibri" panose="020F0502020204030204" pitchFamily="34" charset="0"/>
                <a:ea typeface="Calibri" panose="020F0502020204030204" pitchFamily="34" charset="0"/>
                <a:cs typeface="Calibri" panose="020F0502020204030204" pitchFamily="34" charset="0"/>
              </a:rPr>
              <a:t>Pentru foarte mulți dintre elevi rolurile vor fi dependente de situație, ceea ce înseamnă că în timp și în diferite contexte ei ar putea să schimbe rolurile: să fie atât țintă a bullyingului cât și inițiator sau martor.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ro-RO" sz="1800" dirty="0">
                <a:effectLst/>
                <a:latin typeface="Calibri" panose="020F0502020204030204" pitchFamily="34" charset="0"/>
                <a:ea typeface="Calibri" panose="020F0502020204030204" pitchFamily="34" charset="0"/>
                <a:cs typeface="Calibri" panose="020F0502020204030204" pitchFamily="34" charset="0"/>
              </a:rPr>
              <a:t>Utilizarea </a:t>
            </a:r>
            <a:r>
              <a:rPr lang="ro-RO" sz="1800" b="1" dirty="0">
                <a:effectLst/>
                <a:latin typeface="Calibri" panose="020F0502020204030204" pitchFamily="34" charset="0"/>
                <a:ea typeface="Calibri" panose="020F0502020204030204" pitchFamily="34" charset="0"/>
                <a:cs typeface="Calibri" panose="020F0502020204030204" pitchFamily="34" charset="0"/>
              </a:rPr>
              <a:t>etichetei de victimă, agresor</a:t>
            </a:r>
            <a:r>
              <a:rPr lang="ro-RO" sz="1800" dirty="0">
                <a:effectLst/>
                <a:latin typeface="Calibri" panose="020F0502020204030204" pitchFamily="34" charset="0"/>
                <a:ea typeface="Calibri" panose="020F0502020204030204" pitchFamily="34" charset="0"/>
                <a:cs typeface="Calibri" panose="020F0502020204030204" pitchFamily="34" charset="0"/>
              </a:rPr>
              <a:t> va conduce </a:t>
            </a:r>
            <a:r>
              <a:rPr lang="ro-RO" sz="1800" b="1" dirty="0">
                <a:effectLst/>
                <a:latin typeface="Calibri" panose="020F0502020204030204" pitchFamily="34" charset="0"/>
                <a:ea typeface="Calibri" panose="020F0502020204030204" pitchFamily="34" charset="0"/>
                <a:cs typeface="Calibri" panose="020F0502020204030204" pitchFamily="34" charset="0"/>
              </a:rPr>
              <a:t>la identificarea persoanei lor cu aceste roluri, </a:t>
            </a:r>
            <a:r>
              <a:rPr lang="ro-RO" sz="1800" dirty="0">
                <a:effectLst/>
                <a:latin typeface="Calibri" panose="020F0502020204030204" pitchFamily="34" charset="0"/>
                <a:ea typeface="Calibri" panose="020F0502020204030204" pitchFamily="34" charset="0"/>
                <a:cs typeface="Calibri" panose="020F0502020204030204" pitchFamily="34" charset="0"/>
              </a:rPr>
              <a:t>ceea ce va determina o rezistență la schimbare.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570875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411D0-E2B9-43B3-9B33-8FD8EBBC6063}"/>
              </a:ext>
            </a:extLst>
          </p:cNvPr>
          <p:cNvSpPr>
            <a:spLocks noGrp="1"/>
          </p:cNvSpPr>
          <p:nvPr>
            <p:ph type="title"/>
          </p:nvPr>
        </p:nvSpPr>
        <p:spPr/>
        <p:txBody>
          <a:bodyPr/>
          <a:lstStyle/>
          <a:p>
            <a:r>
              <a:rPr lang="ro-RO" dirty="0"/>
              <a:t>Etichetele </a:t>
            </a:r>
            <a:endParaRPr lang="en-US" dirty="0"/>
          </a:p>
        </p:txBody>
      </p:sp>
      <p:sp>
        <p:nvSpPr>
          <p:cNvPr id="3" name="Content Placeholder 2">
            <a:extLst>
              <a:ext uri="{FF2B5EF4-FFF2-40B4-BE49-F238E27FC236}">
                <a16:creationId xmlns:a16="http://schemas.microsoft.com/office/drawing/2014/main" id="{17DBAA0C-7218-45AF-8227-2169D1AD9F25}"/>
              </a:ext>
            </a:extLst>
          </p:cNvPr>
          <p:cNvSpPr>
            <a:spLocks noGrp="1"/>
          </p:cNvSpPr>
          <p:nvPr>
            <p:ph idx="1"/>
          </p:nvPr>
        </p:nvSpPr>
        <p:spPr/>
        <p:txBody>
          <a:bodyPr/>
          <a:lstStyle/>
          <a:p>
            <a:r>
              <a:rPr lang="ro-RO" dirty="0"/>
              <a:t>Descriu persoana copiilor în funcție de modul în care ei se comportă</a:t>
            </a:r>
          </a:p>
          <a:p>
            <a:r>
              <a:rPr lang="ro-RO" dirty="0"/>
              <a:t>Conduc la generalizarea opiniei negative despre persoana copilului</a:t>
            </a:r>
          </a:p>
          <a:p>
            <a:r>
              <a:rPr lang="ro-RO" dirty="0"/>
              <a:t>Determină o grilă de lectură a persoanei copilului </a:t>
            </a:r>
          </a:p>
          <a:p>
            <a:r>
              <a:rPr lang="ro-RO" dirty="0"/>
              <a:t>Transmit mesaje care blochează schimbarea </a:t>
            </a:r>
            <a:endParaRPr lang="en-US" dirty="0"/>
          </a:p>
        </p:txBody>
      </p:sp>
    </p:spTree>
    <p:extLst>
      <p:ext uri="{BB962C8B-B14F-4D97-AF65-F5344CB8AC3E}">
        <p14:creationId xmlns:p14="http://schemas.microsoft.com/office/powerpoint/2010/main" val="18133209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CC021-AC8B-4AFB-A950-8D1DDE96557D}"/>
              </a:ext>
            </a:extLst>
          </p:cNvPr>
          <p:cNvSpPr>
            <a:spLocks noGrp="1"/>
          </p:cNvSpPr>
          <p:nvPr>
            <p:ph type="title"/>
          </p:nvPr>
        </p:nvSpPr>
        <p:spPr/>
        <p:txBody>
          <a:bodyPr/>
          <a:lstStyle/>
          <a:p>
            <a:r>
              <a:rPr lang="ro-RO" dirty="0"/>
              <a:t>Etichetele pe persoană</a:t>
            </a:r>
            <a:endParaRPr lang="en-US" dirty="0"/>
          </a:p>
        </p:txBody>
      </p:sp>
      <p:sp>
        <p:nvSpPr>
          <p:cNvPr id="3" name="Content Placeholder 2">
            <a:extLst>
              <a:ext uri="{FF2B5EF4-FFF2-40B4-BE49-F238E27FC236}">
                <a16:creationId xmlns:a16="http://schemas.microsoft.com/office/drawing/2014/main" id="{2A7583C9-0E54-4807-BA14-4A4F26528BD9}"/>
              </a:ext>
            </a:extLst>
          </p:cNvPr>
          <p:cNvSpPr>
            <a:spLocks noGrp="1"/>
          </p:cNvSpPr>
          <p:nvPr>
            <p:ph idx="1"/>
          </p:nvPr>
        </p:nvSpPr>
        <p:spPr/>
        <p:txBody>
          <a:bodyPr/>
          <a:lstStyle/>
          <a:p>
            <a:r>
              <a:rPr lang="ro-RO" sz="2400" dirty="0"/>
              <a:t>Sunt ceea ce fac?</a:t>
            </a:r>
          </a:p>
          <a:p>
            <a:r>
              <a:rPr lang="ro-RO" sz="2400" dirty="0">
                <a:effectLst/>
                <a:latin typeface="Calibri" panose="020F0502020204030204" pitchFamily="34" charset="0"/>
                <a:ea typeface="Calibri" panose="020F0502020204030204" pitchFamily="34" charset="0"/>
                <a:cs typeface="Arial" panose="020B0604020202020204" pitchFamily="34" charset="0"/>
              </a:rPr>
              <a:t>Comportamentele   </a:t>
            </a:r>
            <a:r>
              <a:rPr lang="pt-BR" sz="2400" dirty="0">
                <a:effectLst/>
                <a:latin typeface="Calibri" panose="020F0502020204030204" pitchFamily="34" charset="0"/>
                <a:ea typeface="Calibri" panose="020F0502020204030204" pitchFamily="34" charset="0"/>
                <a:cs typeface="Arial" panose="020B0604020202020204" pitchFamily="34" charset="0"/>
              </a:rPr>
              <a:t>se referă la ce face o persoană</a:t>
            </a:r>
            <a:r>
              <a:rPr lang="ro-RO" sz="2400" dirty="0">
                <a:effectLst/>
                <a:latin typeface="Calibri" panose="020F0502020204030204" pitchFamily="34" charset="0"/>
                <a:ea typeface="Calibri" panose="020F0502020204030204" pitchFamily="34" charset="0"/>
                <a:cs typeface="Arial" panose="020B0604020202020204" pitchFamily="34" charset="0"/>
              </a:rPr>
              <a:t>,</a:t>
            </a:r>
            <a:r>
              <a:rPr lang="pt-BR" sz="2400" dirty="0">
                <a:effectLst/>
                <a:latin typeface="Calibri" panose="020F0502020204030204" pitchFamily="34" charset="0"/>
                <a:ea typeface="Calibri" panose="020F0502020204030204" pitchFamily="34" charset="0"/>
                <a:cs typeface="Arial" panose="020B0604020202020204" pitchFamily="34" charset="0"/>
              </a:rPr>
              <a:t> nu la cine este ea. </a:t>
            </a:r>
            <a:endParaRPr lang="ro-RO" sz="2400" dirty="0">
              <a:effectLst/>
              <a:latin typeface="Calibri" panose="020F0502020204030204" pitchFamily="34" charset="0"/>
              <a:ea typeface="Calibri" panose="020F0502020204030204" pitchFamily="34" charset="0"/>
              <a:cs typeface="Arial" panose="020B0604020202020204" pitchFamily="34" charset="0"/>
            </a:endParaRPr>
          </a:p>
          <a:p>
            <a:pPr>
              <a:buFont typeface="Wingdings" panose="05000000000000000000" pitchFamily="2" charset="2"/>
              <a:buChar char="§"/>
            </a:pPr>
            <a:r>
              <a:rPr lang="ro-RO" sz="2400" dirty="0">
                <a:latin typeface="Calibri" panose="020F0502020204030204" pitchFamily="34" charset="0"/>
                <a:ea typeface="Calibri" panose="020F0502020204030204" pitchFamily="34" charset="0"/>
                <a:cs typeface="Arial" panose="020B0604020202020204" pitchFamily="34" charset="0"/>
              </a:rPr>
              <a:t>O</a:t>
            </a:r>
            <a:r>
              <a:rPr lang="pt-BR" sz="2400" dirty="0">
                <a:effectLst/>
                <a:latin typeface="Calibri" panose="020F0502020204030204" pitchFamily="34" charset="0"/>
                <a:ea typeface="Calibri" panose="020F0502020204030204" pitchFamily="34" charset="0"/>
                <a:cs typeface="Arial" panose="020B0604020202020204" pitchFamily="34" charset="0"/>
              </a:rPr>
              <a:t>ricine poate la un moment dat să excludă pe cineva din grup și  într-un alt context să fie chiar el cel exclus. </a:t>
            </a:r>
            <a:endParaRPr lang="en-US" sz="2400" dirty="0"/>
          </a:p>
        </p:txBody>
      </p:sp>
    </p:spTree>
    <p:extLst>
      <p:ext uri="{BB962C8B-B14F-4D97-AF65-F5344CB8AC3E}">
        <p14:creationId xmlns:p14="http://schemas.microsoft.com/office/powerpoint/2010/main" val="20874242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563AF-E916-4E28-986D-70647C35CF5B}"/>
              </a:ext>
            </a:extLst>
          </p:cNvPr>
          <p:cNvSpPr>
            <a:spLocks noGrp="1"/>
          </p:cNvSpPr>
          <p:nvPr>
            <p:ph type="title"/>
          </p:nvPr>
        </p:nvSpPr>
        <p:spPr/>
        <p:txBody>
          <a:bodyPr/>
          <a:lstStyle/>
          <a:p>
            <a:r>
              <a:rPr lang="ro-RO" dirty="0"/>
              <a:t>Ce se află în spatele etichetei de </a:t>
            </a:r>
            <a:r>
              <a:rPr lang="en-US" dirty="0"/>
              <a:t>“</a:t>
            </a:r>
            <a:r>
              <a:rPr lang="ro-RO" dirty="0"/>
              <a:t>aggressor</a:t>
            </a:r>
            <a:r>
              <a:rPr lang="en-US" dirty="0"/>
              <a:t>”</a:t>
            </a:r>
            <a:br>
              <a:rPr lang="en-US" dirty="0"/>
            </a:br>
            <a:r>
              <a:rPr lang="en-US" dirty="0" err="1"/>
              <a:t>motiva</a:t>
            </a:r>
            <a:r>
              <a:rPr lang="ro-RO" dirty="0"/>
              <a:t>Ț</a:t>
            </a:r>
            <a:r>
              <a:rPr lang="en-US" dirty="0" err="1"/>
              <a:t>ia</a:t>
            </a:r>
            <a:r>
              <a:rPr lang="en-US" dirty="0"/>
              <a:t> </a:t>
            </a:r>
            <a:r>
              <a:rPr lang="en-US" dirty="0" err="1"/>
              <a:t>comportamentelor</a:t>
            </a:r>
            <a:r>
              <a:rPr lang="en-US" dirty="0"/>
              <a:t> de bullying</a:t>
            </a:r>
          </a:p>
        </p:txBody>
      </p:sp>
      <p:graphicFrame>
        <p:nvGraphicFramePr>
          <p:cNvPr id="12" name="Table 12">
            <a:extLst>
              <a:ext uri="{FF2B5EF4-FFF2-40B4-BE49-F238E27FC236}">
                <a16:creationId xmlns:a16="http://schemas.microsoft.com/office/drawing/2014/main" id="{602E988F-ACD5-4E49-9753-3C5D415F2172}"/>
              </a:ext>
            </a:extLst>
          </p:cNvPr>
          <p:cNvGraphicFramePr>
            <a:graphicFrameLocks noGrp="1"/>
          </p:cNvGraphicFramePr>
          <p:nvPr>
            <p:ph idx="1"/>
            <p:extLst>
              <p:ext uri="{D42A27DB-BD31-4B8C-83A1-F6EECF244321}">
                <p14:modId xmlns:p14="http://schemas.microsoft.com/office/powerpoint/2010/main" val="2077183707"/>
              </p:ext>
            </p:extLst>
          </p:nvPr>
        </p:nvGraphicFramePr>
        <p:xfrm>
          <a:off x="1451029" y="1853754"/>
          <a:ext cx="9604374" cy="4206240"/>
        </p:xfrm>
        <a:graphic>
          <a:graphicData uri="http://schemas.openxmlformats.org/drawingml/2006/table">
            <a:tbl>
              <a:tblPr firstRow="1" bandRow="1">
                <a:tableStyleId>{5C22544A-7EE6-4342-B048-85BDC9FD1C3A}</a:tableStyleId>
              </a:tblPr>
              <a:tblGrid>
                <a:gridCol w="4278021">
                  <a:extLst>
                    <a:ext uri="{9D8B030D-6E8A-4147-A177-3AD203B41FA5}">
                      <a16:colId xmlns:a16="http://schemas.microsoft.com/office/drawing/2014/main" val="508104282"/>
                    </a:ext>
                  </a:extLst>
                </a:gridCol>
                <a:gridCol w="5326353">
                  <a:extLst>
                    <a:ext uri="{9D8B030D-6E8A-4147-A177-3AD203B41FA5}">
                      <a16:colId xmlns:a16="http://schemas.microsoft.com/office/drawing/2014/main" val="3805641688"/>
                    </a:ext>
                  </a:extLst>
                </a:gridCol>
              </a:tblGrid>
              <a:tr h="3591573">
                <a:tc>
                  <a:txBody>
                    <a:bodyPr/>
                    <a:lstStyle/>
                    <a:p>
                      <a:endParaRPr lang="en-US" dirty="0"/>
                    </a:p>
                  </a:txBody>
                  <a:tcPr/>
                </a:tc>
                <a:tc>
                  <a:txBody>
                    <a:bodyPr/>
                    <a:lstStyle/>
                    <a:p>
                      <a:pPr marL="285750" lvl="0" indent="-285750">
                        <a:buFont typeface="Wingdings" panose="05000000000000000000" pitchFamily="2" charset="2"/>
                        <a:buChar char="§"/>
                      </a:pPr>
                      <a:r>
                        <a:rPr lang="ro-RO" sz="1800" b="1" kern="1200" dirty="0">
                          <a:solidFill>
                            <a:schemeClr val="bg1"/>
                          </a:solidFill>
                          <a:effectLst/>
                          <a:latin typeface="+mn-lt"/>
                          <a:ea typeface="+mn-ea"/>
                          <a:cs typeface="+mn-cs"/>
                        </a:rPr>
                        <a:t>pentru a face parte dintr-un grup în care sunt colegii populari. </a:t>
                      </a:r>
                      <a:endParaRPr lang="en-US" sz="1800" b="1" kern="1200" dirty="0">
                        <a:solidFill>
                          <a:schemeClr val="bg1"/>
                        </a:solidFill>
                        <a:effectLst/>
                        <a:latin typeface="+mn-lt"/>
                        <a:ea typeface="+mn-ea"/>
                        <a:cs typeface="+mn-cs"/>
                      </a:endParaRPr>
                    </a:p>
                    <a:p>
                      <a:pPr marL="285750" lvl="0" indent="-285750">
                        <a:buFont typeface="Wingdings" panose="05000000000000000000" pitchFamily="2" charset="2"/>
                        <a:buChar char="§"/>
                      </a:pPr>
                      <a:r>
                        <a:rPr lang="ro-RO" sz="1800" b="1" kern="1200" dirty="0">
                          <a:solidFill>
                            <a:schemeClr val="bg1"/>
                          </a:solidFill>
                          <a:effectLst/>
                          <a:latin typeface="+mn-lt"/>
                          <a:ea typeface="+mn-ea"/>
                          <a:cs typeface="+mn-cs"/>
                        </a:rPr>
                        <a:t>pentru a obține respectul celor din grup</a:t>
                      </a:r>
                      <a:endParaRPr lang="en-US" sz="1800" b="1" kern="1200" dirty="0">
                        <a:solidFill>
                          <a:schemeClr val="bg1"/>
                        </a:solidFill>
                        <a:effectLst/>
                        <a:latin typeface="+mn-lt"/>
                        <a:ea typeface="+mn-ea"/>
                        <a:cs typeface="+mn-cs"/>
                      </a:endParaRPr>
                    </a:p>
                    <a:p>
                      <a:pPr marL="285750" lvl="0" indent="-285750">
                        <a:buFont typeface="Wingdings" panose="05000000000000000000" pitchFamily="2" charset="2"/>
                        <a:buChar char="§"/>
                      </a:pPr>
                      <a:r>
                        <a:rPr lang="ro-RO" sz="1800" b="1" kern="1200" dirty="0">
                          <a:solidFill>
                            <a:schemeClr val="bg1"/>
                          </a:solidFill>
                          <a:effectLst/>
                          <a:latin typeface="+mn-lt"/>
                          <a:ea typeface="+mn-ea"/>
                          <a:cs typeface="+mn-cs"/>
                        </a:rPr>
                        <a:t>pentru a obține o poziție privilegiată, specială,  în grup</a:t>
                      </a:r>
                      <a:endParaRPr lang="en-US" sz="1800" b="1" kern="1200" dirty="0">
                        <a:solidFill>
                          <a:schemeClr val="bg1"/>
                        </a:solidFill>
                        <a:effectLst/>
                        <a:latin typeface="+mn-lt"/>
                        <a:ea typeface="+mn-ea"/>
                        <a:cs typeface="+mn-cs"/>
                      </a:endParaRPr>
                    </a:p>
                    <a:p>
                      <a:pPr marL="285750" lvl="0" indent="-285750">
                        <a:buFont typeface="Wingdings" panose="05000000000000000000" pitchFamily="2" charset="2"/>
                        <a:buChar char="§"/>
                      </a:pPr>
                      <a:r>
                        <a:rPr lang="ro-RO" sz="1800" b="1" kern="1200" dirty="0">
                          <a:solidFill>
                            <a:schemeClr val="bg1"/>
                          </a:solidFill>
                          <a:effectLst/>
                          <a:latin typeface="+mn-lt"/>
                          <a:ea typeface="+mn-ea"/>
                          <a:cs typeface="+mn-cs"/>
                        </a:rPr>
                        <a:t>pentru că sunt geloși sau invidioși</a:t>
                      </a:r>
                      <a:endParaRPr lang="en-US" sz="1800" b="1" kern="1200" dirty="0">
                        <a:solidFill>
                          <a:schemeClr val="bg1"/>
                        </a:solidFill>
                        <a:effectLst/>
                        <a:latin typeface="+mn-lt"/>
                        <a:ea typeface="+mn-ea"/>
                        <a:cs typeface="+mn-cs"/>
                      </a:endParaRPr>
                    </a:p>
                    <a:p>
                      <a:pPr marL="285750" lvl="0" indent="-285750">
                        <a:buFont typeface="Wingdings" panose="05000000000000000000" pitchFamily="2" charset="2"/>
                        <a:buChar char="§"/>
                      </a:pPr>
                      <a:r>
                        <a:rPr lang="ro-RO" sz="1800" b="1" kern="1200" dirty="0">
                          <a:solidFill>
                            <a:schemeClr val="bg1"/>
                          </a:solidFill>
                          <a:effectLst/>
                          <a:latin typeface="+mn-lt"/>
                          <a:ea typeface="+mn-ea"/>
                          <a:cs typeface="+mn-cs"/>
                        </a:rPr>
                        <a:t>pentru că se simt puternici atunci când pot determina o altă persoană să facă ce doresc ei.</a:t>
                      </a:r>
                      <a:endParaRPr lang="en-US" sz="1800" b="1" kern="1200" dirty="0">
                        <a:solidFill>
                          <a:schemeClr val="bg1"/>
                        </a:solidFill>
                        <a:effectLst/>
                        <a:latin typeface="+mn-lt"/>
                        <a:ea typeface="+mn-ea"/>
                        <a:cs typeface="+mn-cs"/>
                      </a:endParaRPr>
                    </a:p>
                    <a:p>
                      <a:pPr marL="285750" lvl="0" indent="-285750">
                        <a:buFont typeface="Wingdings" panose="05000000000000000000" pitchFamily="2" charset="2"/>
                        <a:buChar char="§"/>
                      </a:pPr>
                      <a:r>
                        <a:rPr lang="ro-RO" sz="1800" b="1" kern="1200" dirty="0">
                          <a:solidFill>
                            <a:schemeClr val="bg1"/>
                          </a:solidFill>
                          <a:effectLst/>
                          <a:latin typeface="+mn-lt"/>
                          <a:ea typeface="+mn-ea"/>
                          <a:cs typeface="+mn-cs"/>
                        </a:rPr>
                        <a:t>pentru că confundă respectul cu frica. </a:t>
                      </a:r>
                      <a:endParaRPr lang="en-US" sz="1800" b="1" kern="1200" dirty="0">
                        <a:solidFill>
                          <a:schemeClr val="bg1"/>
                        </a:solidFill>
                        <a:effectLst/>
                        <a:latin typeface="+mn-lt"/>
                        <a:ea typeface="+mn-ea"/>
                        <a:cs typeface="+mn-cs"/>
                      </a:endParaRPr>
                    </a:p>
                    <a:p>
                      <a:pPr marL="285750" lvl="0" indent="-285750">
                        <a:buFont typeface="Wingdings" panose="05000000000000000000" pitchFamily="2" charset="2"/>
                        <a:buChar char="§"/>
                      </a:pPr>
                      <a:r>
                        <a:rPr lang="ro-RO" sz="1800" b="1" kern="1200" dirty="0">
                          <a:solidFill>
                            <a:schemeClr val="bg1"/>
                          </a:solidFill>
                          <a:effectLst/>
                          <a:latin typeface="+mn-lt"/>
                          <a:ea typeface="+mn-ea"/>
                          <a:cs typeface="+mn-cs"/>
                        </a:rPr>
                        <a:t>pentru că adoră să fie priviți de ceilalți și să aibă spectatori</a:t>
                      </a:r>
                      <a:endParaRPr lang="en-US" sz="1800" b="1" kern="1200" dirty="0">
                        <a:solidFill>
                          <a:schemeClr val="bg1"/>
                        </a:solidFill>
                        <a:effectLst/>
                        <a:latin typeface="+mn-lt"/>
                        <a:ea typeface="+mn-ea"/>
                        <a:cs typeface="+mn-cs"/>
                      </a:endParaRPr>
                    </a:p>
                    <a:p>
                      <a:pPr marL="285750" lvl="0" indent="-285750">
                        <a:buFont typeface="Wingdings" panose="05000000000000000000" pitchFamily="2" charset="2"/>
                        <a:buChar char="§"/>
                      </a:pPr>
                      <a:r>
                        <a:rPr lang="ro-RO" sz="1800" b="1" kern="1200" dirty="0">
                          <a:solidFill>
                            <a:schemeClr val="bg1"/>
                          </a:solidFill>
                          <a:effectLst/>
                          <a:latin typeface="+mn-lt"/>
                          <a:ea typeface="+mn-ea"/>
                          <a:cs typeface="+mn-cs"/>
                        </a:rPr>
                        <a:t>pentru că în acest fel au învătat să obțină ce vor (bani, lucruri)</a:t>
                      </a:r>
                      <a:endParaRPr lang="en-US" sz="1800" b="1" kern="1200" dirty="0">
                        <a:solidFill>
                          <a:schemeClr val="bg1"/>
                        </a:solidFill>
                        <a:effectLst/>
                        <a:latin typeface="+mn-lt"/>
                        <a:ea typeface="+mn-ea"/>
                        <a:cs typeface="+mn-cs"/>
                      </a:endParaRPr>
                    </a:p>
                    <a:p>
                      <a:endParaRPr lang="en-US" dirty="0"/>
                    </a:p>
                  </a:txBody>
                  <a:tcPr/>
                </a:tc>
                <a:extLst>
                  <a:ext uri="{0D108BD9-81ED-4DB2-BD59-A6C34878D82A}">
                    <a16:rowId xmlns:a16="http://schemas.microsoft.com/office/drawing/2014/main" val="3517393396"/>
                  </a:ext>
                </a:extLst>
              </a:tr>
            </a:tbl>
          </a:graphicData>
        </a:graphic>
      </p:graphicFrame>
      <p:pic>
        <p:nvPicPr>
          <p:cNvPr id="13" name="Picture 12">
            <a:extLst>
              <a:ext uri="{FF2B5EF4-FFF2-40B4-BE49-F238E27FC236}">
                <a16:creationId xmlns:a16="http://schemas.microsoft.com/office/drawing/2014/main" id="{0FE79CB7-8FE6-4039-AD47-7AA80818E057}"/>
              </a:ext>
            </a:extLst>
          </p:cNvPr>
          <p:cNvPicPr/>
          <p:nvPr/>
        </p:nvPicPr>
        <p:blipFill>
          <a:blip r:embed="rId2">
            <a:extLst>
              <a:ext uri="{28A0092B-C50C-407E-A947-70E740481C1C}">
                <a14:useLocalDpi xmlns:a14="http://schemas.microsoft.com/office/drawing/2010/main" val="0"/>
              </a:ext>
            </a:extLst>
          </a:blip>
          <a:stretch>
            <a:fillRect/>
          </a:stretch>
        </p:blipFill>
        <p:spPr>
          <a:xfrm rot="5400000">
            <a:off x="1469476" y="1835252"/>
            <a:ext cx="4206240" cy="4243244"/>
          </a:xfrm>
          <a:prstGeom prst="rect">
            <a:avLst/>
          </a:prstGeom>
        </p:spPr>
      </p:pic>
      <p:sp>
        <p:nvSpPr>
          <p:cNvPr id="3" name="Footer Placeholder 2">
            <a:extLst>
              <a:ext uri="{FF2B5EF4-FFF2-40B4-BE49-F238E27FC236}">
                <a16:creationId xmlns:a16="http://schemas.microsoft.com/office/drawing/2014/main" id="{65B8DDEC-4DF7-41E2-9D47-92EC3ABC3438}"/>
              </a:ext>
            </a:extLst>
          </p:cNvPr>
          <p:cNvSpPr>
            <a:spLocks noGrp="1"/>
          </p:cNvSpPr>
          <p:nvPr>
            <p:ph type="ftr" sz="quarter" idx="11"/>
          </p:nvPr>
        </p:nvSpPr>
        <p:spPr/>
        <p:txBody>
          <a:bodyPr/>
          <a:lstStyle/>
          <a:p>
            <a:r>
              <a:rPr lang="en-US"/>
              <a:t>Teenagers Cards,  psycards.ru</a:t>
            </a:r>
          </a:p>
        </p:txBody>
      </p:sp>
    </p:spTree>
    <p:extLst>
      <p:ext uri="{BB962C8B-B14F-4D97-AF65-F5344CB8AC3E}">
        <p14:creationId xmlns:p14="http://schemas.microsoft.com/office/powerpoint/2010/main" val="4816361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78549-9FDA-4F2C-BCDD-0C76669E2A0A}"/>
              </a:ext>
            </a:extLst>
          </p:cNvPr>
          <p:cNvSpPr>
            <a:spLocks noGrp="1"/>
          </p:cNvSpPr>
          <p:nvPr>
            <p:ph type="title"/>
          </p:nvPr>
        </p:nvSpPr>
        <p:spPr>
          <a:xfrm>
            <a:off x="1451579" y="804519"/>
            <a:ext cx="9603275" cy="1049235"/>
          </a:xfrm>
        </p:spPr>
        <p:txBody>
          <a:bodyPr>
            <a:normAutofit/>
          </a:bodyPr>
          <a:lstStyle/>
          <a:p>
            <a:r>
              <a:rPr lang="ro-RO" sz="2800" dirty="0">
                <a:latin typeface="Calibri" panose="020F0502020204030204" pitchFamily="34" charset="0"/>
                <a:cs typeface="Calibri" panose="020F0502020204030204" pitchFamily="34" charset="0"/>
              </a:rPr>
              <a:t>Adolescenți care au ei înșiși un istoric de victimizare</a:t>
            </a:r>
            <a:endParaRPr lang="en-US" sz="28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36D34FAB-4B8D-451A-BF70-3169D2527EF5}"/>
              </a:ext>
            </a:extLst>
          </p:cNvPr>
          <p:cNvSpPr>
            <a:spLocks noGrp="1"/>
          </p:cNvSpPr>
          <p:nvPr>
            <p:ph idx="1"/>
          </p:nvPr>
        </p:nvSpPr>
        <p:spPr/>
        <p:txBody>
          <a:bodyPr/>
          <a:lstStyle/>
          <a:p>
            <a:pPr marL="228600" algn="just">
              <a:lnSpc>
                <a:spcPct val="107000"/>
              </a:lnSpc>
              <a:spcAft>
                <a:spcPts val="800"/>
              </a:spcAft>
            </a:pPr>
            <a:r>
              <a:rPr lang="ro-RO" dirty="0">
                <a:effectLst/>
                <a:latin typeface="Calibri" panose="020F0502020204030204" pitchFamily="34" charset="0"/>
                <a:ea typeface="Calibri" panose="020F0502020204030204" pitchFamily="34" charset="0"/>
                <a:cs typeface="Times New Roman" panose="02020603050405020304" pitchFamily="18" charset="0"/>
              </a:rPr>
              <a:t>Acești adolescenți au avut în viața lor relații cu oameni din care au învățat că: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lvl="1" algn="just">
              <a:lnSpc>
                <a:spcPct val="107000"/>
              </a:lnSpc>
              <a:buFont typeface="Wingdings" panose="05000000000000000000" pitchFamily="2" charset="2"/>
              <a:buChar char="Ø"/>
            </a:pPr>
            <a:r>
              <a:rPr lang="ro-RO" dirty="0">
                <a:effectLst/>
                <a:latin typeface="Calibri" panose="020F0502020204030204" pitchFamily="34" charset="0"/>
                <a:ea typeface="Calibri" panose="020F0502020204030204" pitchFamily="34" charset="0"/>
                <a:cs typeface="Times New Roman" panose="02020603050405020304" pitchFamily="18" charset="0"/>
              </a:rPr>
              <a:t>lumea socială este un loc periculos unde trebuie să fii tot timpul cu garda sus pentru că altfel </a:t>
            </a:r>
            <a:r>
              <a:rPr lang="en-US" dirty="0">
                <a:effectLst/>
                <a:latin typeface="Calibri" panose="020F0502020204030204" pitchFamily="34" charset="0"/>
                <a:ea typeface="Calibri" panose="020F0502020204030204" pitchFamily="34" charset="0"/>
                <a:cs typeface="Times New Roman" panose="02020603050405020304" pitchFamily="18" charset="0"/>
              </a:rPr>
              <a:t>“</a:t>
            </a:r>
            <a:r>
              <a:rPr lang="ro-RO" dirty="0">
                <a:effectLst/>
                <a:latin typeface="Calibri" panose="020F0502020204030204" pitchFamily="34" charset="0"/>
                <a:ea typeface="Calibri" panose="020F0502020204030204" pitchFamily="34" charset="0"/>
                <a:cs typeface="Times New Roman" panose="02020603050405020304" pitchFamily="18" charset="0"/>
              </a:rPr>
              <a:t>cineva te pune în genunchi”.</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lvl="1" algn="just">
              <a:lnSpc>
                <a:spcPct val="107000"/>
              </a:lnSpc>
              <a:buFont typeface="Wingdings" panose="05000000000000000000" pitchFamily="2" charset="2"/>
              <a:buChar char="Ø"/>
            </a:pPr>
            <a:r>
              <a:rPr lang="ro-RO" dirty="0">
                <a:effectLst/>
                <a:latin typeface="Calibri" panose="020F0502020204030204" pitchFamily="34" charset="0"/>
                <a:ea typeface="Calibri" panose="020F0502020204030204" pitchFamily="34" charset="0"/>
                <a:cs typeface="Times New Roman" panose="02020603050405020304" pitchFamily="18" charset="0"/>
              </a:rPr>
              <a:t>Condiția de copil, de a fi vulnerabil și dependent de ceilalți este o sursă necontenită de suferință.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lvl="1" algn="just">
              <a:lnSpc>
                <a:spcPct val="107000"/>
              </a:lnSpc>
              <a:spcAft>
                <a:spcPts val="800"/>
              </a:spcAft>
              <a:buFont typeface="Wingdings" panose="05000000000000000000" pitchFamily="2" charset="2"/>
              <a:buChar char="Ø"/>
            </a:pPr>
            <a:r>
              <a:rPr lang="ro-RO" dirty="0">
                <a:effectLst/>
                <a:latin typeface="Calibri" panose="020F0502020204030204" pitchFamily="34" charset="0"/>
                <a:ea typeface="Calibri" panose="020F0502020204030204" pitchFamily="34" charset="0"/>
                <a:cs typeface="Times New Roman" panose="02020603050405020304" pitchFamily="18" charset="0"/>
              </a:rPr>
              <a:t>Pentru a fi tratat cu respect trebuie să le arăți celorlalți cât de puternic ești. Setea de putere ascunde o mare frică de vulnerabilitate. (</a:t>
            </a:r>
            <a:r>
              <a:rPr lang="ro-RO" i="1" dirty="0">
                <a:effectLst/>
                <a:latin typeface="Calibri" panose="020F0502020204030204" pitchFamily="34" charset="0"/>
                <a:ea typeface="Calibri" panose="020F0502020204030204" pitchFamily="34" charset="0"/>
                <a:cs typeface="Times New Roman" panose="02020603050405020304" pitchFamily="18" charset="0"/>
              </a:rPr>
              <a:t>Pentru a părea mare am nevoie să te fac pe tine mic. Cu cât te fac mai mic, cu atât mă percep eu mai mare)</a:t>
            </a:r>
            <a:r>
              <a:rPr lang="ro-RO"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804198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8728C-630C-42AB-AAED-F6937FC3B209}"/>
              </a:ext>
            </a:extLst>
          </p:cNvPr>
          <p:cNvSpPr>
            <a:spLocks noGrp="1"/>
          </p:cNvSpPr>
          <p:nvPr>
            <p:ph type="title"/>
          </p:nvPr>
        </p:nvSpPr>
        <p:spPr/>
        <p:txBody>
          <a:bodyPr/>
          <a:lstStyle/>
          <a:p>
            <a:r>
              <a:rPr lang="ro-RO" b="1" dirty="0">
                <a:effectLst/>
                <a:latin typeface="Calibri" panose="020F0502020204030204" pitchFamily="34" charset="0"/>
                <a:ea typeface="Calibri" panose="020F0502020204030204" pitchFamily="34" charset="0"/>
                <a:cs typeface="Calibri" panose="020F0502020204030204" pitchFamily="34" charset="0"/>
              </a:rPr>
              <a:t>Pasul 1- Operaționalizarea etichetelor </a:t>
            </a: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C29DD07E-79D8-400B-ABCF-3FC49FB07D7B}"/>
              </a:ext>
            </a:extLst>
          </p:cNvPr>
          <p:cNvSpPr>
            <a:spLocks noGrp="1"/>
          </p:cNvSpPr>
          <p:nvPr>
            <p:ph idx="1"/>
          </p:nvPr>
        </p:nvSpPr>
        <p:spPr>
          <a:xfrm>
            <a:off x="1451579" y="1853754"/>
            <a:ext cx="9603275" cy="4199727"/>
          </a:xfrm>
        </p:spPr>
        <p:txBody>
          <a:bodyPr>
            <a:normAutofit/>
          </a:bodyPr>
          <a:lstStyle/>
          <a:p>
            <a:r>
              <a:rPr lang="ro-RO" sz="1800" dirty="0">
                <a:effectLst/>
                <a:latin typeface="Calibri" panose="020F0502020204030204" pitchFamily="34" charset="0"/>
                <a:ea typeface="Calibri" panose="020F0502020204030204" pitchFamily="34" charset="0"/>
                <a:cs typeface="Arial" panose="020B0604020202020204" pitchFamily="34" charset="0"/>
              </a:rPr>
              <a:t>Cadrele didactice sau părinții solicită ajutorul folosind o etichetă. </a:t>
            </a:r>
          </a:p>
          <a:p>
            <a:pPr lvl="1">
              <a:buFont typeface="Wingdings" panose="05000000000000000000" pitchFamily="2" charset="2"/>
              <a:buChar char="v"/>
            </a:pPr>
            <a:r>
              <a:rPr lang="ro-RO" i="1" dirty="0">
                <a:effectLst/>
                <a:latin typeface="Calibri" panose="020F0502020204030204" pitchFamily="34" charset="0"/>
                <a:ea typeface="Calibri" panose="020F0502020204030204" pitchFamily="34" charset="0"/>
              </a:rPr>
              <a:t>Exemplu: Am nevoie de ajutor cu elevul X pentru că este agresiv</a:t>
            </a:r>
            <a:r>
              <a:rPr lang="ro-RO" dirty="0">
                <a:effectLst/>
                <a:latin typeface="Calibri" panose="020F0502020204030204" pitchFamily="34" charset="0"/>
                <a:ea typeface="Calibri" panose="020F0502020204030204" pitchFamily="34" charset="0"/>
              </a:rPr>
              <a:t>. </a:t>
            </a:r>
            <a:endParaRPr lang="en-US" dirty="0">
              <a:effectLst/>
              <a:latin typeface="Calibri" panose="020F0502020204030204" pitchFamily="34" charset="0"/>
              <a:ea typeface="Calibri" panose="020F0502020204030204" pitchFamily="34" charset="0"/>
              <a:cs typeface="Arial" panose="020B0604020202020204" pitchFamily="34" charset="0"/>
            </a:endParaRPr>
          </a:p>
          <a:p>
            <a:r>
              <a:rPr lang="ro-RO" sz="1800" dirty="0">
                <a:effectLst/>
                <a:latin typeface="Calibri" panose="020F0502020204030204" pitchFamily="34" charset="0"/>
                <a:ea typeface="Calibri" panose="020F0502020204030204" pitchFamily="34" charset="0"/>
                <a:cs typeface="Arial" panose="020B0604020202020204" pitchFamily="34" charset="0"/>
              </a:rPr>
              <a:t>Eticheta de </a:t>
            </a:r>
            <a:r>
              <a:rPr lang="ro-RO" sz="1800" b="1" dirty="0">
                <a:effectLst/>
                <a:latin typeface="Calibri" panose="020F0502020204030204" pitchFamily="34" charset="0"/>
                <a:ea typeface="Calibri" panose="020F0502020204030204" pitchFamily="34" charset="0"/>
                <a:cs typeface="Arial" panose="020B0604020202020204" pitchFamily="34" charset="0"/>
              </a:rPr>
              <a:t>agresiv  denumește o clasă de comportamente</a:t>
            </a:r>
          </a:p>
          <a:p>
            <a:r>
              <a:rPr lang="ro-RO" sz="1800" dirty="0">
                <a:latin typeface="Calibri" panose="020F0502020204030204" pitchFamily="34" charset="0"/>
                <a:ea typeface="Calibri" panose="020F0502020204030204" pitchFamily="34" charset="0"/>
                <a:cs typeface="Arial" panose="020B0604020202020204" pitchFamily="34" charset="0"/>
              </a:rPr>
              <a:t>O</a:t>
            </a:r>
            <a:r>
              <a:rPr lang="ro-RO" sz="1800" dirty="0">
                <a:effectLst/>
                <a:latin typeface="Calibri" panose="020F0502020204030204" pitchFamily="34" charset="0"/>
                <a:ea typeface="Calibri" panose="020F0502020204030204" pitchFamily="34" charset="0"/>
                <a:cs typeface="Arial" panose="020B0604020202020204" pitchFamily="34" charset="0"/>
              </a:rPr>
              <a:t>peraționalizarea etichetei presupune  și să  solicităm precizarea a ceea </a:t>
            </a:r>
            <a:r>
              <a:rPr lang="ro-RO" sz="1800" b="1" dirty="0">
                <a:effectLst/>
                <a:latin typeface="Calibri" panose="020F0502020204030204" pitchFamily="34" charset="0"/>
                <a:ea typeface="Calibri" panose="020F0502020204030204" pitchFamily="34" charset="0"/>
                <a:cs typeface="Arial" panose="020B0604020202020204" pitchFamily="34" charset="0"/>
              </a:rPr>
              <a:t>ce a făcut elevul </a:t>
            </a:r>
            <a:r>
              <a:rPr lang="ro-RO" sz="1800" dirty="0">
                <a:effectLst/>
                <a:latin typeface="Calibri" panose="020F0502020204030204" pitchFamily="34" charset="0"/>
                <a:ea typeface="Calibri" panose="020F0502020204030204" pitchFamily="34" charset="0"/>
                <a:cs typeface="Arial" panose="020B0604020202020204" pitchFamily="34" charset="0"/>
              </a:rPr>
              <a:t>de i s-a pus o asemenea etichetă. </a:t>
            </a:r>
          </a:p>
          <a:p>
            <a:r>
              <a:rPr lang="ro-RO" sz="1800" dirty="0">
                <a:effectLst/>
                <a:latin typeface="Calibri" panose="020F0502020204030204" pitchFamily="34" charset="0"/>
                <a:ea typeface="Calibri" panose="020F0502020204030204" pitchFamily="34" charset="0"/>
                <a:cs typeface="Arial" panose="020B0604020202020204" pitchFamily="34" charset="0"/>
              </a:rPr>
              <a:t>Pentru a ajuta adulții să operaționalizeze etichetele folosite punem întrebarea: </a:t>
            </a:r>
            <a:r>
              <a:rPr lang="ro-RO" sz="1800" i="1" dirty="0">
                <a:effectLst/>
                <a:latin typeface="Calibri" panose="020F0502020204030204" pitchFamily="34" charset="0"/>
                <a:ea typeface="Calibri" panose="020F0502020204030204" pitchFamily="34" charset="0"/>
                <a:cs typeface="Arial" panose="020B0604020202020204" pitchFamily="34" charset="0"/>
              </a:rPr>
              <a:t>Ce face elevul X de spuneți că este agresiv?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ro-RO" sz="1800" b="1" dirty="0">
                <a:effectLst/>
                <a:latin typeface="Calibri" panose="020F0502020204030204" pitchFamily="34" charset="0"/>
                <a:ea typeface="Calibri" panose="020F0502020204030204" pitchFamily="34" charset="0"/>
                <a:cs typeface="Arial" panose="020B0604020202020204" pitchFamily="34" charset="0"/>
              </a:rPr>
              <a:t>Agresivitatea</a:t>
            </a:r>
            <a:r>
              <a:rPr lang="ro-RO" sz="1800" dirty="0">
                <a:effectLst/>
                <a:latin typeface="Calibri" panose="020F0502020204030204" pitchFamily="34" charset="0"/>
                <a:ea typeface="Calibri" panose="020F0502020204030204" pitchFamily="34" charset="0"/>
                <a:cs typeface="Arial" panose="020B0604020202020204" pitchFamily="34" charset="0"/>
              </a:rPr>
              <a:t> este un concept larg care încorporează diferite tipuri de comportamente.</a:t>
            </a:r>
          </a:p>
          <a:p>
            <a:r>
              <a:rPr lang="ro-RO" sz="1800" dirty="0">
                <a:effectLst/>
                <a:latin typeface="Calibri" panose="020F0502020204030204" pitchFamily="34" charset="0"/>
                <a:ea typeface="Calibri" panose="020F0502020204030204" pitchFamily="34" charset="0"/>
                <a:cs typeface="Arial" panose="020B0604020202020204" pitchFamily="34" charset="0"/>
              </a:rPr>
              <a:t> </a:t>
            </a:r>
            <a:r>
              <a:rPr lang="ro-RO" sz="1800" b="1" dirty="0">
                <a:effectLst/>
                <a:latin typeface="Calibri" panose="020F0502020204030204" pitchFamily="34" charset="0"/>
                <a:ea typeface="Calibri" panose="020F0502020204030204" pitchFamily="34" charset="0"/>
                <a:cs typeface="Arial" panose="020B0604020202020204" pitchFamily="34" charset="0"/>
              </a:rPr>
              <a:t>Pentru a interveni avem nevoie să știm specific la ce tip de comportament ne referim. </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b="1" dirty="0"/>
          </a:p>
        </p:txBody>
      </p:sp>
    </p:spTree>
    <p:extLst>
      <p:ext uri="{BB962C8B-B14F-4D97-AF65-F5344CB8AC3E}">
        <p14:creationId xmlns:p14="http://schemas.microsoft.com/office/powerpoint/2010/main" val="15050676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545EA-D149-4C5B-8168-F39E319C7CFF}"/>
              </a:ext>
            </a:extLst>
          </p:cNvPr>
          <p:cNvSpPr>
            <a:spLocks noGrp="1"/>
          </p:cNvSpPr>
          <p:nvPr>
            <p:ph type="title"/>
          </p:nvPr>
        </p:nvSpPr>
        <p:spPr>
          <a:xfrm>
            <a:off x="1451579" y="804519"/>
            <a:ext cx="9894445" cy="1049235"/>
          </a:xfrm>
        </p:spPr>
        <p:txBody>
          <a:bodyPr>
            <a:normAutofit/>
          </a:bodyPr>
          <a:lstStyle/>
          <a:p>
            <a:r>
              <a:rPr lang="ro-RO" sz="2400" b="1" dirty="0">
                <a:latin typeface="Calibri" panose="020F0502020204030204" pitchFamily="34" charset="0"/>
                <a:cs typeface="Calibri" panose="020F0502020204030204" pitchFamily="34" charset="0"/>
              </a:rPr>
              <a:t>Elevi populari care au abilități sociale și emoționale foarte bune</a:t>
            </a:r>
            <a:endParaRPr lang="en-US" sz="2400" b="1"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14EC0C09-059E-4653-952B-8F9C57A77E04}"/>
              </a:ext>
            </a:extLst>
          </p:cNvPr>
          <p:cNvSpPr>
            <a:spLocks noGrp="1"/>
          </p:cNvSpPr>
          <p:nvPr>
            <p:ph idx="1"/>
          </p:nvPr>
        </p:nvSpPr>
        <p:spPr/>
        <p:txBody>
          <a:bodyPr>
            <a:normAutofit lnSpcReduction="10000"/>
          </a:bodyPr>
          <a:lstStyle/>
          <a:p>
            <a:pPr marL="342900" lvl="0" indent="-342900" algn="just">
              <a:lnSpc>
                <a:spcPct val="107000"/>
              </a:lnSpc>
              <a:buFont typeface="Symbol" panose="05050102010706020507" pitchFamily="18" charset="2"/>
              <a:buChar char=""/>
            </a:pPr>
            <a:r>
              <a:rPr lang="ro-RO" sz="1800" dirty="0">
                <a:effectLst/>
                <a:latin typeface="Calibri" panose="020F0502020204030204" pitchFamily="34" charset="0"/>
                <a:ea typeface="Calibri" panose="020F0502020204030204" pitchFamily="34" charset="0"/>
                <a:cs typeface="Times New Roman" panose="02020603050405020304" pitchFamily="18" charset="0"/>
              </a:rPr>
              <a:t>Adolescenți care se bucură de popularitate pot fi induși în eroare de tendința colegilor răniți de a masca suferința pe care o simt, pentru a fi acceptați de grup. Uneori ei ajung să se alăture adolescenților care fac glume la adresa lor, mimând buna dispoziție în exterior, dar simțindu-se foarte răniți în interior.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Schimbările</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la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nivelul</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creierului</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îi</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fac pe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adolescenți</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să</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aibă</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greutăți</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în</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recunoaște</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corect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emoțiile</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de pe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fața</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unei</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alte</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persoane</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ro-RO" sz="1800" b="1"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Symbol" panose="05050102010706020507" pitchFamily="18" charset="2"/>
              <a:buChar char=""/>
            </a:pPr>
            <a:r>
              <a:rPr lang="en-US" sz="1600" dirty="0" err="1">
                <a:effectLst/>
                <a:latin typeface="Calibri" panose="020F0502020204030204" pitchFamily="34" charset="0"/>
                <a:ea typeface="Calibri" panose="020F0502020204030204" pitchFamily="34" charset="0"/>
                <a:cs typeface="Times New Roman" panose="02020603050405020304" pitchFamily="18" charset="0"/>
              </a:rPr>
              <a:t>unii</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dintre</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adolescenți</a:t>
            </a:r>
            <a:r>
              <a:rPr lang="en-US" sz="1600" dirty="0">
                <a:effectLst/>
                <a:latin typeface="Calibri" panose="020F0502020204030204" pitchFamily="34" charset="0"/>
                <a:ea typeface="Calibri" panose="020F0502020204030204" pitchFamily="34" charset="0"/>
                <a:cs typeface="Times New Roman" panose="02020603050405020304" pitchFamily="18" charset="0"/>
              </a:rPr>
              <a:t> nu pot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evalua</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corect</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reacțiile</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produse</a:t>
            </a:r>
            <a:r>
              <a:rPr lang="en-US" sz="1600" dirty="0">
                <a:effectLst/>
                <a:latin typeface="Calibri" panose="020F0502020204030204" pitchFamily="34" charset="0"/>
                <a:ea typeface="Calibri" panose="020F0502020204030204" pitchFamily="34" charset="0"/>
                <a:cs typeface="Times New Roman" panose="02020603050405020304" pitchFamily="18" charset="0"/>
              </a:rPr>
              <a:t> de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glumele</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sau</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comportamentele</a:t>
            </a:r>
            <a:r>
              <a:rPr lang="en-US" sz="1600" dirty="0">
                <a:effectLst/>
                <a:latin typeface="Calibri" panose="020F0502020204030204" pitchFamily="34" charset="0"/>
                <a:ea typeface="Calibri" panose="020F0502020204030204" pitchFamily="34" charset="0"/>
                <a:cs typeface="Times New Roman" panose="02020603050405020304" pitchFamily="18" charset="0"/>
              </a:rPr>
              <a:t> lor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asupra</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celorlalți</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endParaRPr lang="ro-RO" sz="16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Symbol" panose="05050102010706020507" pitchFamily="18" charset="2"/>
              <a:buChar char=""/>
            </a:pPr>
            <a:r>
              <a:rPr lang="ro-RO" sz="1600" dirty="0">
                <a:latin typeface="Calibri" panose="020F0502020204030204" pitchFamily="34" charset="0"/>
                <a:ea typeface="Calibri" panose="020F0502020204030204" pitchFamily="34" charset="0"/>
                <a:cs typeface="Times New Roman" panose="02020603050405020304" pitchFamily="18" charset="0"/>
              </a:rPr>
              <a:t>p</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roblemele</a:t>
            </a:r>
            <a:r>
              <a:rPr lang="en-US" sz="1600" dirty="0">
                <a:effectLst/>
                <a:latin typeface="Calibri" panose="020F0502020204030204" pitchFamily="34" charset="0"/>
                <a:ea typeface="Calibri" panose="020F0502020204030204" pitchFamily="34" charset="0"/>
                <a:cs typeface="Times New Roman" panose="02020603050405020304" pitchFamily="18" charset="0"/>
              </a:rPr>
              <a:t> cu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evaluările</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emoţiilor</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altor</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persoane</a:t>
            </a:r>
            <a:r>
              <a:rPr lang="en-US" sz="1600" dirty="0">
                <a:effectLst/>
                <a:latin typeface="Calibri" panose="020F0502020204030204" pitchFamily="34" charset="0"/>
                <a:ea typeface="Calibri" panose="020F0502020204030204" pitchFamily="34" charset="0"/>
                <a:cs typeface="Times New Roman" panose="02020603050405020304" pitchFamily="18" charset="0"/>
              </a:rPr>
              <a:t> sunt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parţial</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consecinţa</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faptului</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că</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i="1" dirty="0">
                <a:effectLst/>
                <a:latin typeface="Calibri" panose="020F0502020204030204" pitchFamily="34" charset="0"/>
                <a:ea typeface="Calibri" panose="020F0502020204030204" pitchFamily="34" charset="0"/>
                <a:cs typeface="Times New Roman" panose="02020603050405020304" pitchFamily="18" charset="0"/>
              </a:rPr>
              <a:t> </a:t>
            </a:r>
            <a:r>
              <a:rPr lang="en-US" sz="1600" i="1" dirty="0" err="1">
                <a:effectLst/>
                <a:latin typeface="Calibri" panose="020F0502020204030204" pitchFamily="34" charset="0"/>
                <a:ea typeface="Calibri" panose="020F0502020204030204" pitchFamily="34" charset="0"/>
                <a:cs typeface="Times New Roman" panose="02020603050405020304" pitchFamily="18" charset="0"/>
              </a:rPr>
              <a:t>partea</a:t>
            </a:r>
            <a:r>
              <a:rPr lang="en-US" sz="1600" i="1" dirty="0">
                <a:effectLst/>
                <a:latin typeface="Calibri" panose="020F0502020204030204" pitchFamily="34" charset="0"/>
                <a:ea typeface="Calibri" panose="020F0502020204030204" pitchFamily="34" charset="0"/>
                <a:cs typeface="Times New Roman" panose="02020603050405020304" pitchFamily="18" charset="0"/>
              </a:rPr>
              <a:t> </a:t>
            </a:r>
            <a:r>
              <a:rPr lang="en-US" sz="1600" i="1" dirty="0" err="1">
                <a:effectLst/>
                <a:latin typeface="Calibri" panose="020F0502020204030204" pitchFamily="34" charset="0"/>
                <a:ea typeface="Calibri" panose="020F0502020204030204" pitchFamily="34" charset="0"/>
                <a:cs typeface="Times New Roman" panose="02020603050405020304" pitchFamily="18" charset="0"/>
              </a:rPr>
              <a:t>prefrontală</a:t>
            </a:r>
            <a:r>
              <a:rPr lang="en-US" sz="1600" dirty="0">
                <a:effectLst/>
                <a:latin typeface="Calibri" panose="020F0502020204030204" pitchFamily="34" charset="0"/>
                <a:ea typeface="Calibri" panose="020F0502020204030204" pitchFamily="34" charset="0"/>
                <a:cs typeface="Times New Roman" panose="02020603050405020304" pitchFamily="18" charset="0"/>
              </a:rPr>
              <a:t> se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maturează</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mult</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mai</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încet</a:t>
            </a:r>
            <a:r>
              <a:rPr lang="en-US" sz="1600" dirty="0">
                <a:effectLst/>
                <a:latin typeface="Calibri" panose="020F0502020204030204" pitchFamily="34" charset="0"/>
                <a:ea typeface="Calibri" panose="020F0502020204030204" pitchFamily="34" charset="0"/>
                <a:cs typeface="Times New Roman" panose="02020603050405020304" pitchFamily="18" charset="0"/>
              </a:rPr>
              <a:t> (Rubia et al., 2000; Spear, 2000)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comparativ</a:t>
            </a:r>
            <a:r>
              <a:rPr lang="en-US" sz="1600" dirty="0">
                <a:effectLst/>
                <a:latin typeface="Calibri" panose="020F0502020204030204" pitchFamily="34" charset="0"/>
                <a:ea typeface="Calibri" panose="020F0502020204030204" pitchFamily="34" charset="0"/>
                <a:cs typeface="Times New Roman" panose="02020603050405020304" pitchFamily="18" charset="0"/>
              </a:rPr>
              <a:t> cu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partea</a:t>
            </a:r>
            <a:r>
              <a:rPr lang="en-US" sz="1600" dirty="0">
                <a:effectLst/>
                <a:latin typeface="Calibri" panose="020F0502020204030204" pitchFamily="34" charset="0"/>
                <a:ea typeface="Calibri" panose="020F0502020204030204" pitchFamily="34" charset="0"/>
                <a:cs typeface="Times New Roman" panose="02020603050405020304" pitchFamily="18" charset="0"/>
              </a:rPr>
              <a:t> care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este</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responsabilă</a:t>
            </a:r>
            <a:r>
              <a:rPr lang="en-US" sz="1600" dirty="0">
                <a:effectLst/>
                <a:latin typeface="Calibri" panose="020F0502020204030204" pitchFamily="34" charset="0"/>
                <a:ea typeface="Calibri" panose="020F0502020204030204" pitchFamily="34" charset="0"/>
                <a:cs typeface="Times New Roman" panose="02020603050405020304" pitchFamily="18" charset="0"/>
              </a:rPr>
              <a:t> de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producerea</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emoțiilor</a:t>
            </a:r>
            <a:r>
              <a:rPr lang="en-US" sz="1600"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9610018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15AD7-7DE7-438C-969C-34BC25CBC128}"/>
              </a:ext>
            </a:extLst>
          </p:cNvPr>
          <p:cNvSpPr>
            <a:spLocks noGrp="1"/>
          </p:cNvSpPr>
          <p:nvPr>
            <p:ph type="title"/>
          </p:nvPr>
        </p:nvSpPr>
        <p:spPr/>
        <p:txBody>
          <a:bodyPr/>
          <a:lstStyle/>
          <a:p>
            <a:r>
              <a:rPr lang="ro-RO" dirty="0"/>
              <a:t>Cum se explică  aceste comportamente?</a:t>
            </a:r>
            <a:endParaRPr lang="en-US" dirty="0"/>
          </a:p>
        </p:txBody>
      </p:sp>
      <p:sp>
        <p:nvSpPr>
          <p:cNvPr id="3" name="Content Placeholder 2">
            <a:extLst>
              <a:ext uri="{FF2B5EF4-FFF2-40B4-BE49-F238E27FC236}">
                <a16:creationId xmlns:a16="http://schemas.microsoft.com/office/drawing/2014/main" id="{F9F02C38-F2DE-4BE3-A44D-070EA40B2D28}"/>
              </a:ext>
            </a:extLst>
          </p:cNvPr>
          <p:cNvSpPr>
            <a:spLocks noGrp="1"/>
          </p:cNvSpPr>
          <p:nvPr>
            <p:ph idx="1"/>
          </p:nvPr>
        </p:nvSpPr>
        <p:spPr>
          <a:xfrm>
            <a:off x="1451579" y="2015732"/>
            <a:ext cx="9603275" cy="3629288"/>
          </a:xfrm>
        </p:spPr>
        <p:txBody>
          <a:bodyPr>
            <a:normAutofit/>
          </a:bodyPr>
          <a:lstStyle/>
          <a:p>
            <a:pPr marL="342900" lvl="0" indent="-342900" algn="just">
              <a:lnSpc>
                <a:spcPct val="115000"/>
              </a:lnSpc>
              <a:buFont typeface="Symbol" panose="05050102010706020507" pitchFamily="18" charset="2"/>
              <a:buChar char=""/>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Obținerea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unui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statut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privilegiat</a:t>
            </a:r>
            <a:r>
              <a:rPr lang="en-US" sz="1800" dirty="0">
                <a:effectLst/>
                <a:latin typeface="Calibri" panose="020F0502020204030204" pitchFamily="34" charset="0"/>
                <a:ea typeface="Calibri" panose="020F0502020204030204" pitchFamily="34" charset="0"/>
                <a:cs typeface="Times New Roman" panose="02020603050405020304" pitchFamily="18" charset="0"/>
              </a:rPr>
              <a:t> (special)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în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grup</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este</a:t>
            </a:r>
            <a:r>
              <a:rPr lang="en-US" sz="1800" dirty="0">
                <a:effectLst/>
                <a:latin typeface="Calibri" panose="020F0502020204030204" pitchFamily="34" charset="0"/>
                <a:ea typeface="Calibri" panose="020F0502020204030204" pitchFamily="34" charset="0"/>
                <a:cs typeface="Times New Roman" panose="02020603050405020304" pitchFamily="18" charset="0"/>
              </a:rPr>
              <a:t> una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dintre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cele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mai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importante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motivații</a:t>
            </a:r>
            <a:r>
              <a:rPr lang="en-US" sz="1800" dirty="0">
                <a:effectLst/>
                <a:latin typeface="Calibri" panose="020F0502020204030204" pitchFamily="34" charset="0"/>
                <a:ea typeface="Calibri" panose="020F0502020204030204" pitchFamily="34" charset="0"/>
                <a:cs typeface="Times New Roman" panose="02020603050405020304" pitchFamily="18" charset="0"/>
              </a:rPr>
              <a:t> care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stau</a:t>
            </a:r>
            <a:r>
              <a:rPr lang="en-US" sz="1800" dirty="0">
                <a:effectLst/>
                <a:latin typeface="Calibri" panose="020F0502020204030204" pitchFamily="34" charset="0"/>
                <a:ea typeface="Calibri" panose="020F0502020204030204" pitchFamily="34" charset="0"/>
                <a:cs typeface="Times New Roman" panose="02020603050405020304" pitchFamily="18" charset="0"/>
              </a:rPr>
              <a:t> la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baza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manifestării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comportamentului</a:t>
            </a:r>
            <a:r>
              <a:rPr lang="en-US" sz="1800" dirty="0">
                <a:effectLst/>
                <a:latin typeface="Calibri" panose="020F0502020204030204" pitchFamily="34" charset="0"/>
                <a:ea typeface="Calibri" panose="020F0502020204030204" pitchFamily="34" charset="0"/>
                <a:cs typeface="Times New Roman" panose="02020603050405020304" pitchFamily="18" charset="0"/>
              </a:rPr>
              <a:t> de bullying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Olthhof</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și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alții</a:t>
            </a:r>
            <a:r>
              <a:rPr lang="en-US" sz="1800" dirty="0">
                <a:effectLst/>
                <a:latin typeface="Calibri" panose="020F0502020204030204" pitchFamily="34" charset="0"/>
                <a:ea typeface="Calibri" panose="020F0502020204030204" pitchFamily="34" charset="0"/>
                <a:cs typeface="Times New Roman" panose="02020603050405020304" pitchFamily="18" charset="0"/>
              </a:rPr>
              <a:t>, 2011)</a:t>
            </a:r>
          </a:p>
          <a:p>
            <a:pPr marL="342900" lvl="0" indent="-342900" algn="just">
              <a:lnSpc>
                <a:spcPct val="115000"/>
              </a:lnSpc>
              <a:buFont typeface="Symbol" panose="05050102010706020507" pitchFamily="18" charset="2"/>
              <a:buChar char=""/>
            </a:pPr>
            <a:r>
              <a:rPr lang="ro-RO" sz="1800" dirty="0">
                <a:latin typeface="Calibri" panose="020F0502020204030204" pitchFamily="34" charset="0"/>
                <a:ea typeface="Calibri" panose="020F0502020204030204" pitchFamily="34" charset="0"/>
                <a:cs typeface="Times New Roman" panose="02020603050405020304" pitchFamily="18" charset="0"/>
              </a:rPr>
              <a:t>L</a:t>
            </a:r>
            <a:r>
              <a:rPr lang="en-US" sz="1800" dirty="0">
                <a:effectLst/>
                <a:latin typeface="Calibri" panose="020F0502020204030204" pitchFamily="34" charset="0"/>
                <a:ea typeface="Calibri" panose="020F0502020204030204" pitchFamily="34" charset="0"/>
                <a:cs typeface="Times New Roman" panose="02020603050405020304" pitchFamily="18" charset="0"/>
              </a:rPr>
              <a:t>a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început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comportamenul</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umilitor</a:t>
            </a:r>
            <a:r>
              <a:rPr lang="en-US" sz="1800" dirty="0">
                <a:effectLst/>
                <a:latin typeface="Calibri" panose="020F0502020204030204" pitchFamily="34" charset="0"/>
                <a:ea typeface="Calibri" panose="020F0502020204030204" pitchFamily="34" charset="0"/>
                <a:cs typeface="Times New Roman" panose="02020603050405020304" pitchFamily="18" charset="0"/>
              </a:rPr>
              <a:t> a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fost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făcut</a:t>
            </a:r>
            <a:r>
              <a:rPr lang="en-US" sz="1800" dirty="0">
                <a:effectLst/>
                <a:latin typeface="Calibri" panose="020F0502020204030204" pitchFamily="34" charset="0"/>
                <a:ea typeface="Calibri" panose="020F0502020204030204" pitchFamily="34" charset="0"/>
                <a:cs typeface="Times New Roman" panose="02020603050405020304" pitchFamily="18" charset="0"/>
              </a:rPr>
              <a:t> cu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intenția</a:t>
            </a:r>
            <a:r>
              <a:rPr lang="en-US" sz="1800" dirty="0">
                <a:effectLst/>
                <a:latin typeface="Calibri" panose="020F0502020204030204" pitchFamily="34" charset="0"/>
                <a:ea typeface="Calibri" panose="020F0502020204030204" pitchFamily="34" charset="0"/>
                <a:cs typeface="Times New Roman" panose="02020603050405020304" pitchFamily="18" charset="0"/>
              </a:rPr>
              <a:t> de a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obține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recunoaștere</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și</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respect </a:t>
            </a:r>
            <a:r>
              <a:rPr lang="en-US" sz="1800" dirty="0">
                <a:effectLst/>
                <a:latin typeface="Calibri" panose="020F0502020204030204" pitchFamily="34" charset="0"/>
                <a:ea typeface="Calibri" panose="020F0502020204030204" pitchFamily="34" charset="0"/>
                <a:cs typeface="Times New Roman" panose="02020603050405020304" pitchFamily="18" charset="0"/>
              </a:rPr>
              <a:t>din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partea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celorlalți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iar</a:t>
            </a:r>
            <a:r>
              <a:rPr lang="en-US" sz="1800" dirty="0">
                <a:effectLst/>
                <a:latin typeface="Calibri" panose="020F0502020204030204" pitchFamily="34" charset="0"/>
                <a:ea typeface="Calibri" panose="020F0502020204030204" pitchFamily="34" charset="0"/>
                <a:cs typeface="Times New Roman" panose="02020603050405020304" pitchFamily="18" charset="0"/>
              </a:rPr>
              <a:t> ulterior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implicarea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în</a:t>
            </a:r>
            <a:r>
              <a:rPr lang="en-US" sz="1800" dirty="0">
                <a:effectLst/>
                <a:latin typeface="Calibri" panose="020F0502020204030204" pitchFamily="34" charset="0"/>
                <a:ea typeface="Calibri" panose="020F0502020204030204" pitchFamily="34" charset="0"/>
                <a:cs typeface="Times New Roman" panose="02020603050405020304" pitchFamily="18" charset="0"/>
              </a:rPr>
              <a:t> tot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mai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multe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situații</a:t>
            </a:r>
            <a:r>
              <a:rPr lang="en-US" sz="1800" dirty="0">
                <a:effectLst/>
                <a:latin typeface="Calibri" panose="020F0502020204030204" pitchFamily="34" charset="0"/>
                <a:ea typeface="Calibri" panose="020F0502020204030204" pitchFamily="34" charset="0"/>
                <a:cs typeface="Times New Roman" panose="02020603050405020304" pitchFamily="18" charset="0"/>
              </a:rPr>
              <a:t> de bullying a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avut</a:t>
            </a:r>
            <a:r>
              <a:rPr lang="en-US" sz="1800" dirty="0">
                <a:effectLst/>
                <a:latin typeface="Calibri" panose="020F0502020204030204" pitchFamily="34" charset="0"/>
                <a:ea typeface="Calibri" panose="020F0502020204030204" pitchFamily="34" charset="0"/>
                <a:cs typeface="Times New Roman" panose="02020603050405020304" pitchFamily="18" charset="0"/>
              </a:rPr>
              <a:t> ca scop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menținerea</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reputației</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create</a:t>
            </a:r>
            <a:r>
              <a:rPr lang="en-US" sz="1800" dirty="0">
                <a:effectLst/>
                <a:latin typeface="Calibri" panose="020F0502020204030204" pitchFamily="34" charset="0"/>
                <a:ea typeface="Calibri" panose="020F0502020204030204" pitchFamily="34" charset="0"/>
                <a:cs typeface="Times New Roman" panose="02020603050405020304" pitchFamily="18" charset="0"/>
              </a:rPr>
              <a:t>. (Houghton, Nathan, Taylor,2012)</a:t>
            </a:r>
          </a:p>
          <a:p>
            <a:pPr marL="342900" lvl="0" indent="-342900" algn="just">
              <a:lnSpc>
                <a:spcPct val="115000"/>
              </a:lnSpc>
              <a:spcAft>
                <a:spcPts val="800"/>
              </a:spcAft>
              <a:buFont typeface="Symbol" panose="05050102010706020507" pitchFamily="18" charset="2"/>
              <a:buChar char=""/>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Studiile</a:t>
            </a:r>
            <a:r>
              <a:rPr lang="en-US" sz="1800" dirty="0">
                <a:effectLst/>
                <a:latin typeface="Calibri" panose="020F0502020204030204" pitchFamily="34" charset="0"/>
                <a:ea typeface="Calibri" panose="020F0502020204030204" pitchFamily="34" charset="0"/>
                <a:cs typeface="Times New Roman" panose="02020603050405020304" pitchFamily="18" charset="0"/>
              </a:rPr>
              <a:t> care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urmăresc</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evoluția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subiecților</a:t>
            </a:r>
            <a:r>
              <a:rPr lang="en-US" sz="1800" dirty="0">
                <a:effectLst/>
                <a:latin typeface="Calibri" panose="020F0502020204030204" pitchFamily="34" charset="0"/>
                <a:ea typeface="Calibri" panose="020F0502020204030204" pitchFamily="34" charset="0"/>
                <a:cs typeface="Times New Roman" panose="02020603050405020304" pitchFamily="18" charset="0"/>
              </a:rPr>
              <a:t> pe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parcursul</a:t>
            </a:r>
            <a:r>
              <a:rPr lang="en-US" sz="1800" dirty="0">
                <a:effectLst/>
                <a:latin typeface="Calibri" panose="020F0502020204030204" pitchFamily="34" charset="0"/>
                <a:ea typeface="Calibri" panose="020F0502020204030204" pitchFamily="34" charset="0"/>
                <a:cs typeface="Times New Roman" panose="02020603050405020304" pitchFamily="18" charset="0"/>
              </a:rPr>
              <a:t> a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mai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multor</a:t>
            </a:r>
            <a:r>
              <a:rPr lang="en-US" sz="1800" dirty="0">
                <a:effectLst/>
                <a:latin typeface="Calibri" panose="020F0502020204030204" pitchFamily="34" charset="0"/>
                <a:ea typeface="Calibri" panose="020F0502020204030204" pitchFamily="34" charset="0"/>
                <a:cs typeface="Times New Roman" panose="02020603050405020304" pitchFamily="18" charset="0"/>
              </a:rPr>
              <a:t> ani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confirmă</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faptul</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că</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comportamentul</a:t>
            </a:r>
            <a:r>
              <a:rPr lang="en-US" sz="1800" dirty="0">
                <a:effectLst/>
                <a:latin typeface="Calibri" panose="020F0502020204030204" pitchFamily="34" charset="0"/>
                <a:ea typeface="Calibri" panose="020F0502020204030204" pitchFamily="34" charset="0"/>
                <a:cs typeface="Times New Roman" panose="02020603050405020304" pitchFamily="18" charset="0"/>
              </a:rPr>
              <a:t> de bullying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îi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ajută</a:t>
            </a:r>
            <a:r>
              <a:rPr lang="en-US" sz="1800" dirty="0">
                <a:effectLst/>
                <a:latin typeface="Calibri" panose="020F0502020204030204" pitchFamily="34" charset="0"/>
                <a:ea typeface="Calibri" panose="020F0502020204030204" pitchFamily="34" charset="0"/>
                <a:cs typeface="Times New Roman" panose="02020603050405020304" pitchFamily="18" charset="0"/>
              </a:rPr>
              <a:t> pe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adolescenți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să</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își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crească</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popularitatea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în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timp</a:t>
            </a:r>
            <a:r>
              <a:rPr lang="en-US" sz="1800" dirty="0">
                <a:effectLst/>
                <a:latin typeface="Calibri" panose="020F0502020204030204" pitchFamily="34" charset="0"/>
                <a:ea typeface="Calibri" panose="020F0502020204030204" pitchFamily="34" charset="0"/>
                <a:cs typeface="Times New Roman" panose="02020603050405020304" pitchFamily="18" charset="0"/>
              </a:rPr>
              <a:t> (Cillessen &amp;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Borch</a:t>
            </a:r>
            <a:r>
              <a:rPr lang="en-US" sz="1800" dirty="0">
                <a:effectLst/>
                <a:latin typeface="Calibri" panose="020F0502020204030204" pitchFamily="34" charset="0"/>
                <a:ea typeface="Calibri" panose="020F0502020204030204" pitchFamily="34" charset="0"/>
                <a:cs typeface="Times New Roman" panose="02020603050405020304" pitchFamily="18" charset="0"/>
              </a:rPr>
              <a:t>, 2008).</a:t>
            </a:r>
          </a:p>
          <a:p>
            <a:endParaRPr lang="en-US" dirty="0"/>
          </a:p>
        </p:txBody>
      </p:sp>
    </p:spTree>
    <p:extLst>
      <p:ext uri="{BB962C8B-B14F-4D97-AF65-F5344CB8AC3E}">
        <p14:creationId xmlns:p14="http://schemas.microsoft.com/office/powerpoint/2010/main" val="26527771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D4B09-27DD-4C7D-A39A-809040CDAA57}"/>
              </a:ext>
            </a:extLst>
          </p:cNvPr>
          <p:cNvSpPr>
            <a:spLocks noGrp="1"/>
          </p:cNvSpPr>
          <p:nvPr>
            <p:ph type="title"/>
          </p:nvPr>
        </p:nvSpPr>
        <p:spPr/>
        <p:txBody>
          <a:bodyPr/>
          <a:lstStyle/>
          <a:p>
            <a:r>
              <a:rPr lang="ro-RO" dirty="0"/>
              <a:t>Ce se află în spatele etichetei de </a:t>
            </a:r>
            <a:r>
              <a:rPr lang="en-US" dirty="0"/>
              <a:t>“</a:t>
            </a:r>
            <a:r>
              <a:rPr lang="ro-RO" dirty="0"/>
              <a:t>victimă?</a:t>
            </a:r>
            <a:endParaRPr lang="en-US" dirty="0"/>
          </a:p>
        </p:txBody>
      </p:sp>
      <p:graphicFrame>
        <p:nvGraphicFramePr>
          <p:cNvPr id="4" name="Table 4">
            <a:extLst>
              <a:ext uri="{FF2B5EF4-FFF2-40B4-BE49-F238E27FC236}">
                <a16:creationId xmlns:a16="http://schemas.microsoft.com/office/drawing/2014/main" id="{EB029406-04FF-48D6-8EF3-CFA97F54F9E7}"/>
              </a:ext>
            </a:extLst>
          </p:cNvPr>
          <p:cNvGraphicFramePr>
            <a:graphicFrameLocks noGrp="1"/>
          </p:cNvGraphicFramePr>
          <p:nvPr>
            <p:ph idx="1"/>
            <p:extLst>
              <p:ext uri="{D42A27DB-BD31-4B8C-83A1-F6EECF244321}">
                <p14:modId xmlns:p14="http://schemas.microsoft.com/office/powerpoint/2010/main" val="2314628127"/>
              </p:ext>
            </p:extLst>
          </p:nvPr>
        </p:nvGraphicFramePr>
        <p:xfrm>
          <a:off x="1450975" y="1880755"/>
          <a:ext cx="9604374" cy="3512338"/>
        </p:xfrm>
        <a:graphic>
          <a:graphicData uri="http://schemas.openxmlformats.org/drawingml/2006/table">
            <a:tbl>
              <a:tblPr firstRow="1" bandRow="1">
                <a:tableStyleId>{5C22544A-7EE6-4342-B048-85BDC9FD1C3A}</a:tableStyleId>
              </a:tblPr>
              <a:tblGrid>
                <a:gridCol w="4529947">
                  <a:extLst>
                    <a:ext uri="{9D8B030D-6E8A-4147-A177-3AD203B41FA5}">
                      <a16:colId xmlns:a16="http://schemas.microsoft.com/office/drawing/2014/main" val="1175278943"/>
                    </a:ext>
                  </a:extLst>
                </a:gridCol>
                <a:gridCol w="5074427">
                  <a:extLst>
                    <a:ext uri="{9D8B030D-6E8A-4147-A177-3AD203B41FA5}">
                      <a16:colId xmlns:a16="http://schemas.microsoft.com/office/drawing/2014/main" val="1850676839"/>
                    </a:ext>
                  </a:extLst>
                </a:gridCol>
              </a:tblGrid>
              <a:tr h="3512338">
                <a:tc>
                  <a:txBody>
                    <a:bodyPr/>
                    <a:lstStyle/>
                    <a:p>
                      <a:endParaRPr lang="en-US" dirty="0"/>
                    </a:p>
                  </a:txBody>
                  <a:tcPr/>
                </a:tc>
                <a:tc>
                  <a:txBody>
                    <a:bodyPr/>
                    <a:lstStyle/>
                    <a:p>
                      <a:pPr marL="285750" indent="-285750">
                        <a:buFont typeface="Wingdings" panose="05000000000000000000" pitchFamily="2" charset="2"/>
                        <a:buChar char="§"/>
                      </a:pPr>
                      <a:r>
                        <a:rPr lang="en-US" sz="1800" b="1" kern="1200" dirty="0">
                          <a:solidFill>
                            <a:schemeClr val="bg1"/>
                          </a:solidFill>
                          <a:effectLst/>
                          <a:latin typeface="+mn-lt"/>
                          <a:ea typeface="+mn-ea"/>
                          <a:cs typeface="+mn-cs"/>
                        </a:rPr>
                        <a:t>Lipsa de </a:t>
                      </a:r>
                      <a:r>
                        <a:rPr lang="en-US" sz="1800" b="1" kern="1200" dirty="0" err="1">
                          <a:solidFill>
                            <a:schemeClr val="bg1"/>
                          </a:solidFill>
                          <a:effectLst/>
                          <a:latin typeface="+mn-lt"/>
                          <a:ea typeface="+mn-ea"/>
                          <a:cs typeface="+mn-cs"/>
                        </a:rPr>
                        <a:t>reacție</a:t>
                      </a:r>
                      <a:r>
                        <a:rPr lang="en-US" sz="1800" b="1" kern="1200" dirty="0">
                          <a:solidFill>
                            <a:schemeClr val="bg1"/>
                          </a:solidFill>
                          <a:effectLst/>
                          <a:latin typeface="+mn-lt"/>
                          <a:ea typeface="+mn-ea"/>
                          <a:cs typeface="+mn-cs"/>
                        </a:rPr>
                        <a:t> </a:t>
                      </a:r>
                      <a:r>
                        <a:rPr lang="en-US" sz="1800" b="1" kern="1200" dirty="0" err="1">
                          <a:solidFill>
                            <a:schemeClr val="bg1"/>
                          </a:solidFill>
                          <a:effectLst/>
                          <a:latin typeface="+mn-lt"/>
                          <a:ea typeface="+mn-ea"/>
                          <a:cs typeface="+mn-cs"/>
                        </a:rPr>
                        <a:t>într</a:t>
                      </a:r>
                      <a:r>
                        <a:rPr lang="en-US" sz="1800" b="1" kern="1200" dirty="0">
                          <a:solidFill>
                            <a:schemeClr val="bg1"/>
                          </a:solidFill>
                          <a:effectLst/>
                          <a:latin typeface="+mn-lt"/>
                          <a:ea typeface="+mn-ea"/>
                          <a:cs typeface="+mn-cs"/>
                        </a:rPr>
                        <a:t>-o </a:t>
                      </a:r>
                      <a:r>
                        <a:rPr lang="en-US" sz="1800" b="1" kern="1200" dirty="0" err="1">
                          <a:solidFill>
                            <a:schemeClr val="bg1"/>
                          </a:solidFill>
                          <a:effectLst/>
                          <a:latin typeface="+mn-lt"/>
                          <a:ea typeface="+mn-ea"/>
                          <a:cs typeface="+mn-cs"/>
                        </a:rPr>
                        <a:t>situație</a:t>
                      </a:r>
                      <a:r>
                        <a:rPr lang="en-US" sz="1800" b="1" kern="1200" dirty="0">
                          <a:solidFill>
                            <a:schemeClr val="bg1"/>
                          </a:solidFill>
                          <a:effectLst/>
                          <a:latin typeface="+mn-lt"/>
                          <a:ea typeface="+mn-ea"/>
                          <a:cs typeface="+mn-cs"/>
                        </a:rPr>
                        <a:t> </a:t>
                      </a:r>
                      <a:r>
                        <a:rPr lang="en-US" sz="1800" b="1" kern="1200" dirty="0" err="1">
                          <a:solidFill>
                            <a:schemeClr val="bg1"/>
                          </a:solidFill>
                          <a:effectLst/>
                          <a:latin typeface="+mn-lt"/>
                          <a:ea typeface="+mn-ea"/>
                          <a:cs typeface="+mn-cs"/>
                        </a:rPr>
                        <a:t>când</a:t>
                      </a:r>
                      <a:r>
                        <a:rPr lang="en-US" sz="1800" b="1" kern="1200" dirty="0">
                          <a:solidFill>
                            <a:schemeClr val="bg1"/>
                          </a:solidFill>
                          <a:effectLst/>
                          <a:latin typeface="+mn-lt"/>
                          <a:ea typeface="+mn-ea"/>
                          <a:cs typeface="+mn-cs"/>
                        </a:rPr>
                        <a:t> </a:t>
                      </a:r>
                      <a:r>
                        <a:rPr lang="en-US" sz="1800" b="1" kern="1200" dirty="0" err="1">
                          <a:solidFill>
                            <a:schemeClr val="bg1"/>
                          </a:solidFill>
                          <a:effectLst/>
                          <a:latin typeface="+mn-lt"/>
                          <a:ea typeface="+mn-ea"/>
                          <a:cs typeface="+mn-cs"/>
                        </a:rPr>
                        <a:t>cineva</a:t>
                      </a:r>
                      <a:r>
                        <a:rPr lang="en-US" sz="1800" b="1" kern="1200" dirty="0">
                          <a:solidFill>
                            <a:schemeClr val="bg1"/>
                          </a:solidFill>
                          <a:effectLst/>
                          <a:latin typeface="+mn-lt"/>
                          <a:ea typeface="+mn-ea"/>
                          <a:cs typeface="+mn-cs"/>
                        </a:rPr>
                        <a:t> ne </a:t>
                      </a:r>
                      <a:r>
                        <a:rPr lang="en-US" sz="1800" b="1" kern="1200" dirty="0" err="1">
                          <a:solidFill>
                            <a:schemeClr val="bg1"/>
                          </a:solidFill>
                          <a:effectLst/>
                          <a:latin typeface="+mn-lt"/>
                          <a:ea typeface="+mn-ea"/>
                          <a:cs typeface="+mn-cs"/>
                        </a:rPr>
                        <a:t>rănește</a:t>
                      </a:r>
                      <a:r>
                        <a:rPr lang="en-US" sz="1800" b="1" kern="1200" dirty="0">
                          <a:solidFill>
                            <a:schemeClr val="bg1"/>
                          </a:solidFill>
                          <a:effectLst/>
                          <a:latin typeface="+mn-lt"/>
                          <a:ea typeface="+mn-ea"/>
                          <a:cs typeface="+mn-cs"/>
                        </a:rPr>
                        <a:t> </a:t>
                      </a:r>
                      <a:r>
                        <a:rPr lang="en-US" sz="1800" b="1" kern="1200" dirty="0" err="1">
                          <a:solidFill>
                            <a:schemeClr val="bg1"/>
                          </a:solidFill>
                          <a:effectLst/>
                          <a:latin typeface="+mn-lt"/>
                          <a:ea typeface="+mn-ea"/>
                          <a:cs typeface="+mn-cs"/>
                        </a:rPr>
                        <a:t>intenționat</a:t>
                      </a:r>
                      <a:r>
                        <a:rPr lang="en-US" sz="1800" b="1" kern="1200" dirty="0">
                          <a:solidFill>
                            <a:schemeClr val="bg1"/>
                          </a:solidFill>
                          <a:effectLst/>
                          <a:latin typeface="+mn-lt"/>
                          <a:ea typeface="+mn-ea"/>
                          <a:cs typeface="+mn-cs"/>
                        </a:rPr>
                        <a:t> </a:t>
                      </a:r>
                      <a:r>
                        <a:rPr lang="en-US" sz="1800" b="1" kern="1200" dirty="0" err="1">
                          <a:solidFill>
                            <a:schemeClr val="bg1"/>
                          </a:solidFill>
                          <a:effectLst/>
                          <a:latin typeface="+mn-lt"/>
                          <a:ea typeface="+mn-ea"/>
                          <a:cs typeface="+mn-cs"/>
                        </a:rPr>
                        <a:t>și</a:t>
                      </a:r>
                      <a:r>
                        <a:rPr lang="en-US" sz="1800" b="1" kern="1200" dirty="0">
                          <a:solidFill>
                            <a:schemeClr val="bg1"/>
                          </a:solidFill>
                          <a:effectLst/>
                          <a:latin typeface="+mn-lt"/>
                          <a:ea typeface="+mn-ea"/>
                          <a:cs typeface="+mn-cs"/>
                        </a:rPr>
                        <a:t> </a:t>
                      </a:r>
                      <a:r>
                        <a:rPr lang="en-US" sz="1800" b="1" kern="1200" dirty="0" err="1">
                          <a:solidFill>
                            <a:schemeClr val="bg1"/>
                          </a:solidFill>
                          <a:effectLst/>
                          <a:latin typeface="+mn-lt"/>
                          <a:ea typeface="+mn-ea"/>
                          <a:cs typeface="+mn-cs"/>
                        </a:rPr>
                        <a:t>îl</a:t>
                      </a:r>
                      <a:r>
                        <a:rPr lang="en-US" sz="1800" b="1" kern="1200" dirty="0">
                          <a:solidFill>
                            <a:schemeClr val="bg1"/>
                          </a:solidFill>
                          <a:effectLst/>
                          <a:latin typeface="+mn-lt"/>
                          <a:ea typeface="+mn-ea"/>
                          <a:cs typeface="+mn-cs"/>
                        </a:rPr>
                        <a:t> </a:t>
                      </a:r>
                      <a:r>
                        <a:rPr lang="en-US" sz="1800" b="1" kern="1200" dirty="0" err="1">
                          <a:solidFill>
                            <a:schemeClr val="bg1"/>
                          </a:solidFill>
                          <a:effectLst/>
                          <a:latin typeface="+mn-lt"/>
                          <a:ea typeface="+mn-ea"/>
                          <a:cs typeface="+mn-cs"/>
                        </a:rPr>
                        <a:t>percepem</a:t>
                      </a:r>
                      <a:r>
                        <a:rPr lang="en-US" sz="1800" b="1" kern="1200" dirty="0">
                          <a:solidFill>
                            <a:schemeClr val="bg1"/>
                          </a:solidFill>
                          <a:effectLst/>
                          <a:latin typeface="+mn-lt"/>
                          <a:ea typeface="+mn-ea"/>
                          <a:cs typeface="+mn-cs"/>
                        </a:rPr>
                        <a:t> </a:t>
                      </a:r>
                      <a:r>
                        <a:rPr lang="en-US" sz="1800" b="1" kern="1200" dirty="0" err="1">
                          <a:solidFill>
                            <a:schemeClr val="bg1"/>
                          </a:solidFill>
                          <a:effectLst/>
                          <a:latin typeface="+mn-lt"/>
                          <a:ea typeface="+mn-ea"/>
                          <a:cs typeface="+mn-cs"/>
                        </a:rPr>
                        <a:t>mai</a:t>
                      </a:r>
                      <a:r>
                        <a:rPr lang="en-US" sz="1800" b="1" kern="1200" dirty="0">
                          <a:solidFill>
                            <a:schemeClr val="bg1"/>
                          </a:solidFill>
                          <a:effectLst/>
                          <a:latin typeface="+mn-lt"/>
                          <a:ea typeface="+mn-ea"/>
                          <a:cs typeface="+mn-cs"/>
                        </a:rPr>
                        <a:t> </a:t>
                      </a:r>
                      <a:r>
                        <a:rPr lang="en-US" sz="1800" b="1" kern="1200" dirty="0" err="1">
                          <a:solidFill>
                            <a:schemeClr val="bg1"/>
                          </a:solidFill>
                          <a:effectLst/>
                          <a:latin typeface="+mn-lt"/>
                          <a:ea typeface="+mn-ea"/>
                          <a:cs typeface="+mn-cs"/>
                        </a:rPr>
                        <a:t>puternic</a:t>
                      </a:r>
                      <a:r>
                        <a:rPr lang="en-US" sz="1800" b="1" kern="1200" dirty="0">
                          <a:solidFill>
                            <a:schemeClr val="bg1"/>
                          </a:solidFill>
                          <a:effectLst/>
                          <a:latin typeface="+mn-lt"/>
                          <a:ea typeface="+mn-ea"/>
                          <a:cs typeface="+mn-cs"/>
                        </a:rPr>
                        <a:t> </a:t>
                      </a:r>
                      <a:r>
                        <a:rPr lang="en-US" sz="1800" b="1" kern="1200" dirty="0" err="1">
                          <a:solidFill>
                            <a:schemeClr val="bg1"/>
                          </a:solidFill>
                          <a:effectLst/>
                          <a:latin typeface="+mn-lt"/>
                          <a:ea typeface="+mn-ea"/>
                          <a:cs typeface="+mn-cs"/>
                        </a:rPr>
                        <a:t>decât</a:t>
                      </a:r>
                      <a:r>
                        <a:rPr lang="en-US" sz="1800" b="1" kern="1200" dirty="0">
                          <a:solidFill>
                            <a:schemeClr val="bg1"/>
                          </a:solidFill>
                          <a:effectLst/>
                          <a:latin typeface="+mn-lt"/>
                          <a:ea typeface="+mn-ea"/>
                          <a:cs typeface="+mn-cs"/>
                        </a:rPr>
                        <a:t> </a:t>
                      </a:r>
                      <a:r>
                        <a:rPr lang="en-US" sz="1800" b="1" kern="1200" dirty="0" err="1">
                          <a:solidFill>
                            <a:schemeClr val="bg1"/>
                          </a:solidFill>
                          <a:effectLst/>
                          <a:latin typeface="+mn-lt"/>
                          <a:ea typeface="+mn-ea"/>
                          <a:cs typeface="+mn-cs"/>
                        </a:rPr>
                        <a:t>noi</a:t>
                      </a:r>
                      <a:r>
                        <a:rPr lang="en-US" sz="1800" b="1" kern="1200" dirty="0">
                          <a:solidFill>
                            <a:schemeClr val="bg1"/>
                          </a:solidFill>
                          <a:effectLst/>
                          <a:latin typeface="+mn-lt"/>
                          <a:ea typeface="+mn-ea"/>
                          <a:cs typeface="+mn-cs"/>
                        </a:rPr>
                        <a:t> </a:t>
                      </a:r>
                      <a:r>
                        <a:rPr lang="en-US" sz="1800" b="1" kern="1200" dirty="0" err="1">
                          <a:solidFill>
                            <a:schemeClr val="bg1"/>
                          </a:solidFill>
                          <a:effectLst/>
                          <a:latin typeface="+mn-lt"/>
                          <a:ea typeface="+mn-ea"/>
                          <a:cs typeface="+mn-cs"/>
                        </a:rPr>
                        <a:t>este</a:t>
                      </a:r>
                      <a:r>
                        <a:rPr lang="en-US" sz="1800" b="1" kern="1200" dirty="0">
                          <a:solidFill>
                            <a:schemeClr val="bg1"/>
                          </a:solidFill>
                          <a:effectLst/>
                          <a:latin typeface="+mn-lt"/>
                          <a:ea typeface="+mn-ea"/>
                          <a:cs typeface="+mn-cs"/>
                        </a:rPr>
                        <a:t> un </a:t>
                      </a:r>
                      <a:r>
                        <a:rPr lang="en-US" sz="1800" b="1" kern="1200" dirty="0" err="1">
                          <a:solidFill>
                            <a:schemeClr val="bg1"/>
                          </a:solidFill>
                          <a:effectLst/>
                          <a:latin typeface="+mn-lt"/>
                          <a:ea typeface="+mn-ea"/>
                          <a:cs typeface="+mn-cs"/>
                        </a:rPr>
                        <a:t>răspuns</a:t>
                      </a:r>
                      <a:r>
                        <a:rPr lang="en-US" sz="1800" b="1" kern="1200" dirty="0">
                          <a:solidFill>
                            <a:schemeClr val="bg1"/>
                          </a:solidFill>
                          <a:effectLst/>
                          <a:latin typeface="+mn-lt"/>
                          <a:ea typeface="+mn-ea"/>
                          <a:cs typeface="+mn-cs"/>
                        </a:rPr>
                        <a:t> normal</a:t>
                      </a:r>
                    </a:p>
                    <a:p>
                      <a:pPr marL="285750" indent="-285750">
                        <a:buFont typeface="Wingdings" panose="05000000000000000000" pitchFamily="2" charset="2"/>
                        <a:buChar char="§"/>
                      </a:pPr>
                      <a:r>
                        <a:rPr lang="en-US" sz="1800" b="1" kern="1200" dirty="0">
                          <a:solidFill>
                            <a:schemeClr val="bg1"/>
                          </a:solidFill>
                          <a:effectLst/>
                          <a:latin typeface="+mn-lt"/>
                          <a:ea typeface="+mn-ea"/>
                          <a:cs typeface="+mn-cs"/>
                        </a:rPr>
                        <a:t>Este o </a:t>
                      </a:r>
                      <a:r>
                        <a:rPr lang="en-US" sz="1800" b="1" kern="1200" dirty="0" err="1">
                          <a:solidFill>
                            <a:schemeClr val="bg1"/>
                          </a:solidFill>
                          <a:effectLst/>
                          <a:latin typeface="+mn-lt"/>
                          <a:ea typeface="+mn-ea"/>
                          <a:cs typeface="+mn-cs"/>
                        </a:rPr>
                        <a:t>strategie</a:t>
                      </a:r>
                      <a:r>
                        <a:rPr lang="en-US" sz="1800" b="1" kern="1200" dirty="0">
                          <a:solidFill>
                            <a:schemeClr val="bg1"/>
                          </a:solidFill>
                          <a:effectLst/>
                          <a:latin typeface="+mn-lt"/>
                          <a:ea typeface="+mn-ea"/>
                          <a:cs typeface="+mn-cs"/>
                        </a:rPr>
                        <a:t> a </a:t>
                      </a:r>
                      <a:r>
                        <a:rPr lang="en-US" sz="1800" b="1" kern="1200" dirty="0" err="1">
                          <a:solidFill>
                            <a:schemeClr val="bg1"/>
                          </a:solidFill>
                          <a:effectLst/>
                          <a:latin typeface="+mn-lt"/>
                          <a:ea typeface="+mn-ea"/>
                          <a:cs typeface="+mn-cs"/>
                        </a:rPr>
                        <a:t>creierului</a:t>
                      </a:r>
                      <a:r>
                        <a:rPr lang="en-US" sz="1800" b="1" kern="1200" dirty="0">
                          <a:solidFill>
                            <a:schemeClr val="bg1"/>
                          </a:solidFill>
                          <a:effectLst/>
                          <a:latin typeface="+mn-lt"/>
                          <a:ea typeface="+mn-ea"/>
                          <a:cs typeface="+mn-cs"/>
                        </a:rPr>
                        <a:t> </a:t>
                      </a:r>
                      <a:r>
                        <a:rPr lang="en-US" sz="1800" b="1" kern="1200" dirty="0" err="1">
                          <a:solidFill>
                            <a:schemeClr val="bg1"/>
                          </a:solidFill>
                          <a:effectLst/>
                          <a:latin typeface="+mn-lt"/>
                          <a:ea typeface="+mn-ea"/>
                          <a:cs typeface="+mn-cs"/>
                        </a:rPr>
                        <a:t>emoțional</a:t>
                      </a:r>
                      <a:r>
                        <a:rPr lang="en-US" sz="1800" b="1" kern="1200" dirty="0">
                          <a:solidFill>
                            <a:schemeClr val="bg1"/>
                          </a:solidFill>
                          <a:effectLst/>
                          <a:latin typeface="+mn-lt"/>
                          <a:ea typeface="+mn-ea"/>
                          <a:cs typeface="+mn-cs"/>
                        </a:rPr>
                        <a:t> care ne </a:t>
                      </a:r>
                      <a:r>
                        <a:rPr lang="en-US" sz="1800" b="1" kern="1200" dirty="0" err="1">
                          <a:solidFill>
                            <a:schemeClr val="bg1"/>
                          </a:solidFill>
                          <a:effectLst/>
                          <a:latin typeface="+mn-lt"/>
                          <a:ea typeface="+mn-ea"/>
                          <a:cs typeface="+mn-cs"/>
                        </a:rPr>
                        <a:t>ajută</a:t>
                      </a:r>
                      <a:r>
                        <a:rPr lang="en-US" sz="1800" b="1" kern="1200" dirty="0">
                          <a:solidFill>
                            <a:schemeClr val="bg1"/>
                          </a:solidFill>
                          <a:effectLst/>
                          <a:latin typeface="+mn-lt"/>
                          <a:ea typeface="+mn-ea"/>
                          <a:cs typeface="+mn-cs"/>
                        </a:rPr>
                        <a:t> </a:t>
                      </a:r>
                      <a:r>
                        <a:rPr lang="en-US" sz="1800" b="1" kern="1200" dirty="0" err="1">
                          <a:solidFill>
                            <a:schemeClr val="bg1"/>
                          </a:solidFill>
                          <a:effectLst/>
                          <a:latin typeface="+mn-lt"/>
                          <a:ea typeface="+mn-ea"/>
                          <a:cs typeface="+mn-cs"/>
                        </a:rPr>
                        <a:t>să</a:t>
                      </a:r>
                      <a:r>
                        <a:rPr lang="en-US" sz="1800" b="1" kern="1200" dirty="0">
                          <a:solidFill>
                            <a:schemeClr val="bg1"/>
                          </a:solidFill>
                          <a:effectLst/>
                          <a:latin typeface="+mn-lt"/>
                          <a:ea typeface="+mn-ea"/>
                          <a:cs typeface="+mn-cs"/>
                        </a:rPr>
                        <a:t>  </a:t>
                      </a:r>
                      <a:r>
                        <a:rPr lang="en-US" sz="1800" b="1" kern="1200" dirty="0" err="1">
                          <a:solidFill>
                            <a:schemeClr val="bg1"/>
                          </a:solidFill>
                          <a:effectLst/>
                          <a:latin typeface="+mn-lt"/>
                          <a:ea typeface="+mn-ea"/>
                          <a:cs typeface="+mn-cs"/>
                        </a:rPr>
                        <a:t>supraviețuim</a:t>
                      </a:r>
                      <a:r>
                        <a:rPr lang="en-US" sz="1800" b="1" kern="1200" dirty="0">
                          <a:solidFill>
                            <a:schemeClr val="bg1"/>
                          </a:solidFill>
                          <a:effectLst/>
                          <a:latin typeface="+mn-lt"/>
                          <a:ea typeface="+mn-ea"/>
                          <a:cs typeface="+mn-cs"/>
                        </a:rPr>
                        <a:t> </a:t>
                      </a:r>
                      <a:r>
                        <a:rPr lang="en-US" sz="1800" b="1" kern="1200" dirty="0" err="1">
                          <a:solidFill>
                            <a:schemeClr val="bg1"/>
                          </a:solidFill>
                          <a:effectLst/>
                          <a:latin typeface="+mn-lt"/>
                          <a:ea typeface="+mn-ea"/>
                          <a:cs typeface="+mn-cs"/>
                        </a:rPr>
                        <a:t>în</a:t>
                      </a:r>
                      <a:r>
                        <a:rPr lang="en-US" sz="1800" b="1" kern="1200" dirty="0">
                          <a:solidFill>
                            <a:schemeClr val="bg1"/>
                          </a:solidFill>
                          <a:effectLst/>
                          <a:latin typeface="+mn-lt"/>
                          <a:ea typeface="+mn-ea"/>
                          <a:cs typeface="+mn-cs"/>
                        </a:rPr>
                        <a:t> </a:t>
                      </a:r>
                      <a:r>
                        <a:rPr lang="en-US" sz="1800" b="1" kern="1200" dirty="0" err="1">
                          <a:solidFill>
                            <a:schemeClr val="bg1"/>
                          </a:solidFill>
                          <a:effectLst/>
                          <a:latin typeface="+mn-lt"/>
                          <a:ea typeface="+mn-ea"/>
                          <a:cs typeface="+mn-cs"/>
                        </a:rPr>
                        <a:t>situații</a:t>
                      </a:r>
                      <a:r>
                        <a:rPr lang="en-US" sz="1800" b="1" kern="1200" dirty="0">
                          <a:solidFill>
                            <a:schemeClr val="bg1"/>
                          </a:solidFill>
                          <a:effectLst/>
                          <a:latin typeface="+mn-lt"/>
                          <a:ea typeface="+mn-ea"/>
                          <a:cs typeface="+mn-cs"/>
                        </a:rPr>
                        <a:t> de </a:t>
                      </a:r>
                      <a:r>
                        <a:rPr lang="en-US" sz="1800" b="1" kern="1200" dirty="0" err="1">
                          <a:solidFill>
                            <a:schemeClr val="bg1"/>
                          </a:solidFill>
                          <a:effectLst/>
                          <a:latin typeface="+mn-lt"/>
                          <a:ea typeface="+mn-ea"/>
                          <a:cs typeface="+mn-cs"/>
                        </a:rPr>
                        <a:t>pericol</a:t>
                      </a:r>
                      <a:r>
                        <a:rPr lang="en-US" sz="1800" b="1" kern="1200" dirty="0">
                          <a:solidFill>
                            <a:schemeClr val="bg1"/>
                          </a:solidFill>
                          <a:effectLst/>
                          <a:latin typeface="+mn-lt"/>
                          <a:ea typeface="+mn-ea"/>
                          <a:cs typeface="+mn-cs"/>
                        </a:rPr>
                        <a:t>.</a:t>
                      </a:r>
                      <a:endParaRPr lang="en-US" dirty="0">
                        <a:solidFill>
                          <a:schemeClr val="bg1"/>
                        </a:solidFill>
                      </a:endParaRPr>
                    </a:p>
                  </a:txBody>
                  <a:tcPr/>
                </a:tc>
                <a:extLst>
                  <a:ext uri="{0D108BD9-81ED-4DB2-BD59-A6C34878D82A}">
                    <a16:rowId xmlns:a16="http://schemas.microsoft.com/office/drawing/2014/main" val="3919041012"/>
                  </a:ext>
                </a:extLst>
              </a:tr>
            </a:tbl>
          </a:graphicData>
        </a:graphic>
      </p:graphicFrame>
      <p:pic>
        <p:nvPicPr>
          <p:cNvPr id="5" name="Picture 4">
            <a:extLst>
              <a:ext uri="{FF2B5EF4-FFF2-40B4-BE49-F238E27FC236}">
                <a16:creationId xmlns:a16="http://schemas.microsoft.com/office/drawing/2014/main" id="{E41AA63B-5E4D-440E-9886-24B0DA5909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0975" y="1853753"/>
            <a:ext cx="4511286" cy="3539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72337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67E01-7376-422D-A4B1-0F6BD8DB7D4F}"/>
              </a:ext>
            </a:extLst>
          </p:cNvPr>
          <p:cNvSpPr>
            <a:spLocks noGrp="1"/>
          </p:cNvSpPr>
          <p:nvPr>
            <p:ph type="title"/>
          </p:nvPr>
        </p:nvSpPr>
        <p:spPr/>
        <p:txBody>
          <a:bodyPr/>
          <a:lstStyle/>
          <a:p>
            <a:r>
              <a:rPr lang="ro-RO" dirty="0"/>
              <a:t>Continuarea poveștii</a:t>
            </a:r>
            <a:endParaRPr lang="en-US" dirty="0"/>
          </a:p>
        </p:txBody>
      </p:sp>
      <p:sp>
        <p:nvSpPr>
          <p:cNvPr id="3" name="Content Placeholder 2">
            <a:extLst>
              <a:ext uri="{FF2B5EF4-FFF2-40B4-BE49-F238E27FC236}">
                <a16:creationId xmlns:a16="http://schemas.microsoft.com/office/drawing/2014/main" id="{A83C3803-9576-4F04-893D-E175A5A15175}"/>
              </a:ext>
            </a:extLst>
          </p:cNvPr>
          <p:cNvSpPr>
            <a:spLocks noGrp="1"/>
          </p:cNvSpPr>
          <p:nvPr>
            <p:ph idx="1"/>
          </p:nvPr>
        </p:nvSpPr>
        <p:spPr/>
        <p:txBody>
          <a:bodyPr/>
          <a:lstStyle/>
          <a:p>
            <a:endParaRPr lang="en-US" dirty="0"/>
          </a:p>
        </p:txBody>
      </p:sp>
      <p:graphicFrame>
        <p:nvGraphicFramePr>
          <p:cNvPr id="5" name="Table 5">
            <a:extLst>
              <a:ext uri="{FF2B5EF4-FFF2-40B4-BE49-F238E27FC236}">
                <a16:creationId xmlns:a16="http://schemas.microsoft.com/office/drawing/2014/main" id="{BD2C87C0-8597-4B94-9600-46053C04EC00}"/>
              </a:ext>
            </a:extLst>
          </p:cNvPr>
          <p:cNvGraphicFramePr>
            <a:graphicFrameLocks noGrp="1"/>
          </p:cNvGraphicFramePr>
          <p:nvPr>
            <p:extLst>
              <p:ext uri="{D42A27DB-BD31-4B8C-83A1-F6EECF244321}">
                <p14:modId xmlns:p14="http://schemas.microsoft.com/office/powerpoint/2010/main" val="203801778"/>
              </p:ext>
            </p:extLst>
          </p:nvPr>
        </p:nvGraphicFramePr>
        <p:xfrm>
          <a:off x="1451579" y="2015732"/>
          <a:ext cx="9603275" cy="4023360"/>
        </p:xfrm>
        <a:graphic>
          <a:graphicData uri="http://schemas.openxmlformats.org/drawingml/2006/table">
            <a:tbl>
              <a:tblPr firstRow="1" bandRow="1">
                <a:tableStyleId>{5C22544A-7EE6-4342-B048-85BDC9FD1C3A}</a:tableStyleId>
              </a:tblPr>
              <a:tblGrid>
                <a:gridCol w="4070461">
                  <a:extLst>
                    <a:ext uri="{9D8B030D-6E8A-4147-A177-3AD203B41FA5}">
                      <a16:colId xmlns:a16="http://schemas.microsoft.com/office/drawing/2014/main" val="4263096288"/>
                    </a:ext>
                  </a:extLst>
                </a:gridCol>
                <a:gridCol w="5532814">
                  <a:extLst>
                    <a:ext uri="{9D8B030D-6E8A-4147-A177-3AD203B41FA5}">
                      <a16:colId xmlns:a16="http://schemas.microsoft.com/office/drawing/2014/main" val="681862009"/>
                    </a:ext>
                  </a:extLst>
                </a:gridCol>
              </a:tblGrid>
              <a:tr h="3875782">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2000" i="1" dirty="0">
                          <a:effectLst/>
                          <a:latin typeface="Calibri" panose="020F0502020204030204" pitchFamily="34" charset="0"/>
                          <a:ea typeface="Calibri" panose="020F0502020204030204" pitchFamily="34" charset="0"/>
                          <a:cs typeface="Calibri" panose="020F0502020204030204" pitchFamily="34" charset="0"/>
                        </a:rPr>
                        <a:t>Noaptea stau trează în pat și mă gândesc la ceea ce s-a întâmplat. </a:t>
                      </a:r>
                    </a:p>
                    <a:p>
                      <a:pPr marL="0" marR="0" lvl="0" indent="0" algn="l" defTabSz="914400" rtl="0" eaLnBrk="1" fontAlgn="auto" latinLnBrk="0" hangingPunct="1">
                        <a:lnSpc>
                          <a:spcPct val="100000"/>
                        </a:lnSpc>
                        <a:spcBef>
                          <a:spcPts val="0"/>
                        </a:spcBef>
                        <a:spcAft>
                          <a:spcPts val="0"/>
                        </a:spcAft>
                        <a:buClrTx/>
                        <a:buSzTx/>
                        <a:buFontTx/>
                        <a:buNone/>
                        <a:tabLst/>
                        <a:defRPr/>
                      </a:pPr>
                      <a:r>
                        <a:rPr lang="ro-RO" sz="2000" i="1" dirty="0">
                          <a:effectLst/>
                          <a:latin typeface="Calibri" panose="020F0502020204030204" pitchFamily="34" charset="0"/>
                          <a:ea typeface="Calibri" panose="020F0502020204030204" pitchFamily="34" charset="0"/>
                          <a:cs typeface="Calibri" panose="020F0502020204030204" pitchFamily="34" charset="0"/>
                        </a:rPr>
                        <a:t>De foarte multe ori când în sfârșit adorm, visez că sunt în curtea școlii și toți copiii care mă înconjoară spun lucruri îngrozitoare despre mine, mă arată cu degetul sau retrag când trec pe lângă ei să nu cumva să îi ating.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ro-RO" sz="2000" i="1"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o-RO" sz="2000" i="1" dirty="0">
                          <a:effectLst/>
                          <a:latin typeface="Calibri" panose="020F0502020204030204" pitchFamily="34" charset="0"/>
                          <a:ea typeface="Calibri" panose="020F0502020204030204" pitchFamily="34" charset="0"/>
                          <a:cs typeface="Calibri" panose="020F0502020204030204" pitchFamily="34" charset="0"/>
                        </a:rPr>
                        <a:t>Mă trezesc plângând și rămân întinsă în pat până dimineață dorindu-mi din totată inima să mi se întâmple ceva groaznic  și să nu mai merg niciodată la acea școală.”</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txBody>
                  <a:tcPr/>
                </a:tc>
                <a:extLst>
                  <a:ext uri="{0D108BD9-81ED-4DB2-BD59-A6C34878D82A}">
                    <a16:rowId xmlns:a16="http://schemas.microsoft.com/office/drawing/2014/main" val="766928933"/>
                  </a:ext>
                </a:extLst>
              </a:tr>
            </a:tbl>
          </a:graphicData>
        </a:graphic>
      </p:graphicFrame>
      <p:pic>
        <p:nvPicPr>
          <p:cNvPr id="6" name="Picture 5">
            <a:extLst>
              <a:ext uri="{FF2B5EF4-FFF2-40B4-BE49-F238E27FC236}">
                <a16:creationId xmlns:a16="http://schemas.microsoft.com/office/drawing/2014/main" id="{858F52C2-4D4B-43A9-A86F-C4AD3088E71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451579" y="2030122"/>
            <a:ext cx="4057970" cy="4023359"/>
          </a:xfrm>
          <a:prstGeom prst="rect">
            <a:avLst/>
          </a:prstGeom>
          <a:noFill/>
          <a:ln>
            <a:noFill/>
          </a:ln>
        </p:spPr>
      </p:pic>
    </p:spTree>
    <p:extLst>
      <p:ext uri="{BB962C8B-B14F-4D97-AF65-F5344CB8AC3E}">
        <p14:creationId xmlns:p14="http://schemas.microsoft.com/office/powerpoint/2010/main" val="29728814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79615-7696-4C2C-9031-8CACFCF24011}"/>
              </a:ext>
            </a:extLst>
          </p:cNvPr>
          <p:cNvSpPr>
            <a:spLocks noGrp="1"/>
          </p:cNvSpPr>
          <p:nvPr>
            <p:ph type="title"/>
          </p:nvPr>
        </p:nvSpPr>
        <p:spPr/>
        <p:txBody>
          <a:bodyPr/>
          <a:lstStyle/>
          <a:p>
            <a:r>
              <a:rPr lang="en-US" dirty="0"/>
              <a:t>Imposibilitatea de a se ap</a:t>
            </a:r>
            <a:r>
              <a:rPr lang="ro-RO" dirty="0"/>
              <a:t>ăra </a:t>
            </a:r>
            <a:endParaRPr lang="en-US" dirty="0"/>
          </a:p>
        </p:txBody>
      </p:sp>
      <p:sp>
        <p:nvSpPr>
          <p:cNvPr id="3" name="Content Placeholder 2">
            <a:extLst>
              <a:ext uri="{FF2B5EF4-FFF2-40B4-BE49-F238E27FC236}">
                <a16:creationId xmlns:a16="http://schemas.microsoft.com/office/drawing/2014/main" id="{46599A93-556E-4143-9245-E40D66F26347}"/>
              </a:ext>
            </a:extLst>
          </p:cNvPr>
          <p:cNvSpPr>
            <a:spLocks noGrp="1"/>
          </p:cNvSpPr>
          <p:nvPr>
            <p:ph idx="1"/>
          </p:nvPr>
        </p:nvSpPr>
        <p:spPr/>
        <p:txBody>
          <a:bodyPr>
            <a:normAutofit fontScale="92500" lnSpcReduction="10000"/>
          </a:bodyPr>
          <a:lstStyle/>
          <a:p>
            <a:r>
              <a:rPr lang="en-US" sz="2800" dirty="0">
                <a:effectLst/>
                <a:latin typeface="Calibri" panose="020F0502020204030204" pitchFamily="34" charset="0"/>
                <a:ea typeface="Calibri" panose="020F0502020204030204" pitchFamily="34" charset="0"/>
                <a:cs typeface="Times New Roman" panose="02020603050405020304" pitchFamily="18" charset="0"/>
              </a:rPr>
              <a:t>Această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lipsă</a:t>
            </a:r>
            <a:r>
              <a:rPr lang="en-US" sz="2800" dirty="0">
                <a:effectLst/>
                <a:latin typeface="Calibri" panose="020F0502020204030204" pitchFamily="34" charset="0"/>
                <a:ea typeface="Calibri" panose="020F0502020204030204" pitchFamily="34" charset="0"/>
                <a:cs typeface="Times New Roman" panose="02020603050405020304" pitchFamily="18" charset="0"/>
              </a:rPr>
              <a:t> de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reacție</a:t>
            </a:r>
            <a:r>
              <a:rPr lang="en-US" sz="2800" dirty="0">
                <a:effectLst/>
                <a:latin typeface="Calibri" panose="020F0502020204030204" pitchFamily="34" charset="0"/>
                <a:ea typeface="Calibri" panose="020F0502020204030204" pitchFamily="34" charset="0"/>
                <a:cs typeface="Times New Roman" panose="02020603050405020304" pitchFamily="18" charset="0"/>
              </a:rPr>
              <a:t> care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poartă</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numele</a:t>
            </a:r>
            <a:r>
              <a:rPr lang="en-US" sz="2800" dirty="0">
                <a:effectLst/>
                <a:latin typeface="Calibri" panose="020F0502020204030204" pitchFamily="34" charset="0"/>
                <a:ea typeface="Calibri" panose="020F0502020204030204" pitchFamily="34" charset="0"/>
                <a:cs typeface="Times New Roman" panose="02020603050405020304" pitchFamily="18" charset="0"/>
              </a:rPr>
              <a:t> de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reacție</a:t>
            </a:r>
            <a:r>
              <a:rPr lang="en-US" sz="2800" dirty="0">
                <a:effectLst/>
                <a:latin typeface="Calibri" panose="020F0502020204030204" pitchFamily="34" charset="0"/>
                <a:ea typeface="Calibri" panose="020F0502020204030204" pitchFamily="34" charset="0"/>
                <a:cs typeface="Times New Roman" panose="02020603050405020304" pitchFamily="18" charset="0"/>
              </a:rPr>
              <a:t> de ÎNCREMENIRE</a:t>
            </a:r>
            <a:endParaRPr lang="ro-RO" sz="2800" dirty="0">
              <a:effectLst/>
              <a:latin typeface="Calibri" panose="020F0502020204030204" pitchFamily="34" charset="0"/>
              <a:ea typeface="Calibri" panose="020F0502020204030204" pitchFamily="34" charset="0"/>
              <a:cs typeface="Times New Roman" panose="02020603050405020304" pitchFamily="18" charset="0"/>
            </a:endParaRPr>
          </a:p>
          <a:p>
            <a:r>
              <a:rPr lang="ro-RO" sz="2800" dirty="0">
                <a:effectLst/>
                <a:latin typeface="Calibri" panose="020F0502020204030204" pitchFamily="34" charset="0"/>
                <a:ea typeface="Calibri" panose="020F0502020204030204" pitchFamily="34" charset="0"/>
                <a:cs typeface="Times New Roman" panose="02020603050405020304" pitchFamily="18" charset="0"/>
              </a:rPr>
              <a:t>A</a:t>
            </a:r>
            <a:r>
              <a:rPr lang="en-US" sz="2800" dirty="0">
                <a:effectLst/>
                <a:latin typeface="Calibri" panose="020F0502020204030204" pitchFamily="34" charset="0"/>
                <a:ea typeface="Calibri" panose="020F0502020204030204" pitchFamily="34" charset="0"/>
                <a:cs typeface="Times New Roman" panose="02020603050405020304" pitchFamily="18" charset="0"/>
              </a:rPr>
              <a:t>pare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atunci</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când</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suntem</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într</a:t>
            </a:r>
            <a:r>
              <a:rPr lang="en-US" sz="2800" dirty="0">
                <a:effectLst/>
                <a:latin typeface="Calibri" panose="020F0502020204030204" pitchFamily="34" charset="0"/>
                <a:ea typeface="Calibri" panose="020F0502020204030204" pitchFamily="34" charset="0"/>
                <a:cs typeface="Times New Roman" panose="02020603050405020304" pitchFamily="18" charset="0"/>
              </a:rPr>
              <a:t>-o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situație</a:t>
            </a:r>
            <a:r>
              <a:rPr lang="en-US" sz="2800" dirty="0">
                <a:effectLst/>
                <a:latin typeface="Calibri" panose="020F0502020204030204" pitchFamily="34" charset="0"/>
                <a:ea typeface="Calibri" panose="020F0502020204030204" pitchFamily="34" charset="0"/>
                <a:cs typeface="Times New Roman" panose="02020603050405020304" pitchFamily="18" charset="0"/>
              </a:rPr>
              <a:t> care ne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pune</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viața</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în</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pericol</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ro-RO" sz="2800" dirty="0">
                <a:latin typeface="Calibri" panose="020F0502020204030204" pitchFamily="34" charset="0"/>
                <a:ea typeface="Calibri" panose="020F0502020204030204" pitchFamily="34" charset="0"/>
                <a:cs typeface="Times New Roman" panose="02020603050405020304" pitchFamily="18" charset="0"/>
              </a:rPr>
              <a:t>dar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și</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atunci</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când</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ceea</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ce</a:t>
            </a:r>
            <a:r>
              <a:rPr lang="en-US" sz="2800" dirty="0">
                <a:effectLst/>
                <a:latin typeface="Calibri" panose="020F0502020204030204" pitchFamily="34" charset="0"/>
                <a:ea typeface="Calibri" panose="020F0502020204030204" pitchFamily="34" charset="0"/>
                <a:cs typeface="Times New Roman" panose="02020603050405020304" pitchFamily="18" charset="0"/>
              </a:rPr>
              <a:t> se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întâmplă</a:t>
            </a:r>
            <a:r>
              <a:rPr lang="en-US" sz="2800" dirty="0">
                <a:effectLst/>
                <a:latin typeface="Calibri" panose="020F0502020204030204" pitchFamily="34" charset="0"/>
                <a:ea typeface="Calibri" panose="020F0502020204030204" pitchFamily="34" charset="0"/>
                <a:cs typeface="Times New Roman" panose="02020603050405020304" pitchFamily="18" charset="0"/>
              </a:rPr>
              <a:t> ne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amenință</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identitatea</a:t>
            </a:r>
            <a:r>
              <a:rPr lang="en-US" sz="2800" dirty="0">
                <a:effectLst/>
                <a:latin typeface="Calibri" panose="020F0502020204030204" pitchFamily="34" charset="0"/>
                <a:ea typeface="Calibri" panose="020F0502020204030204" pitchFamily="34" charset="0"/>
                <a:cs typeface="Times New Roman" panose="02020603050405020304" pitchFamily="18" charset="0"/>
              </a:rPr>
              <a:t>:</a:t>
            </a:r>
            <a:endParaRPr lang="ro-RO" sz="2800" dirty="0">
              <a:effectLst/>
              <a:latin typeface="Calibri" panose="020F0502020204030204" pitchFamily="34" charset="0"/>
              <a:ea typeface="Calibri" panose="020F0502020204030204" pitchFamily="34" charset="0"/>
              <a:cs typeface="Times New Roman" panose="02020603050405020304" pitchFamily="18" charset="0"/>
            </a:endParaRPr>
          </a:p>
          <a:p>
            <a:pPr lvl="1">
              <a:buFont typeface="Wingdings" panose="05000000000000000000" pitchFamily="2"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b="1" dirty="0">
                <a:effectLst/>
                <a:latin typeface="Calibri" panose="020F0502020204030204" pitchFamily="34" charset="0"/>
                <a:ea typeface="Calibri" panose="020F0502020204030204" pitchFamily="34" charset="0"/>
                <a:cs typeface="Times New Roman" panose="02020603050405020304" pitchFamily="18" charset="0"/>
              </a:rPr>
              <a:t>ne </a:t>
            </a:r>
            <a:r>
              <a:rPr lang="en-US" sz="2800" b="1" dirty="0" err="1">
                <a:effectLst/>
                <a:latin typeface="Calibri" panose="020F0502020204030204" pitchFamily="34" charset="0"/>
                <a:ea typeface="Calibri" panose="020F0502020204030204" pitchFamily="34" charset="0"/>
                <a:cs typeface="Times New Roman" panose="02020603050405020304" pitchFamily="18" charset="0"/>
              </a:rPr>
              <a:t>schimbă</a:t>
            </a:r>
            <a:r>
              <a:rPr lang="en-US" sz="2800" b="1" dirty="0">
                <a:effectLst/>
                <a:latin typeface="Calibri" panose="020F0502020204030204" pitchFamily="34" charset="0"/>
                <a:ea typeface="Calibri" panose="020F0502020204030204" pitchFamily="34" charset="0"/>
                <a:cs typeface="Times New Roman" panose="02020603050405020304" pitchFamily="18" charset="0"/>
              </a:rPr>
              <a:t> </a:t>
            </a:r>
            <a:r>
              <a:rPr lang="en-US" sz="2800" b="1" dirty="0" err="1">
                <a:effectLst/>
                <a:latin typeface="Calibri" panose="020F0502020204030204" pitchFamily="34" charset="0"/>
                <a:ea typeface="Calibri" panose="020F0502020204030204" pitchFamily="34" charset="0"/>
                <a:cs typeface="Times New Roman" panose="02020603050405020304" pitchFamily="18" charset="0"/>
              </a:rPr>
              <a:t>imaginea</a:t>
            </a:r>
            <a:r>
              <a:rPr lang="en-US" sz="2800" b="1" dirty="0">
                <a:effectLst/>
                <a:latin typeface="Calibri" panose="020F0502020204030204" pitchFamily="34" charset="0"/>
                <a:ea typeface="Calibri" panose="020F0502020204030204" pitchFamily="34" charset="0"/>
                <a:cs typeface="Times New Roman" panose="02020603050405020304" pitchFamily="18" charset="0"/>
              </a:rPr>
              <a:t> </a:t>
            </a:r>
            <a:r>
              <a:rPr lang="en-US" sz="2800" b="1" dirty="0" err="1">
                <a:effectLst/>
                <a:latin typeface="Calibri" panose="020F0502020204030204" pitchFamily="34" charset="0"/>
                <a:ea typeface="Calibri" panose="020F0502020204030204" pitchFamily="34" charset="0"/>
                <a:cs typeface="Times New Roman" panose="02020603050405020304" pitchFamily="18" charset="0"/>
              </a:rPr>
              <a:t>în</a:t>
            </a:r>
            <a:r>
              <a:rPr lang="en-US" sz="2800" b="1" dirty="0">
                <a:effectLst/>
                <a:latin typeface="Calibri" panose="020F0502020204030204" pitchFamily="34" charset="0"/>
                <a:ea typeface="Calibri" panose="020F0502020204030204" pitchFamily="34" charset="0"/>
                <a:cs typeface="Times New Roman" panose="02020603050405020304" pitchFamily="18" charset="0"/>
              </a:rPr>
              <a:t> </a:t>
            </a:r>
            <a:r>
              <a:rPr lang="en-US" sz="2800" b="1" dirty="0" err="1">
                <a:effectLst/>
                <a:latin typeface="Calibri" panose="020F0502020204030204" pitchFamily="34" charset="0"/>
                <a:ea typeface="Calibri" panose="020F0502020204030204" pitchFamily="34" charset="0"/>
                <a:cs typeface="Times New Roman" panose="02020603050405020304" pitchFamily="18" charset="0"/>
              </a:rPr>
              <a:t>ochii</a:t>
            </a:r>
            <a:r>
              <a:rPr lang="en-US" sz="2800" b="1" dirty="0">
                <a:effectLst/>
                <a:latin typeface="Calibri" panose="020F0502020204030204" pitchFamily="34" charset="0"/>
                <a:ea typeface="Calibri" panose="020F0502020204030204" pitchFamily="34" charset="0"/>
                <a:cs typeface="Times New Roman" panose="02020603050405020304" pitchFamily="18" charset="0"/>
              </a:rPr>
              <a:t> </a:t>
            </a:r>
            <a:r>
              <a:rPr lang="en-US" sz="2800" b="1" dirty="0" err="1">
                <a:effectLst/>
                <a:latin typeface="Calibri" panose="020F0502020204030204" pitchFamily="34" charset="0"/>
                <a:ea typeface="Calibri" panose="020F0502020204030204" pitchFamily="34" charset="0"/>
                <a:cs typeface="Times New Roman" panose="02020603050405020304" pitchFamily="18" charset="0"/>
              </a:rPr>
              <a:t>celorlalți</a:t>
            </a:r>
            <a:r>
              <a:rPr lang="en-US" sz="2800" b="1" dirty="0">
                <a:effectLst/>
                <a:latin typeface="Calibri" panose="020F0502020204030204" pitchFamily="34" charset="0"/>
                <a:ea typeface="Calibri" panose="020F0502020204030204" pitchFamily="34" charset="0"/>
                <a:cs typeface="Times New Roman" panose="02020603050405020304" pitchFamily="18" charset="0"/>
              </a:rPr>
              <a:t>, </a:t>
            </a:r>
            <a:endParaRPr lang="ro-RO" sz="2800" b="1" dirty="0">
              <a:effectLst/>
              <a:latin typeface="Calibri" panose="020F0502020204030204" pitchFamily="34" charset="0"/>
              <a:ea typeface="Calibri" panose="020F0502020204030204" pitchFamily="34" charset="0"/>
              <a:cs typeface="Times New Roman" panose="02020603050405020304" pitchFamily="18" charset="0"/>
            </a:endParaRPr>
          </a:p>
          <a:p>
            <a:pPr lvl="1">
              <a:buFont typeface="Wingdings" panose="05000000000000000000" pitchFamily="2" charset="2"/>
              <a:buChar char="§"/>
            </a:pPr>
            <a:r>
              <a:rPr lang="en-US" sz="2800" b="1" dirty="0">
                <a:effectLst/>
                <a:latin typeface="Calibri" panose="020F0502020204030204" pitchFamily="34" charset="0"/>
                <a:ea typeface="Calibri" panose="020F0502020204030204" pitchFamily="34" charset="0"/>
                <a:cs typeface="Times New Roman" panose="02020603050405020304" pitchFamily="18" charset="0"/>
              </a:rPr>
              <a:t>ne </a:t>
            </a:r>
            <a:r>
              <a:rPr lang="en-US" sz="2800" b="1" dirty="0" err="1">
                <a:effectLst/>
                <a:latin typeface="Calibri" panose="020F0502020204030204" pitchFamily="34" charset="0"/>
                <a:ea typeface="Calibri" panose="020F0502020204030204" pitchFamily="34" charset="0"/>
                <a:cs typeface="Times New Roman" panose="02020603050405020304" pitchFamily="18" charset="0"/>
              </a:rPr>
              <a:t>afectează</a:t>
            </a:r>
            <a:r>
              <a:rPr lang="en-US" sz="2800" b="1" dirty="0">
                <a:effectLst/>
                <a:latin typeface="Calibri" panose="020F0502020204030204" pitchFamily="34" charset="0"/>
                <a:ea typeface="Calibri" panose="020F0502020204030204" pitchFamily="34" charset="0"/>
                <a:cs typeface="Times New Roman" panose="02020603050405020304" pitchFamily="18" charset="0"/>
              </a:rPr>
              <a:t> </a:t>
            </a:r>
            <a:r>
              <a:rPr lang="en-US" sz="2800" b="1" dirty="0" err="1">
                <a:effectLst/>
                <a:latin typeface="Calibri" panose="020F0502020204030204" pitchFamily="34" charset="0"/>
                <a:ea typeface="Calibri" panose="020F0502020204030204" pitchFamily="34" charset="0"/>
                <a:cs typeface="Times New Roman" panose="02020603050405020304" pitchFamily="18" charset="0"/>
              </a:rPr>
              <a:t>modul</a:t>
            </a:r>
            <a:r>
              <a:rPr lang="en-US" sz="2800" b="1" dirty="0">
                <a:effectLst/>
                <a:latin typeface="Calibri" panose="020F0502020204030204" pitchFamily="34" charset="0"/>
                <a:ea typeface="Calibri" panose="020F0502020204030204" pitchFamily="34" charset="0"/>
                <a:cs typeface="Times New Roman" panose="02020603050405020304" pitchFamily="18" charset="0"/>
              </a:rPr>
              <a:t> </a:t>
            </a:r>
            <a:r>
              <a:rPr lang="en-US" sz="2800" b="1" dirty="0" err="1">
                <a:effectLst/>
                <a:latin typeface="Calibri" panose="020F0502020204030204" pitchFamily="34" charset="0"/>
                <a:ea typeface="Calibri" panose="020F0502020204030204" pitchFamily="34" charset="0"/>
                <a:cs typeface="Times New Roman" panose="02020603050405020304" pitchFamily="18" charset="0"/>
              </a:rPr>
              <a:t>în</a:t>
            </a:r>
            <a:r>
              <a:rPr lang="en-US" sz="2800" b="1" dirty="0">
                <a:effectLst/>
                <a:latin typeface="Calibri" panose="020F0502020204030204" pitchFamily="34" charset="0"/>
                <a:ea typeface="Calibri" panose="020F0502020204030204" pitchFamily="34" charset="0"/>
                <a:cs typeface="Times New Roman" panose="02020603050405020304" pitchFamily="18" charset="0"/>
              </a:rPr>
              <a:t> care ne </a:t>
            </a:r>
            <a:r>
              <a:rPr lang="en-US" sz="2800" b="1" dirty="0" err="1">
                <a:effectLst/>
                <a:latin typeface="Calibri" panose="020F0502020204030204" pitchFamily="34" charset="0"/>
                <a:ea typeface="Calibri" panose="020F0502020204030204" pitchFamily="34" charset="0"/>
                <a:cs typeface="Times New Roman" panose="02020603050405020304" pitchFamily="18" charset="0"/>
              </a:rPr>
              <a:t>privim</a:t>
            </a:r>
            <a:r>
              <a:rPr lang="en-US" sz="2800" b="1" dirty="0">
                <a:effectLst/>
                <a:latin typeface="Calibri" panose="020F0502020204030204" pitchFamily="34" charset="0"/>
                <a:ea typeface="Calibri" panose="020F0502020204030204" pitchFamily="34" charset="0"/>
                <a:cs typeface="Times New Roman" panose="02020603050405020304" pitchFamily="18" charset="0"/>
              </a:rPr>
              <a:t> pe </a:t>
            </a:r>
            <a:r>
              <a:rPr lang="en-US" sz="2800" b="1" dirty="0" err="1">
                <a:effectLst/>
                <a:latin typeface="Calibri" panose="020F0502020204030204" pitchFamily="34" charset="0"/>
                <a:ea typeface="Calibri" panose="020F0502020204030204" pitchFamily="34" charset="0"/>
                <a:cs typeface="Times New Roman" panose="02020603050405020304" pitchFamily="18" charset="0"/>
              </a:rPr>
              <a:t>noi</a:t>
            </a:r>
            <a:r>
              <a:rPr lang="en-US" sz="2800" b="1" dirty="0">
                <a:effectLst/>
                <a:latin typeface="Calibri" panose="020F0502020204030204" pitchFamily="34" charset="0"/>
                <a:ea typeface="Calibri" panose="020F0502020204030204" pitchFamily="34" charset="0"/>
                <a:cs typeface="Times New Roman" panose="02020603050405020304" pitchFamily="18" charset="0"/>
              </a:rPr>
              <a:t>.</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27150004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6D703-C2DE-4132-A803-C11119EA1637}"/>
              </a:ext>
            </a:extLst>
          </p:cNvPr>
          <p:cNvSpPr>
            <a:spLocks noGrp="1"/>
          </p:cNvSpPr>
          <p:nvPr>
            <p:ph type="title"/>
          </p:nvPr>
        </p:nvSpPr>
        <p:spPr/>
        <p:txBody>
          <a:bodyPr/>
          <a:lstStyle/>
          <a:p>
            <a:r>
              <a:rPr lang="ro-RO" dirty="0"/>
              <a:t>Important de reținut!</a:t>
            </a:r>
            <a:endParaRPr lang="en-US" dirty="0"/>
          </a:p>
        </p:txBody>
      </p:sp>
      <p:sp>
        <p:nvSpPr>
          <p:cNvPr id="3" name="Content Placeholder 2">
            <a:extLst>
              <a:ext uri="{FF2B5EF4-FFF2-40B4-BE49-F238E27FC236}">
                <a16:creationId xmlns:a16="http://schemas.microsoft.com/office/drawing/2014/main" id="{A25229E1-778B-4598-9FD8-3F5DA2D290B3}"/>
              </a:ext>
            </a:extLst>
          </p:cNvPr>
          <p:cNvSpPr>
            <a:spLocks noGrp="1"/>
          </p:cNvSpPr>
          <p:nvPr>
            <p:ph idx="1"/>
          </p:nvPr>
        </p:nvSpPr>
        <p:spPr/>
        <p:txBody>
          <a:bodyPr>
            <a:normAutofit/>
          </a:bodyPr>
          <a:lstStyle/>
          <a:p>
            <a:r>
              <a:rPr lang="en-US" sz="3200" dirty="0" err="1">
                <a:effectLst/>
                <a:latin typeface="Calibri" panose="020F0502020204030204" pitchFamily="34" charset="0"/>
                <a:ea typeface="Calibri" panose="020F0502020204030204" pitchFamily="34" charset="0"/>
                <a:cs typeface="Times New Roman" panose="02020603050405020304" pitchFamily="18" charset="0"/>
              </a:rPr>
              <a:t>În</a:t>
            </a:r>
            <a:r>
              <a:rPr lang="en-US" sz="3200" dirty="0">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effectLst/>
                <a:latin typeface="Calibri" panose="020F0502020204030204" pitchFamily="34" charset="0"/>
                <a:ea typeface="Calibri" panose="020F0502020204030204" pitchFamily="34" charset="0"/>
                <a:cs typeface="Times New Roman" panose="02020603050405020304" pitchFamily="18" charset="0"/>
              </a:rPr>
              <a:t>situația</a:t>
            </a:r>
            <a:r>
              <a:rPr lang="en-US" sz="3200" dirty="0">
                <a:effectLst/>
                <a:latin typeface="Calibri" panose="020F0502020204030204" pitchFamily="34" charset="0"/>
                <a:ea typeface="Calibri" panose="020F0502020204030204" pitchFamily="34" charset="0"/>
                <a:cs typeface="Times New Roman" panose="02020603050405020304" pitchFamily="18" charset="0"/>
              </a:rPr>
              <a:t> de bullying, </a:t>
            </a:r>
            <a:r>
              <a:rPr lang="en-US" sz="3200" dirty="0" err="1">
                <a:effectLst/>
                <a:latin typeface="Calibri" panose="020F0502020204030204" pitchFamily="34" charset="0"/>
                <a:ea typeface="Calibri" panose="020F0502020204030204" pitchFamily="34" charset="0"/>
                <a:cs typeface="Times New Roman" panose="02020603050405020304" pitchFamily="18" charset="0"/>
              </a:rPr>
              <a:t>adesea</a:t>
            </a:r>
            <a:r>
              <a:rPr lang="en-US" sz="3200" dirty="0">
                <a:effectLst/>
                <a:latin typeface="Calibri" panose="020F0502020204030204" pitchFamily="34" charset="0"/>
                <a:ea typeface="Calibri" panose="020F0502020204030204" pitchFamily="34" charset="0"/>
                <a:cs typeface="Times New Roman" panose="02020603050405020304" pitchFamily="18" charset="0"/>
              </a:rPr>
              <a:t> nu </a:t>
            </a:r>
            <a:r>
              <a:rPr lang="en-US" sz="3200" dirty="0" err="1">
                <a:effectLst/>
                <a:latin typeface="Calibri" panose="020F0502020204030204" pitchFamily="34" charset="0"/>
                <a:ea typeface="Calibri" panose="020F0502020204030204" pitchFamily="34" charset="0"/>
                <a:cs typeface="Times New Roman" panose="02020603050405020304" pitchFamily="18" charset="0"/>
              </a:rPr>
              <a:t>viața</a:t>
            </a:r>
            <a:r>
              <a:rPr lang="en-US" sz="3200" dirty="0">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effectLst/>
                <a:latin typeface="Calibri" panose="020F0502020204030204" pitchFamily="34" charset="0"/>
                <a:ea typeface="Calibri" panose="020F0502020204030204" pitchFamily="34" charset="0"/>
                <a:cs typeface="Times New Roman" panose="02020603050405020304" pitchFamily="18" charset="0"/>
              </a:rPr>
              <a:t>persoanei</a:t>
            </a:r>
            <a:r>
              <a:rPr lang="en-US" sz="3200" dirty="0">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effectLst/>
                <a:latin typeface="Calibri" panose="020F0502020204030204" pitchFamily="34" charset="0"/>
                <a:ea typeface="Calibri" panose="020F0502020204030204" pitchFamily="34" charset="0"/>
                <a:cs typeface="Times New Roman" panose="02020603050405020304" pitchFamily="18" charset="0"/>
              </a:rPr>
              <a:t>este</a:t>
            </a:r>
            <a:r>
              <a:rPr lang="en-US" sz="3200" dirty="0">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effectLst/>
                <a:latin typeface="Calibri" panose="020F0502020204030204" pitchFamily="34" charset="0"/>
                <a:ea typeface="Calibri" panose="020F0502020204030204" pitchFamily="34" charset="0"/>
                <a:cs typeface="Times New Roman" panose="02020603050405020304" pitchFamily="18" charset="0"/>
              </a:rPr>
              <a:t>în</a:t>
            </a:r>
            <a:r>
              <a:rPr lang="en-US" sz="3200" dirty="0">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effectLst/>
                <a:latin typeface="Calibri" panose="020F0502020204030204" pitchFamily="34" charset="0"/>
                <a:ea typeface="Calibri" panose="020F0502020204030204" pitchFamily="34" charset="0"/>
                <a:cs typeface="Times New Roman" panose="02020603050405020304" pitchFamily="18" charset="0"/>
              </a:rPr>
              <a:t>pericol</a:t>
            </a:r>
            <a:r>
              <a:rPr lang="en-US" sz="3200" b="1" dirty="0">
                <a:effectLst/>
                <a:latin typeface="Calibri" panose="020F0502020204030204" pitchFamily="34" charset="0"/>
                <a:ea typeface="Calibri" panose="020F0502020204030204" pitchFamily="34" charset="0"/>
                <a:cs typeface="Times New Roman" panose="02020603050405020304" pitchFamily="18" charset="0"/>
              </a:rPr>
              <a:t>, ci </a:t>
            </a:r>
            <a:r>
              <a:rPr lang="en-US" sz="3200" b="1" dirty="0" err="1">
                <a:effectLst/>
                <a:latin typeface="Calibri" panose="020F0502020204030204" pitchFamily="34" charset="0"/>
                <a:ea typeface="Calibri" panose="020F0502020204030204" pitchFamily="34" charset="0"/>
                <a:cs typeface="Times New Roman" panose="02020603050405020304" pitchFamily="18" charset="0"/>
              </a:rPr>
              <a:t>valorea</a:t>
            </a:r>
            <a:r>
              <a:rPr lang="en-US" sz="3200" b="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dirty="0" err="1">
                <a:effectLst/>
                <a:latin typeface="Calibri" panose="020F0502020204030204" pitchFamily="34" charset="0"/>
                <a:ea typeface="Calibri" panose="020F0502020204030204" pitchFamily="34" charset="0"/>
                <a:cs typeface="Times New Roman" panose="02020603050405020304" pitchFamily="18" charset="0"/>
              </a:rPr>
              <a:t>și</a:t>
            </a:r>
            <a:r>
              <a:rPr lang="en-US" sz="3200" b="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dirty="0" err="1">
                <a:effectLst/>
                <a:latin typeface="Calibri" panose="020F0502020204030204" pitchFamily="34" charset="0"/>
                <a:ea typeface="Calibri" panose="020F0502020204030204" pitchFamily="34" charset="0"/>
                <a:cs typeface="Times New Roman" panose="02020603050405020304" pitchFamily="18" charset="0"/>
              </a:rPr>
              <a:t>imaginea</a:t>
            </a:r>
            <a:r>
              <a:rPr lang="en-US" sz="3200" b="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dirty="0" err="1">
                <a:effectLst/>
                <a:latin typeface="Calibri" panose="020F0502020204030204" pitchFamily="34" charset="0"/>
                <a:ea typeface="Calibri" panose="020F0502020204030204" pitchFamily="34" charset="0"/>
                <a:cs typeface="Times New Roman" panose="02020603050405020304" pitchFamily="18" charset="0"/>
              </a:rPr>
              <a:t>sa</a:t>
            </a:r>
            <a:r>
              <a:rPr lang="en-US" sz="3200" b="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dirty="0" err="1">
                <a:effectLst/>
                <a:latin typeface="Calibri" panose="020F0502020204030204" pitchFamily="34" charset="0"/>
                <a:ea typeface="Calibri" panose="020F0502020204030204" pitchFamily="34" charset="0"/>
                <a:cs typeface="Times New Roman" panose="02020603050405020304" pitchFamily="18" charset="0"/>
              </a:rPr>
              <a:t>personală</a:t>
            </a:r>
            <a:r>
              <a:rPr lang="en-US" sz="3200" b="1" dirty="0">
                <a:effectLst/>
                <a:latin typeface="Calibri" panose="020F0502020204030204" pitchFamily="34" charset="0"/>
                <a:ea typeface="Calibri" panose="020F0502020204030204" pitchFamily="34" charset="0"/>
                <a:cs typeface="Times New Roman" panose="02020603050405020304" pitchFamily="18" charset="0"/>
              </a:rPr>
              <a:t>.</a:t>
            </a:r>
            <a:r>
              <a:rPr lang="en-US" sz="3200" dirty="0">
                <a:effectLst/>
                <a:latin typeface="Calibri" panose="020F0502020204030204" pitchFamily="34" charset="0"/>
                <a:ea typeface="Calibri" panose="020F0502020204030204" pitchFamily="34" charset="0"/>
                <a:cs typeface="Times New Roman" panose="02020603050405020304" pitchFamily="18" charset="0"/>
              </a:rPr>
              <a:t> </a:t>
            </a:r>
            <a:endParaRPr lang="ro-RO" sz="3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dirty="0" err="1">
                <a:effectLst/>
                <a:latin typeface="Calibri" panose="020F0502020204030204" pitchFamily="34" charset="0"/>
                <a:ea typeface="Calibri" panose="020F0502020204030204" pitchFamily="34" charset="0"/>
                <a:cs typeface="Times New Roman" panose="02020603050405020304" pitchFamily="18" charset="0"/>
              </a:rPr>
              <a:t>Orice</a:t>
            </a:r>
            <a:r>
              <a:rPr lang="en-US" sz="3200" dirty="0">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effectLst/>
                <a:latin typeface="Calibri" panose="020F0502020204030204" pitchFamily="34" charset="0"/>
                <a:ea typeface="Calibri" panose="020F0502020204030204" pitchFamily="34" charset="0"/>
                <a:cs typeface="Times New Roman" panose="02020603050405020304" pitchFamily="18" charset="0"/>
              </a:rPr>
              <a:t>situație</a:t>
            </a:r>
            <a:r>
              <a:rPr lang="en-US" sz="3200" dirty="0">
                <a:effectLst/>
                <a:latin typeface="Calibri" panose="020F0502020204030204" pitchFamily="34" charset="0"/>
                <a:ea typeface="Calibri" panose="020F0502020204030204" pitchFamily="34" charset="0"/>
                <a:cs typeface="Times New Roman" panose="02020603050405020304" pitchFamily="18" charset="0"/>
              </a:rPr>
              <a:t> care ne </a:t>
            </a:r>
            <a:r>
              <a:rPr lang="en-US" sz="3200" dirty="0" err="1">
                <a:effectLst/>
                <a:latin typeface="Calibri" panose="020F0502020204030204" pitchFamily="34" charset="0"/>
                <a:ea typeface="Calibri" panose="020F0502020204030204" pitchFamily="34" charset="0"/>
                <a:cs typeface="Times New Roman" panose="02020603050405020304" pitchFamily="18" charset="0"/>
              </a:rPr>
              <a:t>pune</a:t>
            </a:r>
            <a:r>
              <a:rPr lang="en-US" sz="3200" dirty="0">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effectLst/>
                <a:latin typeface="Calibri" panose="020F0502020204030204" pitchFamily="34" charset="0"/>
                <a:ea typeface="Calibri" panose="020F0502020204030204" pitchFamily="34" charset="0"/>
                <a:cs typeface="Times New Roman" panose="02020603050405020304" pitchFamily="18" charset="0"/>
              </a:rPr>
              <a:t>în</a:t>
            </a:r>
            <a:r>
              <a:rPr lang="en-US" sz="3200" dirty="0">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effectLst/>
                <a:latin typeface="Calibri" panose="020F0502020204030204" pitchFamily="34" charset="0"/>
                <a:ea typeface="Calibri" panose="020F0502020204030204" pitchFamily="34" charset="0"/>
                <a:cs typeface="Times New Roman" panose="02020603050405020304" pitchFamily="18" charset="0"/>
              </a:rPr>
              <a:t>pericol</a:t>
            </a:r>
            <a:r>
              <a:rPr lang="en-US" sz="3200" dirty="0">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effectLst/>
                <a:latin typeface="Calibri" panose="020F0502020204030204" pitchFamily="34" charset="0"/>
                <a:ea typeface="Calibri" panose="020F0502020204030204" pitchFamily="34" charset="0"/>
                <a:cs typeface="Times New Roman" panose="02020603050405020304" pitchFamily="18" charset="0"/>
              </a:rPr>
              <a:t>valoarea</a:t>
            </a:r>
            <a:r>
              <a:rPr lang="en-US" sz="3200" dirty="0">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effectLst/>
                <a:latin typeface="Calibri" panose="020F0502020204030204" pitchFamily="34" charset="0"/>
                <a:ea typeface="Calibri" panose="020F0502020204030204" pitchFamily="34" charset="0"/>
                <a:cs typeface="Times New Roman" panose="02020603050405020304" pitchFamily="18" charset="0"/>
              </a:rPr>
              <a:t>și</a:t>
            </a:r>
            <a:r>
              <a:rPr lang="en-US" sz="3200" dirty="0">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effectLst/>
                <a:latin typeface="Calibri" panose="020F0502020204030204" pitchFamily="34" charset="0"/>
                <a:ea typeface="Calibri" panose="020F0502020204030204" pitchFamily="34" charset="0"/>
                <a:cs typeface="Times New Roman" panose="02020603050405020304" pitchFamily="18" charset="0"/>
              </a:rPr>
              <a:t>imaginea</a:t>
            </a:r>
            <a:r>
              <a:rPr lang="en-US" sz="3200" dirty="0">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effectLst/>
                <a:latin typeface="Calibri" panose="020F0502020204030204" pitchFamily="34" charset="0"/>
                <a:ea typeface="Calibri" panose="020F0502020204030204" pitchFamily="34" charset="0"/>
                <a:cs typeface="Times New Roman" panose="02020603050405020304" pitchFamily="18" charset="0"/>
              </a:rPr>
              <a:t>personală</a:t>
            </a:r>
            <a:r>
              <a:rPr lang="en-US" sz="3200" dirty="0">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effectLst/>
                <a:latin typeface="Calibri" panose="020F0502020204030204" pitchFamily="34" charset="0"/>
                <a:ea typeface="Calibri" panose="020F0502020204030204" pitchFamily="34" charset="0"/>
                <a:cs typeface="Times New Roman" panose="02020603050405020304" pitchFamily="18" charset="0"/>
              </a:rPr>
              <a:t>poate</a:t>
            </a:r>
            <a:r>
              <a:rPr lang="en-US" sz="3200" dirty="0">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effectLst/>
                <a:latin typeface="Calibri" panose="020F0502020204030204" pitchFamily="34" charset="0"/>
                <a:ea typeface="Calibri" panose="020F0502020204030204" pitchFamily="34" charset="0"/>
                <a:cs typeface="Times New Roman" panose="02020603050405020304" pitchFamily="18" charset="0"/>
              </a:rPr>
              <a:t>să</a:t>
            </a:r>
            <a:r>
              <a:rPr lang="en-US" sz="3200" dirty="0">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effectLst/>
                <a:latin typeface="Calibri" panose="020F0502020204030204" pitchFamily="34" charset="0"/>
                <a:ea typeface="Calibri" panose="020F0502020204030204" pitchFamily="34" charset="0"/>
                <a:cs typeface="Times New Roman" panose="02020603050405020304" pitchFamily="18" charset="0"/>
              </a:rPr>
              <a:t>declanșeze</a:t>
            </a:r>
            <a:r>
              <a:rPr lang="en-US" sz="3200" dirty="0">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effectLst/>
                <a:latin typeface="Calibri" panose="020F0502020204030204" pitchFamily="34" charset="0"/>
                <a:ea typeface="Calibri" panose="020F0502020204030204" pitchFamily="34" charset="0"/>
                <a:cs typeface="Times New Roman" panose="02020603050405020304" pitchFamily="18" charset="0"/>
              </a:rPr>
              <a:t>reacția</a:t>
            </a:r>
            <a:r>
              <a:rPr lang="en-US" sz="3200"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dirty="0" err="1">
                <a:effectLst/>
                <a:latin typeface="Calibri" panose="020F0502020204030204" pitchFamily="34" charset="0"/>
                <a:ea typeface="Calibri" panose="020F0502020204030204" pitchFamily="34" charset="0"/>
                <a:cs typeface="Times New Roman" panose="02020603050405020304" pitchFamily="18" charset="0"/>
              </a:rPr>
              <a:t>încremenire</a:t>
            </a:r>
            <a:r>
              <a:rPr lang="en-US" sz="3200" dirty="0">
                <a:effectLst/>
                <a:latin typeface="Calibri" panose="020F0502020204030204" pitchFamily="34" charset="0"/>
                <a:ea typeface="Calibri" panose="020F0502020204030204" pitchFamily="34" charset="0"/>
                <a:cs typeface="Times New Roman" panose="02020603050405020304" pitchFamily="18" charset="0"/>
              </a:rPr>
              <a:t>. </a:t>
            </a:r>
            <a:endParaRPr lang="en-US" sz="3200" dirty="0"/>
          </a:p>
        </p:txBody>
      </p:sp>
    </p:spTree>
    <p:extLst>
      <p:ext uri="{BB962C8B-B14F-4D97-AF65-F5344CB8AC3E}">
        <p14:creationId xmlns:p14="http://schemas.microsoft.com/office/powerpoint/2010/main" val="12754639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AB263-C818-483F-A2F3-3D6994DEF064}"/>
              </a:ext>
            </a:extLst>
          </p:cNvPr>
          <p:cNvSpPr>
            <a:spLocks noGrp="1"/>
          </p:cNvSpPr>
          <p:nvPr>
            <p:ph type="title"/>
          </p:nvPr>
        </p:nvSpPr>
        <p:spPr/>
        <p:txBody>
          <a:bodyPr/>
          <a:lstStyle/>
          <a:p>
            <a:r>
              <a:rPr lang="ro-RO" dirty="0"/>
              <a:t>Exercițiu de imaginație</a:t>
            </a:r>
            <a:endParaRPr lang="en-US" dirty="0"/>
          </a:p>
        </p:txBody>
      </p:sp>
      <p:pic>
        <p:nvPicPr>
          <p:cNvPr id="4" name="Content Placeholder 3">
            <a:extLst>
              <a:ext uri="{FF2B5EF4-FFF2-40B4-BE49-F238E27FC236}">
                <a16:creationId xmlns:a16="http://schemas.microsoft.com/office/drawing/2014/main" id="{6CEB2122-6F35-4D26-B636-8A0DF3D3F02F}"/>
              </a:ext>
            </a:extLst>
          </p:cNvPr>
          <p:cNvPicPr>
            <a:picLocks noGrp="1"/>
          </p:cNvPicPr>
          <p:nvPr>
            <p:ph idx="1"/>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582955" y="1853754"/>
            <a:ext cx="3974585" cy="4112714"/>
          </a:xfrm>
          <a:prstGeom prst="rect">
            <a:avLst/>
          </a:prstGeom>
        </p:spPr>
      </p:pic>
    </p:spTree>
    <p:extLst>
      <p:ext uri="{BB962C8B-B14F-4D97-AF65-F5344CB8AC3E}">
        <p14:creationId xmlns:p14="http://schemas.microsoft.com/office/powerpoint/2010/main" val="1960597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309FF-79C1-43C6-A277-7D2432166156}"/>
              </a:ext>
            </a:extLst>
          </p:cNvPr>
          <p:cNvSpPr>
            <a:spLocks noGrp="1"/>
          </p:cNvSpPr>
          <p:nvPr>
            <p:ph type="title"/>
          </p:nvPr>
        </p:nvSpPr>
        <p:spPr>
          <a:xfrm>
            <a:off x="979715" y="804519"/>
            <a:ext cx="10075140" cy="1049235"/>
          </a:xfrm>
        </p:spPr>
        <p:txBody>
          <a:bodyPr>
            <a:noAutofit/>
          </a:bodyPr>
          <a:lstStyle/>
          <a:p>
            <a:pPr algn="ctr"/>
            <a:r>
              <a:rPr lang="ro-RO" sz="2400" b="1" dirty="0">
                <a:effectLst/>
                <a:latin typeface="Calibri" panose="020F0502020204030204" pitchFamily="34" charset="0"/>
                <a:ea typeface="Calibri" panose="020F0502020204030204" pitchFamily="34" charset="0"/>
                <a:cs typeface="Calibri" panose="020F0502020204030204" pitchFamily="34" charset="0"/>
              </a:rPr>
              <a:t>Bullyibngul este o experiență care distruge identitatea unui copil/adolescent.</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endParaRPr lang="en-US" sz="2400" dirty="0"/>
          </a:p>
        </p:txBody>
      </p:sp>
      <p:sp>
        <p:nvSpPr>
          <p:cNvPr id="3" name="Content Placeholder 2">
            <a:extLst>
              <a:ext uri="{FF2B5EF4-FFF2-40B4-BE49-F238E27FC236}">
                <a16:creationId xmlns:a16="http://schemas.microsoft.com/office/drawing/2014/main" id="{63AC192D-E1E5-4F6B-81B0-58A0408D2F7B}"/>
              </a:ext>
            </a:extLst>
          </p:cNvPr>
          <p:cNvSpPr>
            <a:spLocks noGrp="1"/>
          </p:cNvSpPr>
          <p:nvPr>
            <p:ph idx="1"/>
          </p:nvPr>
        </p:nvSpPr>
        <p:spPr>
          <a:xfrm>
            <a:off x="5057192" y="2015732"/>
            <a:ext cx="5997662" cy="4037749"/>
          </a:xfrm>
        </p:spPr>
        <p:txBody>
          <a:bodyPr>
            <a:normAutofit fontScale="92500"/>
          </a:bodyPr>
          <a:lstStyle/>
          <a:p>
            <a:pPr marL="514350" indent="-285750" algn="just">
              <a:lnSpc>
                <a:spcPct val="107000"/>
              </a:lnSpc>
              <a:buFont typeface="Wingdings" panose="05000000000000000000" pitchFamily="2" charset="2"/>
              <a:buChar char="§"/>
            </a:pPr>
            <a:r>
              <a:rPr lang="ro-RO" sz="2400" dirty="0">
                <a:effectLst/>
                <a:latin typeface="Calibri" panose="020F0502020204030204" pitchFamily="34" charset="0"/>
                <a:ea typeface="Calibri" panose="020F0502020204030204" pitchFamily="34" charset="0"/>
                <a:cs typeface="Calibri" panose="020F0502020204030204" pitchFamily="34" charset="0"/>
              </a:rPr>
              <a:t>Adolescenții care sunt ținte ale bullyingului par că nu fac nimic în situația respectivă pentru că:</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lvl="1" algn="just">
              <a:lnSpc>
                <a:spcPct val="107000"/>
              </a:lnSpc>
              <a:spcAft>
                <a:spcPts val="800"/>
              </a:spcAft>
              <a:buFont typeface="Wingdings" panose="05000000000000000000" pitchFamily="2" charset="2"/>
              <a:buChar char="q"/>
            </a:pPr>
            <a:r>
              <a:rPr lang="ro-RO" sz="2400" dirty="0">
                <a:effectLst/>
                <a:latin typeface="Calibri" panose="020F0502020204030204" pitchFamily="34" charset="0"/>
                <a:ea typeface="Calibri" panose="020F0502020204030204" pitchFamily="34" charset="0"/>
                <a:cs typeface="Calibri" panose="020F0502020204030204" pitchFamily="34" charset="0"/>
              </a:rPr>
              <a:t>Datorită dezechilibrului de putere, sistemul adolescenților care sunt ținte ale bullyingului  este copleșit de nepuțintă și se comportă ca și cum ceea ce se întâmplă este o situație fără scăpare.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lvl="1">
              <a:buFont typeface="Wingdings" panose="05000000000000000000" pitchFamily="2" charset="2"/>
              <a:buChar char="q"/>
            </a:pPr>
            <a:r>
              <a:rPr lang="ro-RO" sz="2400" dirty="0">
                <a:effectLst/>
                <a:latin typeface="Calibri" panose="020F0502020204030204" pitchFamily="34" charset="0"/>
                <a:ea typeface="Calibri" panose="020F0502020204030204" pitchFamily="34" charset="0"/>
              </a:rPr>
              <a:t>Chiar dacă nu își pierd viața la propriu ceea ce pierd acești adolescenți într-o astfel de situație este propria lor demnitate. </a:t>
            </a:r>
            <a:endParaRPr lang="en-US" sz="2400" dirty="0"/>
          </a:p>
        </p:txBody>
      </p:sp>
      <p:pic>
        <p:nvPicPr>
          <p:cNvPr id="4" name="Picture 3">
            <a:extLst>
              <a:ext uri="{FF2B5EF4-FFF2-40B4-BE49-F238E27FC236}">
                <a16:creationId xmlns:a16="http://schemas.microsoft.com/office/drawing/2014/main" id="{B28C8F4B-7D28-40D2-A75E-A0FBD8A9F33E}"/>
              </a:ext>
            </a:extLst>
          </p:cNvPr>
          <p:cNvPicPr/>
          <p:nvPr/>
        </p:nvPicPr>
        <p:blipFill>
          <a:blip r:embed="rId2">
            <a:extLst>
              <a:ext uri="{28A0092B-C50C-407E-A947-70E740481C1C}">
                <a14:useLocalDpi xmlns:a14="http://schemas.microsoft.com/office/drawing/2010/main" val="0"/>
              </a:ext>
            </a:extLst>
          </a:blip>
          <a:stretch>
            <a:fillRect/>
          </a:stretch>
        </p:blipFill>
        <p:spPr>
          <a:xfrm rot="5400000">
            <a:off x="831627" y="1873333"/>
            <a:ext cx="4037749" cy="4040156"/>
          </a:xfrm>
          <a:prstGeom prst="rect">
            <a:avLst/>
          </a:prstGeom>
        </p:spPr>
      </p:pic>
    </p:spTree>
    <p:extLst>
      <p:ext uri="{BB962C8B-B14F-4D97-AF65-F5344CB8AC3E}">
        <p14:creationId xmlns:p14="http://schemas.microsoft.com/office/powerpoint/2010/main" val="14818299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E1BD4-3FD2-421A-9CF6-1EF7077761FF}"/>
              </a:ext>
            </a:extLst>
          </p:cNvPr>
          <p:cNvSpPr>
            <a:spLocks noGrp="1"/>
          </p:cNvSpPr>
          <p:nvPr>
            <p:ph type="title"/>
          </p:nvPr>
        </p:nvSpPr>
        <p:spPr/>
        <p:txBody>
          <a:bodyPr/>
          <a:lstStyle/>
          <a:p>
            <a:r>
              <a:rPr lang="ro-RO" dirty="0"/>
              <a:t>Pericolul care vine din interior – rușinea </a:t>
            </a:r>
            <a:endParaRPr lang="en-US" dirty="0"/>
          </a:p>
        </p:txBody>
      </p:sp>
      <p:sp>
        <p:nvSpPr>
          <p:cNvPr id="3" name="Content Placeholder 2">
            <a:extLst>
              <a:ext uri="{FF2B5EF4-FFF2-40B4-BE49-F238E27FC236}">
                <a16:creationId xmlns:a16="http://schemas.microsoft.com/office/drawing/2014/main" id="{7A9505F3-8503-4B8B-8AD5-A5C01D512268}"/>
              </a:ext>
            </a:extLst>
          </p:cNvPr>
          <p:cNvSpPr>
            <a:spLocks noGrp="1"/>
          </p:cNvSpPr>
          <p:nvPr>
            <p:ph idx="1"/>
          </p:nvPr>
        </p:nvSpPr>
        <p:spPr/>
        <p:txBody>
          <a:bodyPr>
            <a:normAutofit lnSpcReduction="10000"/>
          </a:bodyPr>
          <a:lstStyle/>
          <a:p>
            <a:r>
              <a:rPr lang="ro-RO" dirty="0">
                <a:effectLst/>
                <a:latin typeface="Calibri" panose="020F0502020204030204" pitchFamily="34" charset="0"/>
                <a:ea typeface="Calibri" panose="020F0502020204030204" pitchFamily="34" charset="0"/>
                <a:cs typeface="Times New Roman" panose="02020603050405020304" pitchFamily="18" charset="0"/>
              </a:rPr>
              <a:t>Ca urmare a experiențelor repetate de bullying și a neputinței repetate pe care o trăiește adolescentul care este țintă a bullyingului:</a:t>
            </a:r>
          </a:p>
          <a:p>
            <a:pPr lvl="1"/>
            <a:r>
              <a:rPr lang="ro-RO" sz="2000" dirty="0">
                <a:effectLst/>
                <a:latin typeface="Calibri" panose="020F0502020204030204" pitchFamily="34" charset="0"/>
                <a:ea typeface="Calibri" panose="020F0502020204030204" pitchFamily="34" charset="0"/>
                <a:cs typeface="Times New Roman" panose="02020603050405020304" pitchFamily="18" charset="0"/>
              </a:rPr>
              <a:t>va ajunge să se identifice cu reacția lui și se va  defini prin ea. </a:t>
            </a:r>
          </a:p>
          <a:p>
            <a:pPr lvl="1"/>
            <a:r>
              <a:rPr lang="ro-RO" sz="2000" dirty="0">
                <a:effectLst/>
                <a:latin typeface="Calibri" panose="020F0502020204030204" pitchFamily="34" charset="0"/>
                <a:ea typeface="Calibri" panose="020F0502020204030204" pitchFamily="34" charset="0"/>
                <a:cs typeface="Times New Roman" panose="02020603050405020304" pitchFamily="18" charset="0"/>
              </a:rPr>
              <a:t>Își va aplica singur o etichetă și va ajunge să vadă din persoana lui doar acest tip de reacție. </a:t>
            </a:r>
          </a:p>
          <a:p>
            <a:pPr lvl="1"/>
            <a:r>
              <a:rPr lang="ro-RO" sz="2000" dirty="0">
                <a:effectLst/>
                <a:latin typeface="Calibri" panose="020F0502020204030204" pitchFamily="34" charset="0"/>
                <a:ea typeface="Calibri" panose="020F0502020204030204" pitchFamily="34" charset="0"/>
                <a:cs typeface="Times New Roman" panose="02020603050405020304" pitchFamily="18" charset="0"/>
              </a:rPr>
              <a:t>Toate celelalte resurse pe care le are vor trece în umbră. </a:t>
            </a:r>
          </a:p>
          <a:p>
            <a:pPr lvl="1"/>
            <a:r>
              <a:rPr lang="ro-RO" sz="2000" dirty="0">
                <a:effectLst/>
                <a:latin typeface="Calibri" panose="020F0502020204030204" pitchFamily="34" charset="0"/>
                <a:ea typeface="Calibri" panose="020F0502020204030204" pitchFamily="34" charset="0"/>
                <a:cs typeface="Times New Roman" panose="02020603050405020304" pitchFamily="18" charset="0"/>
              </a:rPr>
              <a:t>Se va tendința de a se defini pe sine sau valoarea personală în funcție de cum a fost tratați : </a:t>
            </a:r>
            <a:r>
              <a:rPr lang="en-US" sz="2000" dirty="0">
                <a:effectLst/>
                <a:latin typeface="Calibri" panose="020F0502020204030204" pitchFamily="34" charset="0"/>
                <a:ea typeface="Calibri" panose="020F0502020204030204" pitchFamily="34" charset="0"/>
                <a:cs typeface="Times New Roman" panose="02020603050405020304" pitchFamily="18" charset="0"/>
              </a:rPr>
              <a:t>“</a:t>
            </a:r>
            <a:r>
              <a:rPr lang="ro-RO" sz="2000" i="1" dirty="0">
                <a:effectLst/>
                <a:latin typeface="Calibri" panose="020F0502020204030204" pitchFamily="34" charset="0"/>
                <a:ea typeface="Calibri" panose="020F0502020204030204" pitchFamily="34" charset="0"/>
                <a:cs typeface="Times New Roman" panose="02020603050405020304" pitchFamily="18" charset="0"/>
              </a:rPr>
              <a:t>Dacă sunt tratat fără lipsă de respect înseamnă că e ceva în neregulă cu mine”.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2177951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2E0CB-A4A7-4CDC-9250-5D1C3156F53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BE29C14-0646-48EE-A208-86E93AEFCA14}"/>
              </a:ext>
            </a:extLst>
          </p:cNvPr>
          <p:cNvSpPr>
            <a:spLocks noGrp="1"/>
          </p:cNvSpPr>
          <p:nvPr>
            <p:ph idx="1"/>
          </p:nvPr>
        </p:nvSpPr>
        <p:spPr/>
        <p:txBody>
          <a:bodyPr>
            <a:normAutofit/>
          </a:bodyPr>
          <a:lstStyle/>
          <a:p>
            <a:pPr marL="342900" lvl="0" indent="-342900" algn="just">
              <a:lnSpc>
                <a:spcPct val="115000"/>
              </a:lnSpc>
              <a:spcAft>
                <a:spcPts val="800"/>
              </a:spcAft>
              <a:buFont typeface="Symbol" panose="05050102010706020507" pitchFamily="18" charset="2"/>
              <a:buChar char=""/>
            </a:pPr>
            <a:r>
              <a:rPr lang="ro-RO" sz="2800" dirty="0">
                <a:effectLst/>
                <a:latin typeface="Calibri" panose="020F0502020204030204" pitchFamily="34" charset="0"/>
                <a:ea typeface="Calibri" panose="020F0502020204030204" pitchFamily="34" charset="0"/>
                <a:cs typeface="Calibri" panose="020F0502020204030204" pitchFamily="34" charset="0"/>
              </a:rPr>
              <a:t>5 din 10</a:t>
            </a:r>
            <a:r>
              <a:rPr lang="ro-RO" sz="2800" dirty="0">
                <a:solidFill>
                  <a:srgbClr val="131413"/>
                </a:solidFill>
                <a:effectLst/>
                <a:latin typeface="Calibri" panose="020F0502020204030204" pitchFamily="34" charset="0"/>
                <a:ea typeface="Calibri" panose="020F0502020204030204" pitchFamily="34" charset="0"/>
                <a:cs typeface="Calibri" panose="020F0502020204030204" pitchFamily="34" charset="0"/>
              </a:rPr>
              <a:t> adolescenții care au trăit experiențe de bullying prin care s-au simțit umiliți și înjosiți își poartă suferința vorbind cu doar cu prietenii  </a:t>
            </a:r>
            <a:r>
              <a:rPr lang="en-US" sz="2800" dirty="0">
                <a:solidFill>
                  <a:srgbClr val="131413"/>
                </a:solidFill>
                <a:effectLst/>
                <a:latin typeface="Calibri" panose="020F0502020204030204" pitchFamily="34" charset="0"/>
                <a:ea typeface="Calibri" panose="020F0502020204030204" pitchFamily="34" charset="0"/>
                <a:cs typeface="Calibri" panose="020F0502020204030204" pitchFamily="34" charset="0"/>
              </a:rPr>
              <a:t>(Whitney and Smith </a:t>
            </a:r>
            <a:r>
              <a:rPr lang="en-US" sz="2800" dirty="0">
                <a:solidFill>
                  <a:srgbClr val="3A2A98"/>
                </a:solidFill>
                <a:effectLst/>
                <a:latin typeface="Calibri" panose="020F0502020204030204" pitchFamily="34" charset="0"/>
                <a:ea typeface="Calibri" panose="020F0502020204030204" pitchFamily="34" charset="0"/>
                <a:cs typeface="Calibri" panose="020F0502020204030204" pitchFamily="34" charset="0"/>
              </a:rPr>
              <a:t>1993</a:t>
            </a:r>
            <a:r>
              <a:rPr lang="en-US" sz="2800" dirty="0">
                <a:solidFill>
                  <a:srgbClr val="131413"/>
                </a:solidFill>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131413"/>
                </a:solidFill>
                <a:effectLst/>
                <a:latin typeface="Calibri" panose="020F0502020204030204" pitchFamily="34" charset="0"/>
                <a:ea typeface="Calibri" panose="020F0502020204030204" pitchFamily="34" charset="0"/>
                <a:cs typeface="Calibri" panose="020F0502020204030204" pitchFamily="34" charset="0"/>
              </a:rPr>
              <a:t>Vernberg</a:t>
            </a:r>
            <a:r>
              <a:rPr lang="en-US" sz="2800" dirty="0">
                <a:solidFill>
                  <a:srgbClr val="131413"/>
                </a:solidFill>
                <a:effectLst/>
                <a:latin typeface="Calibri" panose="020F0502020204030204" pitchFamily="34" charset="0"/>
                <a:ea typeface="Calibri" panose="020F0502020204030204" pitchFamily="34" charset="0"/>
                <a:cs typeface="Calibri" panose="020F0502020204030204" pitchFamily="34" charset="0"/>
              </a:rPr>
              <a:t> et al. </a:t>
            </a:r>
            <a:r>
              <a:rPr lang="en-US" sz="2800" dirty="0">
                <a:solidFill>
                  <a:srgbClr val="3A2A98"/>
                </a:solidFill>
                <a:effectLst/>
                <a:latin typeface="Calibri" panose="020F0502020204030204" pitchFamily="34" charset="0"/>
                <a:ea typeface="Calibri" panose="020F0502020204030204" pitchFamily="34" charset="0"/>
                <a:cs typeface="Calibri" panose="020F0502020204030204" pitchFamily="34" charset="0"/>
              </a:rPr>
              <a:t>1995</a:t>
            </a:r>
            <a:r>
              <a:rPr lang="en-US" sz="2800" dirty="0">
                <a:solidFill>
                  <a:srgbClr val="131413"/>
                </a:solidFill>
                <a:effectLst/>
                <a:latin typeface="Calibri" panose="020F0502020204030204" pitchFamily="34" charset="0"/>
                <a:ea typeface="Calibri" panose="020F0502020204030204" pitchFamily="34" charset="0"/>
                <a:cs typeface="Calibri" panose="020F0502020204030204" pitchFamily="34"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800" dirty="0">
                <a:solidFill>
                  <a:srgbClr val="131413"/>
                </a:solidFill>
                <a:effectLst/>
                <a:latin typeface="Calibri" panose="020F0502020204030204" pitchFamily="34" charset="0"/>
                <a:ea typeface="Calibri" panose="020F0502020204030204" pitchFamily="34" charset="0"/>
              </a:rPr>
              <a:t>3 din 10 </a:t>
            </a:r>
            <a:r>
              <a:rPr lang="en-US" sz="2800" dirty="0" err="1">
                <a:solidFill>
                  <a:srgbClr val="131413"/>
                </a:solidFill>
                <a:effectLst/>
                <a:latin typeface="Calibri" panose="020F0502020204030204" pitchFamily="34" charset="0"/>
                <a:ea typeface="Calibri" panose="020F0502020204030204" pitchFamily="34" charset="0"/>
              </a:rPr>
              <a:t>adolescenți</a:t>
            </a:r>
            <a:r>
              <a:rPr lang="en-US" sz="2800" dirty="0">
                <a:solidFill>
                  <a:srgbClr val="131413"/>
                </a:solidFill>
                <a:effectLst/>
                <a:latin typeface="Calibri" panose="020F0502020204030204" pitchFamily="34" charset="0"/>
                <a:ea typeface="Calibri" panose="020F0502020204030204" pitchFamily="34" charset="0"/>
              </a:rPr>
              <a:t> </a:t>
            </a:r>
            <a:r>
              <a:rPr lang="en-US" sz="2800" dirty="0" err="1">
                <a:solidFill>
                  <a:srgbClr val="131413"/>
                </a:solidFill>
                <a:effectLst/>
                <a:latin typeface="Calibri" panose="020F0502020204030204" pitchFamily="34" charset="0"/>
                <a:ea typeface="Calibri" panose="020F0502020204030204" pitchFamily="34" charset="0"/>
              </a:rPr>
              <a:t>își</a:t>
            </a:r>
            <a:r>
              <a:rPr lang="en-US" sz="2800" dirty="0">
                <a:solidFill>
                  <a:srgbClr val="131413"/>
                </a:solidFill>
                <a:effectLst/>
                <a:latin typeface="Calibri" panose="020F0502020204030204" pitchFamily="34" charset="0"/>
                <a:ea typeface="Calibri" panose="020F0502020204030204" pitchFamily="34" charset="0"/>
              </a:rPr>
              <a:t> </a:t>
            </a:r>
            <a:r>
              <a:rPr lang="en-US" sz="2800" dirty="0" err="1">
                <a:solidFill>
                  <a:srgbClr val="131413"/>
                </a:solidFill>
                <a:effectLst/>
                <a:latin typeface="Calibri" panose="020F0502020204030204" pitchFamily="34" charset="0"/>
                <a:ea typeface="Calibri" panose="020F0502020204030204" pitchFamily="34" charset="0"/>
              </a:rPr>
              <a:t>poartă</a:t>
            </a:r>
            <a:r>
              <a:rPr lang="en-US" sz="2800" dirty="0">
                <a:solidFill>
                  <a:srgbClr val="131413"/>
                </a:solidFill>
                <a:effectLst/>
                <a:latin typeface="Calibri" panose="020F0502020204030204" pitchFamily="34" charset="0"/>
                <a:ea typeface="Calibri" panose="020F0502020204030204" pitchFamily="34" charset="0"/>
              </a:rPr>
              <a:t> </a:t>
            </a:r>
            <a:r>
              <a:rPr lang="en-US" sz="2800" dirty="0" err="1">
                <a:solidFill>
                  <a:srgbClr val="131413"/>
                </a:solidFill>
                <a:effectLst/>
                <a:latin typeface="Calibri" panose="020F0502020204030204" pitchFamily="34" charset="0"/>
                <a:ea typeface="Calibri" panose="020F0502020204030204" pitchFamily="34" charset="0"/>
              </a:rPr>
              <a:t>suferința</a:t>
            </a:r>
            <a:r>
              <a:rPr lang="en-US" sz="2800" dirty="0">
                <a:solidFill>
                  <a:srgbClr val="131413"/>
                </a:solidFill>
                <a:effectLst/>
                <a:latin typeface="Calibri" panose="020F0502020204030204" pitchFamily="34" charset="0"/>
                <a:ea typeface="Calibri" panose="020F0502020204030204" pitchFamily="34" charset="0"/>
              </a:rPr>
              <a:t> </a:t>
            </a:r>
            <a:r>
              <a:rPr lang="en-US" sz="2800" dirty="0" err="1">
                <a:solidFill>
                  <a:srgbClr val="131413"/>
                </a:solidFill>
                <a:effectLst/>
                <a:latin typeface="Calibri" panose="020F0502020204030204" pitchFamily="34" charset="0"/>
                <a:ea typeface="Calibri" panose="020F0502020204030204" pitchFamily="34" charset="0"/>
              </a:rPr>
              <a:t>în</a:t>
            </a:r>
            <a:r>
              <a:rPr lang="en-US" sz="2800" dirty="0">
                <a:solidFill>
                  <a:srgbClr val="131413"/>
                </a:solidFill>
                <a:effectLst/>
                <a:latin typeface="Calibri" panose="020F0502020204030204" pitchFamily="34" charset="0"/>
                <a:ea typeface="Calibri" panose="020F0502020204030204" pitchFamily="34" charset="0"/>
              </a:rPr>
              <a:t> </a:t>
            </a:r>
            <a:r>
              <a:rPr lang="en-US" sz="2800" dirty="0" err="1">
                <a:solidFill>
                  <a:srgbClr val="131413"/>
                </a:solidFill>
                <a:effectLst/>
                <a:latin typeface="Calibri" panose="020F0502020204030204" pitchFamily="34" charset="0"/>
                <a:ea typeface="Calibri" panose="020F0502020204030204" pitchFamily="34" charset="0"/>
              </a:rPr>
              <a:t>tăcere</a:t>
            </a:r>
            <a:r>
              <a:rPr lang="en-US" sz="2800" dirty="0">
                <a:solidFill>
                  <a:srgbClr val="131413"/>
                </a:solidFill>
                <a:effectLst/>
                <a:latin typeface="Calibri" panose="020F0502020204030204" pitchFamily="34" charset="0"/>
                <a:ea typeface="Calibri" panose="020F0502020204030204" pitchFamily="34" charset="0"/>
              </a:rPr>
              <a:t> </a:t>
            </a:r>
            <a:r>
              <a:rPr lang="en-US" sz="2800" dirty="0" err="1">
                <a:solidFill>
                  <a:srgbClr val="131413"/>
                </a:solidFill>
                <a:effectLst/>
                <a:latin typeface="Calibri" panose="020F0502020204030204" pitchFamily="34" charset="0"/>
                <a:ea typeface="Calibri" panose="020F0502020204030204" pitchFamily="34" charset="0"/>
              </a:rPr>
              <a:t>pentru</a:t>
            </a:r>
            <a:r>
              <a:rPr lang="en-US" sz="2800" dirty="0">
                <a:solidFill>
                  <a:srgbClr val="131413"/>
                </a:solidFill>
                <a:effectLst/>
                <a:latin typeface="Calibri" panose="020F0502020204030204" pitchFamily="34" charset="0"/>
                <a:ea typeface="Calibri" panose="020F0502020204030204" pitchFamily="34" charset="0"/>
              </a:rPr>
              <a:t> </a:t>
            </a:r>
            <a:r>
              <a:rPr lang="en-US" sz="2800" dirty="0" err="1">
                <a:solidFill>
                  <a:srgbClr val="131413"/>
                </a:solidFill>
                <a:effectLst/>
                <a:latin typeface="Calibri" panose="020F0502020204030204" pitchFamily="34" charset="0"/>
                <a:ea typeface="Calibri" panose="020F0502020204030204" pitchFamily="34" charset="0"/>
              </a:rPr>
              <a:t>că</a:t>
            </a:r>
            <a:r>
              <a:rPr lang="en-US" sz="2800" dirty="0">
                <a:solidFill>
                  <a:srgbClr val="131413"/>
                </a:solidFill>
                <a:effectLst/>
                <a:latin typeface="Calibri" panose="020F0502020204030204" pitchFamily="34" charset="0"/>
                <a:ea typeface="Calibri" panose="020F0502020204030204" pitchFamily="34" charset="0"/>
              </a:rPr>
              <a:t> </a:t>
            </a:r>
            <a:r>
              <a:rPr lang="en-US" sz="2800" dirty="0" err="1">
                <a:solidFill>
                  <a:srgbClr val="131413"/>
                </a:solidFill>
                <a:effectLst/>
                <a:latin typeface="Calibri" panose="020F0502020204030204" pitchFamily="34" charset="0"/>
                <a:ea typeface="Calibri" panose="020F0502020204030204" pitchFamily="34" charset="0"/>
              </a:rPr>
              <a:t>aleg</a:t>
            </a:r>
            <a:r>
              <a:rPr lang="en-US" sz="2800" dirty="0">
                <a:solidFill>
                  <a:srgbClr val="131413"/>
                </a:solidFill>
                <a:effectLst/>
                <a:latin typeface="Calibri" panose="020F0502020204030204" pitchFamily="34" charset="0"/>
                <a:ea typeface="Calibri" panose="020F0502020204030204" pitchFamily="34" charset="0"/>
              </a:rPr>
              <a:t> </a:t>
            </a:r>
            <a:r>
              <a:rPr lang="en-US" sz="2800" dirty="0" err="1">
                <a:solidFill>
                  <a:srgbClr val="131413"/>
                </a:solidFill>
                <a:effectLst/>
                <a:latin typeface="Calibri" panose="020F0502020204030204" pitchFamily="34" charset="0"/>
                <a:ea typeface="Calibri" panose="020F0502020204030204" pitchFamily="34" charset="0"/>
              </a:rPr>
              <a:t>să</a:t>
            </a:r>
            <a:r>
              <a:rPr lang="en-US" sz="2800" dirty="0">
                <a:solidFill>
                  <a:srgbClr val="131413"/>
                </a:solidFill>
                <a:effectLst/>
                <a:latin typeface="Calibri" panose="020F0502020204030204" pitchFamily="34" charset="0"/>
                <a:ea typeface="Calibri" panose="020F0502020204030204" pitchFamily="34" charset="0"/>
              </a:rPr>
              <a:t> nu </a:t>
            </a:r>
            <a:r>
              <a:rPr lang="en-US" sz="2800" dirty="0" err="1">
                <a:solidFill>
                  <a:srgbClr val="131413"/>
                </a:solidFill>
                <a:effectLst/>
                <a:latin typeface="Calibri" panose="020F0502020204030204" pitchFamily="34" charset="0"/>
                <a:ea typeface="Calibri" panose="020F0502020204030204" pitchFamily="34" charset="0"/>
              </a:rPr>
              <a:t>vorbească</a:t>
            </a:r>
            <a:r>
              <a:rPr lang="en-US" sz="2800" dirty="0">
                <a:solidFill>
                  <a:srgbClr val="131413"/>
                </a:solidFill>
                <a:effectLst/>
                <a:latin typeface="Calibri" panose="020F0502020204030204" pitchFamily="34" charset="0"/>
                <a:ea typeface="Calibri" panose="020F0502020204030204" pitchFamily="34" charset="0"/>
              </a:rPr>
              <a:t> cu </a:t>
            </a:r>
            <a:r>
              <a:rPr lang="en-US" sz="2800" dirty="0" err="1">
                <a:solidFill>
                  <a:srgbClr val="131413"/>
                </a:solidFill>
                <a:effectLst/>
                <a:latin typeface="Calibri" panose="020F0502020204030204" pitchFamily="34" charset="0"/>
                <a:ea typeface="Calibri" panose="020F0502020204030204" pitchFamily="34" charset="0"/>
              </a:rPr>
              <a:t>nimeni</a:t>
            </a:r>
            <a:r>
              <a:rPr lang="en-US" sz="2800" dirty="0">
                <a:solidFill>
                  <a:srgbClr val="131413"/>
                </a:solidFill>
                <a:effectLst/>
                <a:latin typeface="Calibri" panose="020F0502020204030204" pitchFamily="34" charset="0"/>
                <a:ea typeface="Calibri" panose="020F0502020204030204" pitchFamily="34" charset="0"/>
              </a:rPr>
              <a:t>.(Smith and Shu </a:t>
            </a:r>
            <a:r>
              <a:rPr lang="en-US" sz="2800" dirty="0">
                <a:solidFill>
                  <a:srgbClr val="3A2A98"/>
                </a:solidFill>
                <a:effectLst/>
                <a:latin typeface="Calibri" panose="020F0502020204030204" pitchFamily="34" charset="0"/>
                <a:ea typeface="Calibri" panose="020F0502020204030204" pitchFamily="34" charset="0"/>
              </a:rPr>
              <a:t>2000</a:t>
            </a:r>
            <a:r>
              <a:rPr lang="en-US" sz="2800" dirty="0">
                <a:solidFill>
                  <a:srgbClr val="131413"/>
                </a:solidFill>
                <a:effectLst/>
                <a:latin typeface="Calibri" panose="020F0502020204030204" pitchFamily="34" charset="0"/>
                <a:ea typeface="Calibri" panose="020F0502020204030204" pitchFamily="34" charset="0"/>
              </a:rPr>
              <a:t>). </a:t>
            </a:r>
            <a:endParaRPr lang="en-US" sz="2800" dirty="0"/>
          </a:p>
        </p:txBody>
      </p:sp>
    </p:spTree>
    <p:extLst>
      <p:ext uri="{BB962C8B-B14F-4D97-AF65-F5344CB8AC3E}">
        <p14:creationId xmlns:p14="http://schemas.microsoft.com/office/powerpoint/2010/main" val="2998365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16738-0E53-4648-9FAB-B0FE2F13E41C}"/>
              </a:ext>
            </a:extLst>
          </p:cNvPr>
          <p:cNvSpPr>
            <a:spLocks noGrp="1"/>
          </p:cNvSpPr>
          <p:nvPr>
            <p:ph type="title"/>
          </p:nvPr>
        </p:nvSpPr>
        <p:spPr/>
        <p:txBody>
          <a:bodyPr>
            <a:noAutofit/>
          </a:bodyPr>
          <a:lstStyle/>
          <a:p>
            <a:r>
              <a:rPr lang="ro-RO" sz="2800" dirty="0"/>
              <a:t>Pasul 2-  </a:t>
            </a:r>
            <a:r>
              <a:rPr lang="ro-RO" sz="2800" b="1" dirty="0">
                <a:effectLst/>
                <a:latin typeface="Calibri" panose="020F0502020204030204" pitchFamily="34" charset="0"/>
                <a:ea typeface="Calibri" panose="020F0502020204030204" pitchFamily="34" charset="0"/>
                <a:cs typeface="Arial" panose="020B0604020202020204" pitchFamily="34" charset="0"/>
              </a:rPr>
              <a:t>Relaționați comportamentul cu contextul în care el se manifestă.</a:t>
            </a:r>
            <a:br>
              <a:rPr lang="en-US" sz="2800" dirty="0">
                <a:effectLst/>
                <a:latin typeface="Calibri" panose="020F0502020204030204" pitchFamily="34" charset="0"/>
                <a:ea typeface="Calibri" panose="020F0502020204030204" pitchFamily="34" charset="0"/>
                <a:cs typeface="Arial" panose="020B0604020202020204" pitchFamily="34" charset="0"/>
              </a:rPr>
            </a:br>
            <a:endParaRPr lang="en-US" sz="2800" dirty="0"/>
          </a:p>
        </p:txBody>
      </p:sp>
      <p:sp>
        <p:nvSpPr>
          <p:cNvPr id="3" name="Content Placeholder 2">
            <a:extLst>
              <a:ext uri="{FF2B5EF4-FFF2-40B4-BE49-F238E27FC236}">
                <a16:creationId xmlns:a16="http://schemas.microsoft.com/office/drawing/2014/main" id="{536AAE1B-664B-4502-ADDE-68AC7F34FCE3}"/>
              </a:ext>
            </a:extLst>
          </p:cNvPr>
          <p:cNvSpPr>
            <a:spLocks noGrp="1"/>
          </p:cNvSpPr>
          <p:nvPr>
            <p:ph idx="1"/>
          </p:nvPr>
        </p:nvSpPr>
        <p:spPr/>
        <p:txBody>
          <a:bodyPr>
            <a:normAutofit/>
          </a:bodyPr>
          <a:lstStyle/>
          <a:p>
            <a:r>
              <a:rPr lang="ro-RO" sz="3200" dirty="0">
                <a:latin typeface="Calibri" panose="020F0502020204030204" pitchFamily="34" charset="0"/>
                <a:ea typeface="Calibri" panose="020F0502020204030204" pitchFamily="34" charset="0"/>
              </a:rPr>
              <a:t>C</a:t>
            </a:r>
            <a:r>
              <a:rPr lang="ro-RO" sz="3200" dirty="0">
                <a:effectLst/>
                <a:latin typeface="Calibri" panose="020F0502020204030204" pitchFamily="34" charset="0"/>
                <a:ea typeface="Calibri" panose="020F0502020204030204" pitchFamily="34" charset="0"/>
              </a:rPr>
              <a:t>ând s-a întâmplat?</a:t>
            </a:r>
          </a:p>
          <a:p>
            <a:r>
              <a:rPr lang="ro-RO" sz="3200" dirty="0">
                <a:latin typeface="Calibri" panose="020F0502020204030204" pitchFamily="34" charset="0"/>
                <a:ea typeface="Calibri" panose="020F0502020204030204" pitchFamily="34" charset="0"/>
              </a:rPr>
              <a:t>C</a:t>
            </a:r>
            <a:r>
              <a:rPr lang="ro-RO" sz="3200" dirty="0">
                <a:effectLst/>
                <a:latin typeface="Calibri" panose="020F0502020204030204" pitchFamily="34" charset="0"/>
                <a:ea typeface="Calibri" panose="020F0502020204030204" pitchFamily="34" charset="0"/>
              </a:rPr>
              <a:t>u cine?</a:t>
            </a:r>
          </a:p>
          <a:p>
            <a:r>
              <a:rPr lang="ro-RO" sz="3200" dirty="0">
                <a:effectLst/>
                <a:latin typeface="Calibri" panose="020F0502020204030204" pitchFamily="34" charset="0"/>
                <a:ea typeface="Calibri" panose="020F0502020204030204" pitchFamily="34" charset="0"/>
              </a:rPr>
              <a:t>Unde?</a:t>
            </a:r>
          </a:p>
          <a:p>
            <a:r>
              <a:rPr lang="ro-RO" sz="3200" dirty="0">
                <a:latin typeface="Calibri" panose="020F0502020204030204" pitchFamily="34" charset="0"/>
                <a:ea typeface="Calibri" panose="020F0502020204030204" pitchFamily="34" charset="0"/>
              </a:rPr>
              <a:t>C</a:t>
            </a:r>
            <a:r>
              <a:rPr lang="ro-RO" sz="3200" dirty="0">
                <a:effectLst/>
                <a:latin typeface="Calibri" panose="020F0502020204030204" pitchFamily="34" charset="0"/>
                <a:ea typeface="Calibri" panose="020F0502020204030204" pitchFamily="34" charset="0"/>
              </a:rPr>
              <a:t>e s-a întâmplat după?</a:t>
            </a:r>
            <a:endParaRPr lang="en-US" sz="3200" dirty="0"/>
          </a:p>
        </p:txBody>
      </p:sp>
    </p:spTree>
    <p:extLst>
      <p:ext uri="{BB962C8B-B14F-4D97-AF65-F5344CB8AC3E}">
        <p14:creationId xmlns:p14="http://schemas.microsoft.com/office/powerpoint/2010/main" val="21864323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75963-367A-43CE-A034-CDC42DCE574F}"/>
              </a:ext>
            </a:extLst>
          </p:cNvPr>
          <p:cNvSpPr>
            <a:spLocks noGrp="1"/>
          </p:cNvSpPr>
          <p:nvPr>
            <p:ph type="title"/>
          </p:nvPr>
        </p:nvSpPr>
        <p:spPr/>
        <p:txBody>
          <a:bodyPr/>
          <a:lstStyle/>
          <a:p>
            <a:r>
              <a:rPr lang="ro-RO" sz="1800" b="1" dirty="0">
                <a:effectLst/>
                <a:latin typeface="Calibri" panose="020F0502020204030204" pitchFamily="34" charset="0"/>
                <a:ea typeface="Calibri" panose="020F0502020204030204" pitchFamily="34" charset="0"/>
                <a:cs typeface="Times New Roman" panose="02020603050405020304" pitchFamily="18" charset="0"/>
              </a:rPr>
              <a:t>De ce elevii nu vorbesc despre experiențele lor de bullying?</a:t>
            </a:r>
            <a:endParaRPr lang="en-US" dirty="0"/>
          </a:p>
        </p:txBody>
      </p:sp>
      <p:sp>
        <p:nvSpPr>
          <p:cNvPr id="3" name="Content Placeholder 2">
            <a:extLst>
              <a:ext uri="{FF2B5EF4-FFF2-40B4-BE49-F238E27FC236}">
                <a16:creationId xmlns:a16="http://schemas.microsoft.com/office/drawing/2014/main" id="{1671B652-163D-4E95-AB9E-4B0B201949C8}"/>
              </a:ext>
            </a:extLst>
          </p:cNvPr>
          <p:cNvSpPr>
            <a:spLocks noGrp="1"/>
          </p:cNvSpPr>
          <p:nvPr>
            <p:ph idx="1"/>
          </p:nvPr>
        </p:nvSpPr>
        <p:spPr>
          <a:xfrm>
            <a:off x="1451579" y="2015732"/>
            <a:ext cx="9603275" cy="4037749"/>
          </a:xfrm>
        </p:spPr>
        <p:txBody>
          <a:bodyPr>
            <a:normAutofit fontScale="62500" lnSpcReduction="20000"/>
          </a:bodyPr>
          <a:lstStyle/>
          <a:p>
            <a:pPr marL="342900" lvl="0" indent="-342900">
              <a:lnSpc>
                <a:spcPct val="107000"/>
              </a:lnSpc>
              <a:buFont typeface="Symbol" panose="05050102010706020507" pitchFamily="18" charset="2"/>
              <a:buChar char=""/>
            </a:pPr>
            <a:r>
              <a:rPr lang="ro-RO" sz="2600" dirty="0">
                <a:effectLst/>
                <a:latin typeface="Calibri" panose="020F0502020204030204" pitchFamily="34" charset="0"/>
                <a:ea typeface="Calibri" panose="020F0502020204030204" pitchFamily="34" charset="0"/>
                <a:cs typeface="Times New Roman" panose="02020603050405020304" pitchFamily="18" charset="0"/>
              </a:rPr>
              <a:t>le este teamă că situația o să devină și mai rea dacă o să spună</a:t>
            </a:r>
            <a:r>
              <a:rPr lang="en-US" sz="26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buFont typeface="Symbol" panose="05050102010706020507" pitchFamily="18" charset="2"/>
              <a:buChar char=""/>
            </a:pPr>
            <a:r>
              <a:rPr lang="ro-RO" sz="2600" dirty="0">
                <a:effectLst/>
                <a:latin typeface="Calibri" panose="020F0502020204030204" pitchFamily="34" charset="0"/>
                <a:ea typeface="Calibri" panose="020F0502020204030204" pitchFamily="34" charset="0"/>
                <a:cs typeface="Times New Roman" panose="02020603050405020304" pitchFamily="18" charset="0"/>
              </a:rPr>
              <a:t>se simt rușinați și umiliți;</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ro-RO" sz="2600" dirty="0">
                <a:effectLst/>
                <a:latin typeface="Calibri" panose="020F0502020204030204" pitchFamily="34" charset="0"/>
                <a:ea typeface="Calibri" panose="020F0502020204030204" pitchFamily="34" charset="0"/>
                <a:cs typeface="Times New Roman" panose="02020603050405020304" pitchFamily="18" charset="0"/>
              </a:rPr>
              <a:t>le e teamă că ceilalți o să îi privească cu milă sau ca pe un eșec și nu vor mai fi tratați cu respect;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ro-RO" sz="2600" dirty="0">
                <a:effectLst/>
                <a:latin typeface="Calibri" panose="020F0502020204030204" pitchFamily="34" charset="0"/>
                <a:ea typeface="Calibri" panose="020F0502020204030204" pitchFamily="34" charset="0"/>
                <a:cs typeface="Times New Roman" panose="02020603050405020304" pitchFamily="18" charset="0"/>
              </a:rPr>
              <a:t>se tem că vorbind despre ce s-a întâmplat le confirmă celor ce au manifestat comportamentul de bullying că ei sunt </a:t>
            </a:r>
            <a:r>
              <a:rPr lang="en-US" sz="2600" dirty="0">
                <a:effectLst/>
                <a:latin typeface="Calibri" panose="020F0502020204030204" pitchFamily="34" charset="0"/>
                <a:ea typeface="Calibri" panose="020F0502020204030204" pitchFamily="34" charset="0"/>
                <a:cs typeface="Times New Roman" panose="02020603050405020304" pitchFamily="18" charset="0"/>
              </a:rPr>
              <a:t>“</a:t>
            </a:r>
            <a:r>
              <a:rPr lang="ro-RO" sz="2600" dirty="0">
                <a:effectLst/>
                <a:latin typeface="Calibri" panose="020F0502020204030204" pitchFamily="34" charset="0"/>
                <a:ea typeface="Calibri" panose="020F0502020204030204" pitchFamily="34" charset="0"/>
                <a:cs typeface="Times New Roman" panose="02020603050405020304" pitchFamily="18" charset="0"/>
              </a:rPr>
              <a:t>slabi” sau „proști</a:t>
            </a:r>
            <a:r>
              <a:rPr lang="en-US" sz="26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buFont typeface="Symbol" panose="05050102010706020507" pitchFamily="18" charset="2"/>
              <a:buChar char=""/>
            </a:pPr>
            <a:r>
              <a:rPr lang="en-US" sz="2600" dirty="0" err="1">
                <a:effectLst/>
                <a:latin typeface="Calibri" panose="020F0502020204030204" pitchFamily="34" charset="0"/>
                <a:ea typeface="Calibri" panose="020F0502020204030204" pitchFamily="34" charset="0"/>
                <a:cs typeface="Times New Roman" panose="02020603050405020304" pitchFamily="18" charset="0"/>
              </a:rPr>
              <a:t>știu</a:t>
            </a:r>
            <a:r>
              <a:rPr lang="en-US" sz="2600" dirty="0">
                <a:effectLst/>
                <a:latin typeface="Calibri" panose="020F0502020204030204" pitchFamily="34" charset="0"/>
                <a:ea typeface="Calibri" panose="020F0502020204030204" pitchFamily="34" charset="0"/>
                <a:cs typeface="Times New Roman" panose="02020603050405020304" pitchFamily="18" charset="0"/>
              </a:rPr>
              <a:t> c</a:t>
            </a:r>
            <a:r>
              <a:rPr lang="ro-RO" sz="2600" dirty="0">
                <a:effectLst/>
                <a:latin typeface="Calibri" panose="020F0502020204030204" pitchFamily="34" charset="0"/>
                <a:ea typeface="Calibri" panose="020F0502020204030204" pitchFamily="34" charset="0"/>
                <a:cs typeface="Times New Roman" panose="02020603050405020304" pitchFamily="18" charset="0"/>
              </a:rPr>
              <a:t>ă</a:t>
            </a:r>
            <a:r>
              <a:rPr lang="en-US" sz="2600" dirty="0">
                <a:effectLst/>
                <a:latin typeface="Calibri" panose="020F0502020204030204" pitchFamily="34" charset="0"/>
                <a:ea typeface="Calibri" panose="020F0502020204030204" pitchFamily="34" charset="0"/>
                <a:cs typeface="Times New Roman" panose="02020603050405020304" pitchFamily="18" charset="0"/>
              </a:rPr>
              <a:t> nu pot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aduce</a:t>
            </a:r>
            <a:r>
              <a:rPr lang="en-US" sz="2600" dirty="0">
                <a:effectLst/>
                <a:latin typeface="Calibri" panose="020F0502020204030204" pitchFamily="34" charset="0"/>
                <a:ea typeface="Calibri" panose="020F0502020204030204" pitchFamily="34" charset="0"/>
                <a:cs typeface="Times New Roman" panose="02020603050405020304" pitchFamily="18" charset="0"/>
              </a:rPr>
              <a:t>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dovezi</a:t>
            </a:r>
            <a:r>
              <a:rPr lang="en-US" sz="2600" dirty="0">
                <a:effectLst/>
                <a:latin typeface="Calibri" panose="020F0502020204030204" pitchFamily="34" charset="0"/>
                <a:ea typeface="Calibri" panose="020F0502020204030204" pitchFamily="34" charset="0"/>
                <a:cs typeface="Times New Roman" panose="02020603050405020304" pitchFamily="18" charset="0"/>
              </a:rPr>
              <a:t>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despre</a:t>
            </a:r>
            <a:r>
              <a:rPr lang="en-US" sz="2600" dirty="0">
                <a:effectLst/>
                <a:latin typeface="Calibri" panose="020F0502020204030204" pitchFamily="34" charset="0"/>
                <a:ea typeface="Calibri" panose="020F0502020204030204" pitchFamily="34" charset="0"/>
                <a:cs typeface="Times New Roman" panose="02020603050405020304" pitchFamily="18" charset="0"/>
              </a:rPr>
              <a:t>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ce</a:t>
            </a:r>
            <a:r>
              <a:rPr lang="en-US" sz="2600" dirty="0">
                <a:effectLst/>
                <a:latin typeface="Calibri" panose="020F0502020204030204" pitchFamily="34" charset="0"/>
                <a:ea typeface="Calibri" panose="020F0502020204030204" pitchFamily="34" charset="0"/>
                <a:cs typeface="Times New Roman" panose="02020603050405020304" pitchFamily="18" charset="0"/>
              </a:rPr>
              <a:t> s-a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întâmplat</a:t>
            </a:r>
            <a:r>
              <a:rPr lang="en-US" sz="2600" dirty="0">
                <a:effectLst/>
                <a:latin typeface="Calibri" panose="020F0502020204030204" pitchFamily="34" charset="0"/>
                <a:ea typeface="Calibri" panose="020F0502020204030204" pitchFamily="34" charset="0"/>
                <a:cs typeface="Times New Roman" panose="02020603050405020304" pitchFamily="18" charset="0"/>
              </a:rPr>
              <a:t>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și</a:t>
            </a:r>
            <a:r>
              <a:rPr lang="en-US" sz="2600" dirty="0">
                <a:effectLst/>
                <a:latin typeface="Calibri" panose="020F0502020204030204" pitchFamily="34" charset="0"/>
                <a:ea typeface="Calibri" panose="020F0502020204030204" pitchFamily="34" charset="0"/>
                <a:cs typeface="Times New Roman" panose="02020603050405020304" pitchFamily="18" charset="0"/>
              </a:rPr>
              <a:t>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ceilalți</a:t>
            </a:r>
            <a:r>
              <a:rPr lang="en-US" sz="2600" dirty="0">
                <a:effectLst/>
                <a:latin typeface="Calibri" panose="020F0502020204030204" pitchFamily="34" charset="0"/>
                <a:ea typeface="Calibri" panose="020F0502020204030204" pitchFamily="34" charset="0"/>
                <a:cs typeface="Times New Roman" panose="02020603050405020304" pitchFamily="18" charset="0"/>
              </a:rPr>
              <a:t>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copiii</a:t>
            </a:r>
            <a:r>
              <a:rPr lang="en-US" sz="2600" dirty="0">
                <a:effectLst/>
                <a:latin typeface="Calibri" panose="020F0502020204030204" pitchFamily="34" charset="0"/>
                <a:ea typeface="Calibri" panose="020F0502020204030204" pitchFamily="34" charset="0"/>
                <a:cs typeface="Times New Roman" panose="02020603050405020304" pitchFamily="18" charset="0"/>
              </a:rPr>
              <a:t> care au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asistat</a:t>
            </a:r>
            <a:r>
              <a:rPr lang="en-US" sz="2600" dirty="0">
                <a:effectLst/>
                <a:latin typeface="Calibri" panose="020F0502020204030204" pitchFamily="34" charset="0"/>
                <a:ea typeface="Calibri" panose="020F0502020204030204" pitchFamily="34" charset="0"/>
                <a:cs typeface="Times New Roman" panose="02020603050405020304" pitchFamily="18" charset="0"/>
              </a:rPr>
              <a:t>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vor</a:t>
            </a:r>
            <a:r>
              <a:rPr lang="en-US" sz="2600" dirty="0">
                <a:effectLst/>
                <a:latin typeface="Calibri" panose="020F0502020204030204" pitchFamily="34" charset="0"/>
                <a:ea typeface="Calibri" panose="020F0502020204030204" pitchFamily="34" charset="0"/>
                <a:cs typeface="Times New Roman" panose="02020603050405020304" pitchFamily="18" charset="0"/>
              </a:rPr>
              <a:t>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spune</a:t>
            </a:r>
            <a:r>
              <a:rPr lang="en-US" sz="2600" dirty="0">
                <a:effectLst/>
                <a:latin typeface="Calibri" panose="020F0502020204030204" pitchFamily="34" charset="0"/>
                <a:ea typeface="Calibri" panose="020F0502020204030204" pitchFamily="34" charset="0"/>
                <a:cs typeface="Times New Roman" panose="02020603050405020304" pitchFamily="18" charset="0"/>
              </a:rPr>
              <a:t>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că</a:t>
            </a:r>
            <a:r>
              <a:rPr lang="en-US" sz="2600" dirty="0">
                <a:effectLst/>
                <a:latin typeface="Calibri" panose="020F0502020204030204" pitchFamily="34" charset="0"/>
                <a:ea typeface="Calibri" panose="020F0502020204030204" pitchFamily="34" charset="0"/>
                <a:cs typeface="Times New Roman" panose="02020603050405020304" pitchFamily="18" charset="0"/>
              </a:rPr>
              <a:t> a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fost</a:t>
            </a:r>
            <a:r>
              <a:rPr lang="en-US" sz="2600" dirty="0">
                <a:effectLst/>
                <a:latin typeface="Calibri" panose="020F0502020204030204" pitchFamily="34" charset="0"/>
                <a:ea typeface="Calibri" panose="020F0502020204030204" pitchFamily="34" charset="0"/>
                <a:cs typeface="Times New Roman" panose="02020603050405020304" pitchFamily="18" charset="0"/>
              </a:rPr>
              <a:t> o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glumă</a:t>
            </a:r>
            <a:r>
              <a:rPr lang="en-US" sz="2600" dirty="0">
                <a:effectLst/>
                <a:latin typeface="Calibri" panose="020F0502020204030204" pitchFamily="34" charset="0"/>
                <a:ea typeface="Calibri" panose="020F0502020204030204" pitchFamily="34" charset="0"/>
                <a:cs typeface="Times New Roman" panose="02020603050405020304" pitchFamily="18" charset="0"/>
              </a:rPr>
              <a:t>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sau</a:t>
            </a:r>
            <a:r>
              <a:rPr lang="en-US" sz="2600" dirty="0">
                <a:effectLst/>
                <a:latin typeface="Calibri" panose="020F0502020204030204" pitchFamily="34" charset="0"/>
                <a:ea typeface="Calibri" panose="020F0502020204030204" pitchFamily="34" charset="0"/>
                <a:cs typeface="Times New Roman" panose="02020603050405020304" pitchFamily="18" charset="0"/>
              </a:rPr>
              <a:t> un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joc</a:t>
            </a:r>
            <a:r>
              <a:rPr lang="en-US" sz="26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buFont typeface="Symbol" panose="05050102010706020507" pitchFamily="18" charset="2"/>
              <a:buChar char=""/>
            </a:pPr>
            <a:r>
              <a:rPr lang="en-US" sz="2600" dirty="0">
                <a:effectLst/>
                <a:latin typeface="Calibri" panose="020F0502020204030204" pitchFamily="34" charset="0"/>
                <a:ea typeface="Calibri" panose="020F0502020204030204" pitchFamily="34" charset="0"/>
                <a:cs typeface="Times New Roman" panose="02020603050405020304" pitchFamily="18" charset="0"/>
              </a:rPr>
              <a:t>cred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că</a:t>
            </a:r>
            <a:r>
              <a:rPr lang="en-US" sz="2600" dirty="0">
                <a:effectLst/>
                <a:latin typeface="Calibri" panose="020F0502020204030204" pitchFamily="34" charset="0"/>
                <a:ea typeface="Calibri" panose="020F0502020204030204" pitchFamily="34" charset="0"/>
                <a:cs typeface="Times New Roman" panose="02020603050405020304" pitchFamily="18" charset="0"/>
              </a:rPr>
              <a:t>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ceilalți</a:t>
            </a:r>
            <a:r>
              <a:rPr lang="en-US" sz="2600" dirty="0">
                <a:effectLst/>
                <a:latin typeface="Calibri" panose="020F0502020204030204" pitchFamily="34" charset="0"/>
                <a:ea typeface="Calibri" panose="020F0502020204030204" pitchFamily="34" charset="0"/>
                <a:cs typeface="Times New Roman" panose="02020603050405020304" pitchFamily="18" charset="0"/>
              </a:rPr>
              <a:t>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colegi</a:t>
            </a:r>
            <a:r>
              <a:rPr lang="en-US" sz="2600" dirty="0">
                <a:effectLst/>
                <a:latin typeface="Calibri" panose="020F0502020204030204" pitchFamily="34" charset="0"/>
                <a:ea typeface="Calibri" panose="020F0502020204030204" pitchFamily="34" charset="0"/>
                <a:cs typeface="Times New Roman" panose="02020603050405020304" pitchFamily="18" charset="0"/>
              </a:rPr>
              <a:t> nu sunt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dispuși</a:t>
            </a:r>
            <a:r>
              <a:rPr lang="en-US" sz="2600" dirty="0">
                <a:effectLst/>
                <a:latin typeface="Calibri" panose="020F0502020204030204" pitchFamily="34" charset="0"/>
                <a:ea typeface="Calibri" panose="020F0502020204030204" pitchFamily="34" charset="0"/>
                <a:cs typeface="Times New Roman" panose="02020603050405020304" pitchFamily="18" charset="0"/>
              </a:rPr>
              <a:t>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să</a:t>
            </a:r>
            <a:r>
              <a:rPr lang="en-US" sz="2600" dirty="0">
                <a:effectLst/>
                <a:latin typeface="Calibri" panose="020F0502020204030204" pitchFamily="34" charset="0"/>
                <a:ea typeface="Calibri" panose="020F0502020204030204" pitchFamily="34" charset="0"/>
                <a:cs typeface="Times New Roman" panose="02020603050405020304" pitchFamily="18" charset="0"/>
              </a:rPr>
              <a:t>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îi</a:t>
            </a:r>
            <a:r>
              <a:rPr lang="en-US" sz="2600" dirty="0">
                <a:effectLst/>
                <a:latin typeface="Calibri" panose="020F0502020204030204" pitchFamily="34" charset="0"/>
                <a:ea typeface="Calibri" panose="020F0502020204030204" pitchFamily="34" charset="0"/>
                <a:cs typeface="Times New Roman" panose="02020603050405020304" pitchFamily="18" charset="0"/>
              </a:rPr>
              <a:t>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ajute</a:t>
            </a:r>
            <a:r>
              <a:rPr lang="en-US" sz="2600" dirty="0">
                <a:effectLst/>
                <a:latin typeface="Calibri" panose="020F0502020204030204" pitchFamily="34" charset="0"/>
                <a:ea typeface="Calibri" panose="020F0502020204030204" pitchFamily="34" charset="0"/>
                <a:cs typeface="Times New Roman" panose="02020603050405020304" pitchFamily="18" charset="0"/>
              </a:rPr>
              <a:t>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pentru</a:t>
            </a:r>
            <a:r>
              <a:rPr lang="en-US" sz="2600" dirty="0">
                <a:effectLst/>
                <a:latin typeface="Calibri" panose="020F0502020204030204" pitchFamily="34" charset="0"/>
                <a:ea typeface="Calibri" panose="020F0502020204030204" pitchFamily="34" charset="0"/>
                <a:cs typeface="Times New Roman" panose="02020603050405020304" pitchFamily="18" charset="0"/>
              </a:rPr>
              <a:t>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că</a:t>
            </a:r>
            <a:r>
              <a:rPr lang="en-US" sz="2600" dirty="0">
                <a:effectLst/>
                <a:latin typeface="Calibri" panose="020F0502020204030204" pitchFamily="34" charset="0"/>
                <a:ea typeface="Calibri" panose="020F0502020204030204" pitchFamily="34" charset="0"/>
                <a:cs typeface="Times New Roman" panose="02020603050405020304" pitchFamily="18" charset="0"/>
              </a:rPr>
              <a:t>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ei</a:t>
            </a:r>
            <a:r>
              <a:rPr lang="en-US" sz="2600" dirty="0">
                <a:effectLst/>
                <a:latin typeface="Calibri" panose="020F0502020204030204" pitchFamily="34" charset="0"/>
                <a:ea typeface="Calibri" panose="020F0502020204030204" pitchFamily="34" charset="0"/>
                <a:cs typeface="Times New Roman" panose="02020603050405020304" pitchFamily="18" charset="0"/>
              </a:rPr>
              <a:t> nu sunt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atât</a:t>
            </a:r>
            <a:r>
              <a:rPr lang="en-US" sz="2600" dirty="0">
                <a:effectLst/>
                <a:latin typeface="Calibri" panose="020F0502020204030204" pitchFamily="34" charset="0"/>
                <a:ea typeface="Calibri" panose="020F0502020204030204" pitchFamily="34" charset="0"/>
                <a:cs typeface="Times New Roman" panose="02020603050405020304" pitchFamily="18" charset="0"/>
              </a:rPr>
              <a:t> de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populari</a:t>
            </a:r>
            <a:r>
              <a:rPr lang="en-US" sz="2600" dirty="0">
                <a:effectLst/>
                <a:latin typeface="Calibri" panose="020F0502020204030204" pitchFamily="34" charset="0"/>
                <a:ea typeface="Calibri" panose="020F0502020204030204" pitchFamily="34" charset="0"/>
                <a:cs typeface="Times New Roman" panose="02020603050405020304" pitchFamily="18" charset="0"/>
              </a:rPr>
              <a:t> precum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colegii</a:t>
            </a:r>
            <a:r>
              <a:rPr lang="en-US" sz="2600" dirty="0">
                <a:effectLst/>
                <a:latin typeface="Calibri" panose="020F0502020204030204" pitchFamily="34" charset="0"/>
                <a:ea typeface="Calibri" panose="020F0502020204030204" pitchFamily="34" charset="0"/>
                <a:cs typeface="Times New Roman" panose="02020603050405020304" pitchFamily="18" charset="0"/>
              </a:rPr>
              <a:t> care au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manifestat</a:t>
            </a:r>
            <a:r>
              <a:rPr lang="en-US" sz="2600" dirty="0">
                <a:effectLst/>
                <a:latin typeface="Calibri" panose="020F0502020204030204" pitchFamily="34" charset="0"/>
                <a:ea typeface="Calibri" panose="020F0502020204030204" pitchFamily="34" charset="0"/>
                <a:cs typeface="Times New Roman" panose="02020603050405020304" pitchFamily="18" charset="0"/>
              </a:rPr>
              <a:t>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comportamentul</a:t>
            </a:r>
            <a:r>
              <a:rPr lang="en-US" sz="2600" dirty="0">
                <a:effectLst/>
                <a:latin typeface="Calibri" panose="020F0502020204030204" pitchFamily="34" charset="0"/>
                <a:ea typeface="Calibri" panose="020F0502020204030204" pitchFamily="34" charset="0"/>
                <a:cs typeface="Times New Roman" panose="02020603050405020304" pitchFamily="18" charset="0"/>
              </a:rPr>
              <a:t> de bullying; </a:t>
            </a:r>
          </a:p>
          <a:p>
            <a:pPr marL="342900" lvl="0" indent="-342900">
              <a:lnSpc>
                <a:spcPct val="107000"/>
              </a:lnSpc>
              <a:buFont typeface="Symbol" panose="05050102010706020507" pitchFamily="18" charset="2"/>
              <a:buChar char=""/>
            </a:pPr>
            <a:r>
              <a:rPr lang="en-US" sz="2600" dirty="0">
                <a:effectLst/>
                <a:latin typeface="Calibri" panose="020F0502020204030204" pitchFamily="34" charset="0"/>
                <a:ea typeface="Calibri" panose="020F0502020204030204" pitchFamily="34" charset="0"/>
                <a:cs typeface="Times New Roman" panose="02020603050405020304" pitchFamily="18" charset="0"/>
              </a:rPr>
              <a:t>cred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că</a:t>
            </a:r>
            <a:r>
              <a:rPr lang="en-US" sz="2600" dirty="0">
                <a:effectLst/>
                <a:latin typeface="Calibri" panose="020F0502020204030204" pitchFamily="34" charset="0"/>
                <a:ea typeface="Calibri" panose="020F0502020204030204" pitchFamily="34" charset="0"/>
                <a:cs typeface="Times New Roman" panose="02020603050405020304" pitchFamily="18" charset="0"/>
              </a:rPr>
              <a:t>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cei</a:t>
            </a:r>
            <a:r>
              <a:rPr lang="en-US" sz="2600" dirty="0">
                <a:effectLst/>
                <a:latin typeface="Calibri" panose="020F0502020204030204" pitchFamily="34" charset="0"/>
                <a:ea typeface="Calibri" panose="020F0502020204030204" pitchFamily="34" charset="0"/>
                <a:cs typeface="Times New Roman" panose="02020603050405020304" pitchFamily="18" charset="0"/>
              </a:rPr>
              <a:t> care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asistă</a:t>
            </a:r>
            <a:r>
              <a:rPr lang="en-US" sz="2600" dirty="0">
                <a:effectLst/>
                <a:latin typeface="Calibri" panose="020F0502020204030204" pitchFamily="34" charset="0"/>
                <a:ea typeface="Calibri" panose="020F0502020204030204" pitchFamily="34" charset="0"/>
                <a:cs typeface="Times New Roman" panose="02020603050405020304" pitchFamily="18" charset="0"/>
              </a:rPr>
              <a:t> nu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îi</a:t>
            </a:r>
            <a:r>
              <a:rPr lang="en-US" sz="2600" dirty="0">
                <a:effectLst/>
                <a:latin typeface="Calibri" panose="020F0502020204030204" pitchFamily="34" charset="0"/>
                <a:ea typeface="Calibri" panose="020F0502020204030204" pitchFamily="34" charset="0"/>
                <a:cs typeface="Times New Roman" panose="02020603050405020304" pitchFamily="18" charset="0"/>
              </a:rPr>
              <a:t>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vor</a:t>
            </a:r>
            <a:r>
              <a:rPr lang="en-US" sz="2600" dirty="0">
                <a:effectLst/>
                <a:latin typeface="Calibri" panose="020F0502020204030204" pitchFamily="34" charset="0"/>
                <a:ea typeface="Calibri" panose="020F0502020204030204" pitchFamily="34" charset="0"/>
                <a:cs typeface="Times New Roman" panose="02020603050405020304" pitchFamily="18" charset="0"/>
              </a:rPr>
              <a:t>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ajuta</a:t>
            </a:r>
            <a:r>
              <a:rPr lang="en-US" sz="2600" dirty="0">
                <a:effectLst/>
                <a:latin typeface="Calibri" panose="020F0502020204030204" pitchFamily="34" charset="0"/>
                <a:ea typeface="Calibri" panose="020F0502020204030204" pitchFamily="34" charset="0"/>
                <a:cs typeface="Times New Roman" panose="02020603050405020304" pitchFamily="18" charset="0"/>
              </a:rPr>
              <a:t>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pentru</a:t>
            </a:r>
            <a:r>
              <a:rPr lang="en-US" sz="2600" dirty="0">
                <a:effectLst/>
                <a:latin typeface="Calibri" panose="020F0502020204030204" pitchFamily="34" charset="0"/>
                <a:ea typeface="Calibri" panose="020F0502020204030204" pitchFamily="34" charset="0"/>
                <a:cs typeface="Times New Roman" panose="02020603050405020304" pitchFamily="18" charset="0"/>
              </a:rPr>
              <a:t>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că</a:t>
            </a:r>
            <a:r>
              <a:rPr lang="en-US" sz="2600" dirty="0">
                <a:effectLst/>
                <a:latin typeface="Calibri" panose="020F0502020204030204" pitchFamily="34" charset="0"/>
                <a:ea typeface="Calibri" panose="020F0502020204030204" pitchFamily="34" charset="0"/>
                <a:cs typeface="Times New Roman" panose="02020603050405020304" pitchFamily="18" charset="0"/>
              </a:rPr>
              <a:t> le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este</a:t>
            </a:r>
            <a:r>
              <a:rPr lang="en-US" sz="2600" dirty="0">
                <a:effectLst/>
                <a:latin typeface="Calibri" panose="020F0502020204030204" pitchFamily="34" charset="0"/>
                <a:ea typeface="Calibri" panose="020F0502020204030204" pitchFamily="34" charset="0"/>
                <a:cs typeface="Times New Roman" panose="02020603050405020304" pitchFamily="18" charset="0"/>
              </a:rPr>
              <a:t>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teama</a:t>
            </a:r>
            <a:r>
              <a:rPr lang="en-US" sz="2600" dirty="0">
                <a:effectLst/>
                <a:latin typeface="Calibri" panose="020F0502020204030204" pitchFamily="34" charset="0"/>
                <a:ea typeface="Calibri" panose="020F0502020204030204" pitchFamily="34" charset="0"/>
                <a:cs typeface="Times New Roman" panose="02020603050405020304" pitchFamily="18" charset="0"/>
              </a:rPr>
              <a:t> ca nu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cumva</a:t>
            </a:r>
            <a:r>
              <a:rPr lang="en-US" sz="2600" dirty="0">
                <a:effectLst/>
                <a:latin typeface="Calibri" panose="020F0502020204030204" pitchFamily="34" charset="0"/>
                <a:ea typeface="Calibri" panose="020F0502020204030204" pitchFamily="34" charset="0"/>
                <a:cs typeface="Times New Roman" panose="02020603050405020304" pitchFamily="18" charset="0"/>
              </a:rPr>
              <a:t>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comportamentul</a:t>
            </a:r>
            <a:r>
              <a:rPr lang="en-US" sz="2600" dirty="0">
                <a:effectLst/>
                <a:latin typeface="Calibri" panose="020F0502020204030204" pitchFamily="34" charset="0"/>
                <a:ea typeface="Calibri" panose="020F0502020204030204" pitchFamily="34" charset="0"/>
                <a:cs typeface="Times New Roman" panose="02020603050405020304" pitchFamily="18" charset="0"/>
              </a:rPr>
              <a:t> de bullying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să</a:t>
            </a:r>
            <a:r>
              <a:rPr lang="en-US" sz="2600" dirty="0">
                <a:effectLst/>
                <a:latin typeface="Calibri" panose="020F0502020204030204" pitchFamily="34" charset="0"/>
                <a:ea typeface="Calibri" panose="020F0502020204030204" pitchFamily="34" charset="0"/>
                <a:cs typeface="Times New Roman" panose="02020603050405020304" pitchFamily="18" charset="0"/>
              </a:rPr>
              <a:t> se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îndrepte</a:t>
            </a:r>
            <a:r>
              <a:rPr lang="en-US" sz="2600" dirty="0">
                <a:effectLst/>
                <a:latin typeface="Calibri" panose="020F0502020204030204" pitchFamily="34" charset="0"/>
                <a:ea typeface="Calibri" panose="020F0502020204030204" pitchFamily="34" charset="0"/>
                <a:cs typeface="Times New Roman" panose="02020603050405020304" pitchFamily="18" charset="0"/>
              </a:rPr>
              <a:t>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și</a:t>
            </a:r>
            <a:r>
              <a:rPr lang="en-US" sz="2600" dirty="0">
                <a:effectLst/>
                <a:latin typeface="Calibri" panose="020F0502020204030204" pitchFamily="34" charset="0"/>
                <a:ea typeface="Calibri" panose="020F0502020204030204" pitchFamily="34" charset="0"/>
                <a:cs typeface="Times New Roman" panose="02020603050405020304" pitchFamily="18" charset="0"/>
              </a:rPr>
              <a:t>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asupra</a:t>
            </a:r>
            <a:r>
              <a:rPr lang="en-US" sz="2600" dirty="0">
                <a:effectLst/>
                <a:latin typeface="Calibri" panose="020F0502020204030204" pitchFamily="34" charset="0"/>
                <a:ea typeface="Calibri" panose="020F0502020204030204" pitchFamily="34" charset="0"/>
                <a:cs typeface="Times New Roman" panose="02020603050405020304" pitchFamily="18" charset="0"/>
              </a:rPr>
              <a:t> lor;</a:t>
            </a:r>
          </a:p>
          <a:p>
            <a:pPr marL="342900" lvl="0" indent="-342900">
              <a:lnSpc>
                <a:spcPct val="107000"/>
              </a:lnSpc>
              <a:buFont typeface="Symbol" panose="05050102010706020507" pitchFamily="18" charset="2"/>
              <a:buChar char=""/>
            </a:pPr>
            <a:r>
              <a:rPr lang="en-US" sz="2600" dirty="0">
                <a:effectLst/>
                <a:latin typeface="Calibri" panose="020F0502020204030204" pitchFamily="34" charset="0"/>
                <a:ea typeface="Calibri" panose="020F0502020204030204" pitchFamily="34" charset="0"/>
                <a:cs typeface="Times New Roman" panose="02020603050405020304" pitchFamily="18" charset="0"/>
              </a:rPr>
              <a:t>cred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că</a:t>
            </a:r>
            <a:r>
              <a:rPr lang="en-US" sz="2600" dirty="0">
                <a:effectLst/>
                <a:latin typeface="Calibri" panose="020F0502020204030204" pitchFamily="34" charset="0"/>
                <a:ea typeface="Calibri" panose="020F0502020204030204" pitchFamily="34" charset="0"/>
                <a:cs typeface="Times New Roman" panose="02020603050405020304" pitchFamily="18" charset="0"/>
              </a:rPr>
              <a:t>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profesorii</a:t>
            </a:r>
            <a:r>
              <a:rPr lang="en-US" sz="2600" dirty="0">
                <a:effectLst/>
                <a:latin typeface="Calibri" panose="020F0502020204030204" pitchFamily="34" charset="0"/>
                <a:ea typeface="Calibri" panose="020F0502020204030204" pitchFamily="34" charset="0"/>
                <a:cs typeface="Times New Roman" panose="02020603050405020304" pitchFamily="18" charset="0"/>
              </a:rPr>
              <a:t> sunt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neputiincioși</a:t>
            </a:r>
            <a:r>
              <a:rPr lang="en-US" sz="2600" dirty="0">
                <a:effectLst/>
                <a:latin typeface="Calibri" panose="020F0502020204030204" pitchFamily="34" charset="0"/>
                <a:ea typeface="Calibri" panose="020F0502020204030204" pitchFamily="34" charset="0"/>
                <a:cs typeface="Times New Roman" panose="02020603050405020304" pitchFamily="18" charset="0"/>
              </a:rPr>
              <a:t>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și</a:t>
            </a:r>
            <a:r>
              <a:rPr lang="en-US" sz="2600" dirty="0">
                <a:effectLst/>
                <a:latin typeface="Calibri" panose="020F0502020204030204" pitchFamily="34" charset="0"/>
                <a:ea typeface="Calibri" panose="020F0502020204030204" pitchFamily="34" charset="0"/>
                <a:cs typeface="Times New Roman" panose="02020603050405020304" pitchFamily="18" charset="0"/>
              </a:rPr>
              <a:t> nu pot face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nimic</a:t>
            </a:r>
            <a:r>
              <a:rPr lang="en-US" sz="2600" dirty="0">
                <a:effectLst/>
                <a:latin typeface="Calibri" panose="020F0502020204030204" pitchFamily="34" charset="0"/>
                <a:ea typeface="Calibri" panose="020F0502020204030204" pitchFamily="34" charset="0"/>
                <a:cs typeface="Times New Roman" panose="02020603050405020304" pitchFamily="18" charset="0"/>
              </a:rPr>
              <a:t>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pentru</a:t>
            </a:r>
            <a:r>
              <a:rPr lang="en-US" sz="2600" dirty="0">
                <a:effectLst/>
                <a:latin typeface="Calibri" panose="020F0502020204030204" pitchFamily="34" charset="0"/>
                <a:ea typeface="Calibri" panose="020F0502020204030204" pitchFamily="34" charset="0"/>
                <a:cs typeface="Times New Roman" panose="02020603050405020304" pitchFamily="18" charset="0"/>
              </a:rPr>
              <a:t>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ei</a:t>
            </a:r>
            <a:r>
              <a:rPr lang="en-US" sz="26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spcAft>
                <a:spcPts val="800"/>
              </a:spcAft>
              <a:buFont typeface="Symbol" panose="05050102010706020507" pitchFamily="18" charset="2"/>
              <a:buChar char=""/>
            </a:pPr>
            <a:r>
              <a:rPr lang="en-US" sz="2600" dirty="0">
                <a:effectLst/>
                <a:latin typeface="Calibri" panose="020F0502020204030204" pitchFamily="34" charset="0"/>
                <a:ea typeface="Calibri" panose="020F0502020204030204" pitchFamily="34" charset="0"/>
                <a:cs typeface="Times New Roman" panose="02020603050405020304" pitchFamily="18" charset="0"/>
              </a:rPr>
              <a:t>cred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că</a:t>
            </a:r>
            <a:r>
              <a:rPr lang="en-US" sz="2600" dirty="0">
                <a:effectLst/>
                <a:latin typeface="Calibri" panose="020F0502020204030204" pitchFamily="34" charset="0"/>
                <a:ea typeface="Calibri" panose="020F0502020204030204" pitchFamily="34" charset="0"/>
                <a:cs typeface="Times New Roman" panose="02020603050405020304" pitchFamily="18" charset="0"/>
              </a:rPr>
              <a:t>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vor</a:t>
            </a:r>
            <a:r>
              <a:rPr lang="en-US" sz="2600" dirty="0">
                <a:effectLst/>
                <a:latin typeface="Calibri" panose="020F0502020204030204" pitchFamily="34" charset="0"/>
                <a:ea typeface="Calibri" panose="020F0502020204030204" pitchFamily="34" charset="0"/>
                <a:cs typeface="Times New Roman" panose="02020603050405020304" pitchFamily="18" charset="0"/>
              </a:rPr>
              <a:t> fi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mult</a:t>
            </a:r>
            <a:r>
              <a:rPr lang="en-US" sz="2600" dirty="0">
                <a:effectLst/>
                <a:latin typeface="Calibri" panose="020F0502020204030204" pitchFamily="34" charset="0"/>
                <a:ea typeface="Calibri" panose="020F0502020204030204" pitchFamily="34" charset="0"/>
                <a:cs typeface="Times New Roman" panose="02020603050405020304" pitchFamily="18" charset="0"/>
              </a:rPr>
              <a:t>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mai</a:t>
            </a:r>
            <a:r>
              <a:rPr lang="en-US" sz="2600" dirty="0">
                <a:effectLst/>
                <a:latin typeface="Calibri" panose="020F0502020204030204" pitchFamily="34" charset="0"/>
                <a:ea typeface="Calibri" panose="020F0502020204030204" pitchFamily="34" charset="0"/>
                <a:cs typeface="Times New Roman" panose="02020603050405020304" pitchFamily="18" charset="0"/>
              </a:rPr>
              <a:t>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ridiculizați</a:t>
            </a:r>
            <a:r>
              <a:rPr lang="en-US" sz="2600" dirty="0">
                <a:effectLst/>
                <a:latin typeface="Calibri" panose="020F0502020204030204" pitchFamily="34" charset="0"/>
                <a:ea typeface="Calibri" panose="020F0502020204030204" pitchFamily="34" charset="0"/>
                <a:cs typeface="Times New Roman" panose="02020603050405020304" pitchFamily="18" charset="0"/>
              </a:rPr>
              <a:t>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dacă</a:t>
            </a:r>
            <a:r>
              <a:rPr lang="en-US" sz="2600" dirty="0">
                <a:effectLst/>
                <a:latin typeface="Calibri" panose="020F0502020204030204" pitchFamily="34" charset="0"/>
                <a:ea typeface="Calibri" panose="020F0502020204030204" pitchFamily="34" charset="0"/>
                <a:cs typeface="Times New Roman" panose="02020603050405020304" pitchFamily="18" charset="0"/>
              </a:rPr>
              <a:t>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părinții</a:t>
            </a:r>
            <a:r>
              <a:rPr lang="en-US" sz="2600" dirty="0">
                <a:effectLst/>
                <a:latin typeface="Calibri" panose="020F0502020204030204" pitchFamily="34" charset="0"/>
                <a:ea typeface="Calibri" panose="020F0502020204030204" pitchFamily="34" charset="0"/>
                <a:cs typeface="Times New Roman" panose="02020603050405020304" pitchFamily="18" charset="0"/>
              </a:rPr>
              <a:t>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vor</a:t>
            </a:r>
            <a:r>
              <a:rPr lang="en-US" sz="2600" dirty="0">
                <a:effectLst/>
                <a:latin typeface="Calibri" panose="020F0502020204030204" pitchFamily="34" charset="0"/>
                <a:ea typeface="Calibri" panose="020F0502020204030204" pitchFamily="34" charset="0"/>
                <a:cs typeface="Times New Roman" panose="02020603050405020304" pitchFamily="18" charset="0"/>
              </a:rPr>
              <a:t>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veni</a:t>
            </a:r>
            <a:r>
              <a:rPr lang="en-US" sz="2600" dirty="0">
                <a:effectLst/>
                <a:latin typeface="Calibri" panose="020F0502020204030204" pitchFamily="34" charset="0"/>
                <a:ea typeface="Calibri" panose="020F0502020204030204" pitchFamily="34" charset="0"/>
                <a:cs typeface="Times New Roman" panose="02020603050405020304" pitchFamily="18" charset="0"/>
              </a:rPr>
              <a:t> la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școală</a:t>
            </a:r>
            <a:r>
              <a:rPr lang="en-US" sz="2600" dirty="0">
                <a:effectLst/>
                <a:latin typeface="Calibri" panose="020F0502020204030204" pitchFamily="34" charset="0"/>
                <a:ea typeface="Calibri" panose="020F0502020204030204" pitchFamily="34" charset="0"/>
                <a:cs typeface="Times New Roman" panose="02020603050405020304" pitchFamily="18" charset="0"/>
              </a:rPr>
              <a:t>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sau</a:t>
            </a:r>
            <a:r>
              <a:rPr lang="en-US" sz="2600" dirty="0">
                <a:effectLst/>
                <a:latin typeface="Calibri" panose="020F0502020204030204" pitchFamily="34" charset="0"/>
                <a:ea typeface="Calibri" panose="020F0502020204030204" pitchFamily="34" charset="0"/>
                <a:cs typeface="Times New Roman" panose="02020603050405020304" pitchFamily="18" charset="0"/>
              </a:rPr>
              <a:t>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profesorii</a:t>
            </a:r>
            <a:r>
              <a:rPr lang="en-US" sz="2600" dirty="0">
                <a:effectLst/>
                <a:latin typeface="Calibri" panose="020F0502020204030204" pitchFamily="34" charset="0"/>
                <a:ea typeface="Calibri" panose="020F0502020204030204" pitchFamily="34" charset="0"/>
                <a:cs typeface="Times New Roman" panose="02020603050405020304" pitchFamily="18" charset="0"/>
              </a:rPr>
              <a:t>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vor</a:t>
            </a:r>
            <a:r>
              <a:rPr lang="en-US" sz="2600" dirty="0">
                <a:effectLst/>
                <a:latin typeface="Calibri" panose="020F0502020204030204" pitchFamily="34" charset="0"/>
                <a:ea typeface="Calibri" panose="020F0502020204030204" pitchFamily="34" charset="0"/>
                <a:cs typeface="Times New Roman" panose="02020603050405020304" pitchFamily="18" charset="0"/>
              </a:rPr>
              <a:t>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lua</a:t>
            </a:r>
            <a:r>
              <a:rPr lang="en-US" sz="2600" dirty="0">
                <a:effectLst/>
                <a:latin typeface="Calibri" panose="020F0502020204030204" pitchFamily="34" charset="0"/>
                <a:ea typeface="Calibri" panose="020F0502020204030204" pitchFamily="34" charset="0"/>
                <a:cs typeface="Times New Roman" panose="02020603050405020304" pitchFamily="18" charset="0"/>
              </a:rPr>
              <a:t>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atitudine</a:t>
            </a:r>
            <a:r>
              <a:rPr lang="en-US" sz="26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2853334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88118-B015-4DD2-BF70-AA577B1E3368}"/>
              </a:ext>
            </a:extLst>
          </p:cNvPr>
          <p:cNvSpPr>
            <a:spLocks noGrp="1"/>
          </p:cNvSpPr>
          <p:nvPr>
            <p:ph type="title"/>
          </p:nvPr>
        </p:nvSpPr>
        <p:spPr/>
        <p:txBody>
          <a:bodyPr/>
          <a:lstStyle/>
          <a:p>
            <a:r>
              <a:rPr lang="ro-RO" dirty="0"/>
              <a:t>Martorii sau asistența </a:t>
            </a:r>
            <a:endParaRPr lang="en-US" dirty="0"/>
          </a:p>
        </p:txBody>
      </p:sp>
      <p:sp>
        <p:nvSpPr>
          <p:cNvPr id="3" name="Content Placeholder 2">
            <a:extLst>
              <a:ext uri="{FF2B5EF4-FFF2-40B4-BE49-F238E27FC236}">
                <a16:creationId xmlns:a16="http://schemas.microsoft.com/office/drawing/2014/main" id="{3D1D713F-355F-451E-AE74-32746C40D436}"/>
              </a:ext>
            </a:extLst>
          </p:cNvPr>
          <p:cNvSpPr>
            <a:spLocks noGrp="1"/>
          </p:cNvSpPr>
          <p:nvPr>
            <p:ph idx="1"/>
          </p:nvPr>
        </p:nvSpPr>
        <p:spPr>
          <a:xfrm>
            <a:off x="4040155" y="2015732"/>
            <a:ext cx="7604449" cy="3722598"/>
          </a:xfrm>
        </p:spPr>
        <p:txBody>
          <a:bodyPr>
            <a:normAutofit fontScale="92500"/>
          </a:bodyPr>
          <a:lstStyle/>
          <a:p>
            <a:r>
              <a:rPr lang="ro-RO" sz="1800" dirty="0">
                <a:effectLst/>
                <a:latin typeface="Calibri" panose="020F0502020204030204" pitchFamily="34" charset="0"/>
                <a:ea typeface="Calibri" panose="020F0502020204030204" pitchFamily="34" charset="0"/>
                <a:cs typeface="Calibri" panose="020F0502020204030204" pitchFamily="34" charset="0"/>
              </a:rPr>
              <a:t>Cele mai noi studii făcute de oamenii de știință au arătat că de cele mai multe ori bullyingul este un </a:t>
            </a:r>
            <a:r>
              <a:rPr lang="ro-RO" sz="1800" b="1" dirty="0">
                <a:effectLst/>
                <a:latin typeface="Calibri" panose="020F0502020204030204" pitchFamily="34" charset="0"/>
                <a:ea typeface="Calibri" panose="020F0502020204030204" pitchFamily="34" charset="0"/>
                <a:cs typeface="Calibri" panose="020F0502020204030204" pitchFamily="34" charset="0"/>
              </a:rPr>
              <a:t>fenomen care apare în grup</a:t>
            </a:r>
            <a:r>
              <a:rPr lang="ro-RO" sz="1800" dirty="0">
                <a:effectLst/>
                <a:latin typeface="Calibri" panose="020F0502020204030204" pitchFamily="34" charset="0"/>
                <a:ea typeface="Calibri" panose="020F0502020204030204" pitchFamily="34" charset="0"/>
                <a:cs typeface="Calibri" panose="020F0502020204030204" pitchFamily="34" charset="0"/>
              </a:rPr>
              <a:t> și este </a:t>
            </a:r>
            <a:r>
              <a:rPr lang="ro-RO" sz="1800" b="1" dirty="0">
                <a:latin typeface="Calibri" panose="020F0502020204030204" pitchFamily="34" charset="0"/>
                <a:ea typeface="Calibri" panose="020F0502020204030204" pitchFamily="34" charset="0"/>
                <a:cs typeface="Calibri" panose="020F0502020204030204" pitchFamily="34" charset="0"/>
              </a:rPr>
              <a:t>î</a:t>
            </a:r>
            <a:r>
              <a:rPr lang="ro-RO" sz="1800" b="1" dirty="0">
                <a:effectLst/>
                <a:latin typeface="Calibri" panose="020F0502020204030204" pitchFamily="34" charset="0"/>
                <a:ea typeface="Calibri" panose="020F0502020204030204" pitchFamily="34" charset="0"/>
                <a:cs typeface="Calibri" panose="020F0502020204030204" pitchFamily="34" charset="0"/>
              </a:rPr>
              <a:t>ncurajat de modul în care grupul care asistă reacționează la ceea ce se întâmplă. </a:t>
            </a:r>
          </a:p>
          <a:p>
            <a:pPr marL="342900" lvl="0" indent="-342900" algn="just">
              <a:lnSpc>
                <a:spcPct val="115000"/>
              </a:lnSpc>
              <a:buFont typeface="Symbol" panose="05050102010706020507" pitchFamily="18" charset="2"/>
              <a:buChar char=""/>
            </a:pPr>
            <a:r>
              <a:rPr lang="en-US" sz="1800" dirty="0" err="1">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ofer</a:t>
            </a:r>
            <a:r>
              <a:rPr lang="ro-RO" sz="180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ă</a:t>
            </a:r>
            <a:r>
              <a:rPr lang="en-US" sz="180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putere</a:t>
            </a:r>
            <a:r>
              <a:rPr lang="en-US" sz="180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 fie </a:t>
            </a:r>
            <a:r>
              <a:rPr lang="en-US" sz="1800" dirty="0" err="1">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persoanei</a:t>
            </a:r>
            <a:r>
              <a:rPr lang="en-US" sz="180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 care </a:t>
            </a:r>
            <a:r>
              <a:rPr lang="en-US" sz="1800" dirty="0" err="1">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manifestă</a:t>
            </a:r>
            <a:r>
              <a:rPr lang="en-US" sz="180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comportamente</a:t>
            </a:r>
            <a:r>
              <a:rPr lang="en-US" sz="180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 de bullying, fie </a:t>
            </a:r>
            <a:r>
              <a:rPr lang="en-US" sz="1800" dirty="0" err="1">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persoanei</a:t>
            </a:r>
            <a:r>
              <a:rPr lang="en-US" sz="180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 care </a:t>
            </a:r>
            <a:r>
              <a:rPr lang="en-US" sz="1800" dirty="0" err="1">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este</a:t>
            </a:r>
            <a:r>
              <a:rPr lang="en-US" sz="180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ținta</a:t>
            </a:r>
            <a:r>
              <a:rPr lang="en-US" sz="180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 a </a:t>
            </a:r>
            <a:r>
              <a:rPr lang="en-US" sz="1800" dirty="0" err="1">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bullyingului</a:t>
            </a:r>
            <a:r>
              <a:rPr lang="en-US" sz="180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Depinde</a:t>
            </a:r>
            <a:r>
              <a:rPr lang="en-US" sz="180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 de </a:t>
            </a:r>
            <a:r>
              <a:rPr lang="en-US" sz="1800" dirty="0" err="1">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partea</a:t>
            </a:r>
            <a:r>
              <a:rPr lang="en-US" sz="180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 cui se </a:t>
            </a:r>
            <a:r>
              <a:rPr lang="en-US" sz="1800" dirty="0" err="1">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poziționează</a:t>
            </a:r>
            <a:r>
              <a:rPr lang="en-US" sz="180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US" sz="1800" dirty="0" err="1">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Toți</a:t>
            </a:r>
            <a:r>
              <a:rPr lang="en-US" sz="180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cei</a:t>
            </a:r>
            <a:r>
              <a:rPr lang="en-US" sz="180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 care </a:t>
            </a:r>
            <a:r>
              <a:rPr lang="en-US" sz="1800" dirty="0" err="1">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asistă</a:t>
            </a:r>
            <a:r>
              <a:rPr lang="en-US" sz="180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chiar</a:t>
            </a:r>
            <a:r>
              <a:rPr lang="en-US" sz="180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dacă</a:t>
            </a:r>
            <a:r>
              <a:rPr lang="en-US" sz="180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 nu </a:t>
            </a:r>
            <a:r>
              <a:rPr lang="en-US" sz="1800" dirty="0" err="1">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participă</a:t>
            </a:r>
            <a:r>
              <a:rPr lang="en-US" sz="180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efectiv</a:t>
            </a:r>
            <a:r>
              <a:rPr lang="en-US" sz="180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 la </a:t>
            </a:r>
            <a:r>
              <a:rPr lang="en-US" sz="1800" dirty="0" err="1">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acțiune</a:t>
            </a:r>
            <a:r>
              <a:rPr lang="en-US" sz="180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servesc</a:t>
            </a:r>
            <a:r>
              <a:rPr lang="en-US" sz="180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 ca </a:t>
            </a:r>
            <a:r>
              <a:rPr lang="en-US" sz="1800" dirty="0" err="1">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sursă</a:t>
            </a:r>
            <a:r>
              <a:rPr lang="en-US" sz="180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 de </a:t>
            </a:r>
            <a:r>
              <a:rPr lang="en-US" sz="1800" dirty="0" err="1">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încurajare</a:t>
            </a:r>
            <a:r>
              <a:rPr lang="en-US" sz="180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a:t>
            </a:r>
            <a:r>
              <a:rPr lang="en-US" sz="1800" dirty="0" err="1">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descurajare</a:t>
            </a:r>
            <a:r>
              <a:rPr lang="en-US" sz="180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pentru</a:t>
            </a:r>
            <a:r>
              <a:rPr lang="en-US" sz="180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cel</a:t>
            </a:r>
            <a:r>
              <a:rPr lang="en-US" sz="180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ce</a:t>
            </a:r>
            <a:r>
              <a:rPr lang="en-US" sz="180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inițiază</a:t>
            </a:r>
            <a:r>
              <a:rPr lang="en-US" sz="180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comportamentul</a:t>
            </a:r>
            <a:r>
              <a:rPr lang="en-US" sz="180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 de bullying.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Symbol" panose="05050102010706020507" pitchFamily="18" charset="2"/>
              <a:buChar char=""/>
            </a:pPr>
            <a:r>
              <a:rPr lang="en-US" sz="1800" dirty="0" err="1">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Doar</a:t>
            </a:r>
            <a:r>
              <a:rPr lang="en-US" sz="180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cei</a:t>
            </a:r>
            <a:r>
              <a:rPr lang="en-US" sz="180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 care </a:t>
            </a:r>
            <a:r>
              <a:rPr lang="en-US" sz="1800" dirty="0" err="1">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aleg</a:t>
            </a:r>
            <a:r>
              <a:rPr lang="en-US" sz="180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să</a:t>
            </a:r>
            <a:r>
              <a:rPr lang="en-US" sz="180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ia</a:t>
            </a:r>
            <a:r>
              <a:rPr lang="en-US" sz="180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partea</a:t>
            </a:r>
            <a:r>
              <a:rPr lang="en-US" sz="180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colegului</a:t>
            </a:r>
            <a:r>
              <a:rPr lang="en-US" sz="180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 care </a:t>
            </a:r>
            <a:r>
              <a:rPr lang="en-US" sz="1800" dirty="0" err="1">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este</a:t>
            </a:r>
            <a:r>
              <a:rPr lang="en-US" sz="180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ținta</a:t>
            </a:r>
            <a:r>
              <a:rPr lang="en-US" sz="180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bullyingului</a:t>
            </a:r>
            <a:r>
              <a:rPr lang="en-US" sz="180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 pot </a:t>
            </a:r>
            <a:r>
              <a:rPr lang="en-US" sz="1800" dirty="0" err="1">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înclina</a:t>
            </a:r>
            <a:r>
              <a:rPr lang="en-US" sz="180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raportul</a:t>
            </a:r>
            <a:r>
              <a:rPr lang="en-US" sz="180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 de </a:t>
            </a:r>
            <a:r>
              <a:rPr lang="en-US" sz="1800" dirty="0" err="1">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forțe</a:t>
            </a:r>
            <a:r>
              <a:rPr lang="en-US" sz="180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în</a:t>
            </a:r>
            <a:r>
              <a:rPr lang="en-US" sz="180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favoarea</a:t>
            </a:r>
            <a:r>
              <a:rPr lang="en-US" sz="180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acestuia</a:t>
            </a:r>
            <a:r>
              <a:rPr lang="en-US" sz="180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pic>
        <p:nvPicPr>
          <p:cNvPr id="4" name="Picture 3">
            <a:extLst>
              <a:ext uri="{FF2B5EF4-FFF2-40B4-BE49-F238E27FC236}">
                <a16:creationId xmlns:a16="http://schemas.microsoft.com/office/drawing/2014/main" id="{3FC02544-C744-4ADE-B57D-F877D180EF0B}"/>
              </a:ext>
            </a:extLst>
          </p:cNvPr>
          <p:cNvPicPr/>
          <p:nvPr/>
        </p:nvPicPr>
        <p:blipFill>
          <a:blip r:embed="rId2">
            <a:extLst>
              <a:ext uri="{28A0092B-C50C-407E-A947-70E740481C1C}">
                <a14:useLocalDpi xmlns:a14="http://schemas.microsoft.com/office/drawing/2010/main" val="0"/>
              </a:ext>
            </a:extLst>
          </a:blip>
          <a:stretch>
            <a:fillRect/>
          </a:stretch>
        </p:blipFill>
        <p:spPr>
          <a:xfrm rot="5400000">
            <a:off x="424701" y="2253505"/>
            <a:ext cx="3722597" cy="3247054"/>
          </a:xfrm>
          <a:prstGeom prst="rect">
            <a:avLst/>
          </a:prstGeom>
        </p:spPr>
      </p:pic>
      <p:sp>
        <p:nvSpPr>
          <p:cNvPr id="5" name="Footer Placeholder 4">
            <a:extLst>
              <a:ext uri="{FF2B5EF4-FFF2-40B4-BE49-F238E27FC236}">
                <a16:creationId xmlns:a16="http://schemas.microsoft.com/office/drawing/2014/main" id="{76595DD1-5289-4D5C-B056-43DFC040E4F9}"/>
              </a:ext>
            </a:extLst>
          </p:cNvPr>
          <p:cNvSpPr>
            <a:spLocks noGrp="1"/>
          </p:cNvSpPr>
          <p:nvPr>
            <p:ph type="ftr" sz="quarter" idx="11"/>
          </p:nvPr>
        </p:nvSpPr>
        <p:spPr/>
        <p:txBody>
          <a:bodyPr/>
          <a:lstStyle/>
          <a:p>
            <a:r>
              <a:rPr lang="en-US"/>
              <a:t>Teenagers Cards, psycards.ru</a:t>
            </a:r>
          </a:p>
        </p:txBody>
      </p:sp>
    </p:spTree>
    <p:extLst>
      <p:ext uri="{BB962C8B-B14F-4D97-AF65-F5344CB8AC3E}">
        <p14:creationId xmlns:p14="http://schemas.microsoft.com/office/powerpoint/2010/main" val="12933406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F201C-C128-4E39-82E0-6A43090DC8F7}"/>
              </a:ext>
            </a:extLst>
          </p:cNvPr>
          <p:cNvSpPr>
            <a:spLocks noGrp="1"/>
          </p:cNvSpPr>
          <p:nvPr>
            <p:ph type="title"/>
          </p:nvPr>
        </p:nvSpPr>
        <p:spPr/>
        <p:txBody>
          <a:bodyPr/>
          <a:lstStyle/>
          <a:p>
            <a:r>
              <a:rPr lang="ro-RO" sz="1800" b="1" dirty="0">
                <a:effectLst/>
                <a:latin typeface="Calibri" panose="020F0502020204030204" pitchFamily="34" charset="0"/>
                <a:ea typeface="Calibri" panose="020F0502020204030204" pitchFamily="34" charset="0"/>
                <a:cs typeface="Calibri" panose="020F0502020204030204" pitchFamily="34" charset="0"/>
              </a:rPr>
              <a:t>Reacțiile asistenței și impactul lor asupra celor implicați într-o situație de bullying.</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6B5C1DB4-EB59-4216-982E-6A996AB09679}"/>
              </a:ext>
            </a:extLst>
          </p:cNvPr>
          <p:cNvSpPr>
            <a:spLocks noGrp="1"/>
          </p:cNvSpPr>
          <p:nvPr>
            <p:ph idx="1"/>
          </p:nvPr>
        </p:nvSpPr>
        <p:spPr>
          <a:xfrm>
            <a:off x="4189445" y="2015732"/>
            <a:ext cx="7259216" cy="3828587"/>
          </a:xfrm>
        </p:spPr>
        <p:txBody>
          <a:bodyPr>
            <a:normAutofit fontScale="85000" lnSpcReduction="10000"/>
          </a:bodyPr>
          <a:lstStyle/>
          <a:p>
            <a:r>
              <a:rPr lang="ro-RO" dirty="0"/>
              <a:t>Elevi care se </a:t>
            </a:r>
            <a:r>
              <a:rPr lang="ro-RO" sz="1800" b="1" dirty="0">
                <a:solidFill>
                  <a:srgbClr val="1B1B1B"/>
                </a:solidFill>
                <a:latin typeface="Calibri" panose="020F0502020204030204" pitchFamily="34" charset="0"/>
              </a:rPr>
              <a:t>distrează</a:t>
            </a:r>
            <a:r>
              <a:rPr lang="en-US" sz="1800" b="1" dirty="0">
                <a:solidFill>
                  <a:srgbClr val="1B1B1B"/>
                </a:solidFill>
                <a:effectLst/>
                <a:latin typeface="Calibri" panose="020F0502020204030204" pitchFamily="34" charset="0"/>
                <a:ea typeface="Times New Roman" panose="02020603050405020304" pitchFamily="18" charset="0"/>
              </a:rPr>
              <a:t> pe </a:t>
            </a:r>
            <a:r>
              <a:rPr lang="en-US" sz="1800" b="1" dirty="0" err="1">
                <a:solidFill>
                  <a:srgbClr val="1B1B1B"/>
                </a:solidFill>
                <a:effectLst/>
                <a:latin typeface="Calibri" panose="020F0502020204030204" pitchFamily="34" charset="0"/>
                <a:ea typeface="Times New Roman" panose="02020603050405020304" pitchFamily="18" charset="0"/>
              </a:rPr>
              <a:t>baza</a:t>
            </a:r>
            <a:r>
              <a:rPr lang="en-US" sz="1800" b="1" dirty="0">
                <a:solidFill>
                  <a:srgbClr val="1B1B1B"/>
                </a:solidFill>
                <a:effectLst/>
                <a:latin typeface="Calibri" panose="020F0502020204030204" pitchFamily="34" charset="0"/>
                <a:ea typeface="Times New Roman" panose="02020603050405020304" pitchFamily="18" charset="0"/>
              </a:rPr>
              <a:t> a </a:t>
            </a:r>
            <a:r>
              <a:rPr lang="en-US" sz="1800" b="1" dirty="0" err="1">
                <a:solidFill>
                  <a:srgbClr val="1B1B1B"/>
                </a:solidFill>
                <a:effectLst/>
                <a:latin typeface="Calibri" panose="020F0502020204030204" pitchFamily="34" charset="0"/>
                <a:ea typeface="Times New Roman" panose="02020603050405020304" pitchFamily="18" charset="0"/>
              </a:rPr>
              <a:t>ceea</a:t>
            </a:r>
            <a:r>
              <a:rPr lang="en-US" sz="1800" b="1" dirty="0">
                <a:solidFill>
                  <a:srgbClr val="1B1B1B"/>
                </a:solidFill>
                <a:effectLst/>
                <a:latin typeface="Calibri" panose="020F0502020204030204" pitchFamily="34" charset="0"/>
                <a:ea typeface="Times New Roman" panose="02020603050405020304" pitchFamily="18" charset="0"/>
              </a:rPr>
              <a:t> </a:t>
            </a:r>
            <a:r>
              <a:rPr lang="en-US" sz="1800" b="1" dirty="0" err="1">
                <a:solidFill>
                  <a:srgbClr val="1B1B1B"/>
                </a:solidFill>
                <a:effectLst/>
                <a:latin typeface="Calibri" panose="020F0502020204030204" pitchFamily="34" charset="0"/>
                <a:ea typeface="Times New Roman" panose="02020603050405020304" pitchFamily="18" charset="0"/>
              </a:rPr>
              <a:t>ce</a:t>
            </a:r>
            <a:r>
              <a:rPr lang="en-US" sz="1800" b="1" dirty="0">
                <a:solidFill>
                  <a:srgbClr val="1B1B1B"/>
                </a:solidFill>
                <a:effectLst/>
                <a:latin typeface="Calibri" panose="020F0502020204030204" pitchFamily="34" charset="0"/>
                <a:ea typeface="Times New Roman" panose="02020603050405020304" pitchFamily="18" charset="0"/>
              </a:rPr>
              <a:t> </a:t>
            </a:r>
            <a:r>
              <a:rPr lang="en-US" sz="1800" b="1" dirty="0" err="1">
                <a:solidFill>
                  <a:srgbClr val="1B1B1B"/>
                </a:solidFill>
                <a:effectLst/>
                <a:latin typeface="Calibri" panose="020F0502020204030204" pitchFamily="34" charset="0"/>
                <a:ea typeface="Times New Roman" panose="02020603050405020304" pitchFamily="18" charset="0"/>
              </a:rPr>
              <a:t>văd</a:t>
            </a:r>
            <a:r>
              <a:rPr lang="en-US" sz="1800" dirty="0">
                <a:solidFill>
                  <a:srgbClr val="1B1B1B"/>
                </a:solidFill>
                <a:effectLst/>
                <a:latin typeface="Calibri" panose="020F0502020204030204" pitchFamily="34" charset="0"/>
                <a:ea typeface="Times New Roman" panose="02020603050405020304" pitchFamily="18" charset="0"/>
              </a:rPr>
              <a:t> </a:t>
            </a:r>
            <a:r>
              <a:rPr lang="en-US" sz="1800" b="1" dirty="0" err="1">
                <a:solidFill>
                  <a:srgbClr val="1B1B1B"/>
                </a:solidFill>
                <a:effectLst/>
                <a:latin typeface="Calibri" panose="020F0502020204030204" pitchFamily="34" charset="0"/>
                <a:ea typeface="Times New Roman" panose="02020603050405020304" pitchFamily="18" charset="0"/>
              </a:rPr>
              <a:t>sau</a:t>
            </a:r>
            <a:r>
              <a:rPr lang="en-US" sz="1800" b="1" dirty="0">
                <a:solidFill>
                  <a:srgbClr val="1B1B1B"/>
                </a:solidFill>
                <a:effectLst/>
                <a:latin typeface="Calibri" panose="020F0502020204030204" pitchFamily="34" charset="0"/>
                <a:ea typeface="Times New Roman" panose="02020603050405020304" pitchFamily="18" charset="0"/>
              </a:rPr>
              <a:t> aud.</a:t>
            </a:r>
            <a:r>
              <a:rPr lang="en-US" sz="1800" dirty="0">
                <a:solidFill>
                  <a:srgbClr val="1B1B1B"/>
                </a:solidFill>
                <a:effectLst/>
                <a:latin typeface="Calibri" panose="020F0502020204030204" pitchFamily="34" charset="0"/>
                <a:ea typeface="Times New Roman" panose="02020603050405020304" pitchFamily="18" charset="0"/>
              </a:rPr>
              <a:t> </a:t>
            </a:r>
            <a:r>
              <a:rPr lang="en-US" sz="1800" dirty="0" err="1">
                <a:solidFill>
                  <a:srgbClr val="1B1B1B"/>
                </a:solidFill>
                <a:effectLst/>
                <a:latin typeface="Calibri" panose="020F0502020204030204" pitchFamily="34" charset="0"/>
                <a:ea typeface="Times New Roman" panose="02020603050405020304" pitchFamily="18" charset="0"/>
              </a:rPr>
              <a:t>Râsul</a:t>
            </a:r>
            <a:r>
              <a:rPr lang="en-US" sz="1800" dirty="0">
                <a:solidFill>
                  <a:srgbClr val="1B1B1B"/>
                </a:solidFill>
                <a:effectLst/>
                <a:latin typeface="Calibri" panose="020F0502020204030204" pitchFamily="34" charset="0"/>
                <a:ea typeface="Times New Roman" panose="02020603050405020304" pitchFamily="18" charset="0"/>
              </a:rPr>
              <a:t> </a:t>
            </a:r>
            <a:r>
              <a:rPr lang="en-US" sz="1800" dirty="0" err="1">
                <a:solidFill>
                  <a:srgbClr val="1B1B1B"/>
                </a:solidFill>
                <a:effectLst/>
                <a:latin typeface="Calibri" panose="020F0502020204030204" pitchFamily="34" charset="0"/>
                <a:ea typeface="Times New Roman" panose="02020603050405020304" pitchFamily="18" charset="0"/>
              </a:rPr>
              <a:t>este</a:t>
            </a:r>
            <a:r>
              <a:rPr lang="en-US" sz="1800" dirty="0">
                <a:solidFill>
                  <a:srgbClr val="1B1B1B"/>
                </a:solidFill>
                <a:effectLst/>
                <a:latin typeface="Calibri" panose="020F0502020204030204" pitchFamily="34" charset="0"/>
                <a:ea typeface="Times New Roman" panose="02020603050405020304" pitchFamily="18" charset="0"/>
              </a:rPr>
              <a:t> un </a:t>
            </a:r>
            <a:r>
              <a:rPr lang="en-US" sz="1800" dirty="0" err="1">
                <a:solidFill>
                  <a:srgbClr val="1B1B1B"/>
                </a:solidFill>
                <a:effectLst/>
                <a:latin typeface="Calibri" panose="020F0502020204030204" pitchFamily="34" charset="0"/>
                <a:ea typeface="Times New Roman" panose="02020603050405020304" pitchFamily="18" charset="0"/>
              </a:rPr>
              <a:t>comportament</a:t>
            </a:r>
            <a:r>
              <a:rPr lang="en-US" sz="1800" dirty="0">
                <a:solidFill>
                  <a:srgbClr val="1B1B1B"/>
                </a:solidFill>
                <a:effectLst/>
                <a:latin typeface="Calibri" panose="020F0502020204030204" pitchFamily="34" charset="0"/>
                <a:ea typeface="Times New Roman" panose="02020603050405020304" pitchFamily="18" charset="0"/>
              </a:rPr>
              <a:t> care </a:t>
            </a:r>
            <a:r>
              <a:rPr lang="en-US" sz="1800" dirty="0" err="1">
                <a:solidFill>
                  <a:srgbClr val="1B1B1B"/>
                </a:solidFill>
                <a:effectLst/>
                <a:latin typeface="Calibri" panose="020F0502020204030204" pitchFamily="34" charset="0"/>
                <a:ea typeface="Times New Roman" panose="02020603050405020304" pitchFamily="18" charset="0"/>
              </a:rPr>
              <a:t>întărește</a:t>
            </a:r>
            <a:r>
              <a:rPr lang="en-US" sz="1800" dirty="0">
                <a:solidFill>
                  <a:srgbClr val="1B1B1B"/>
                </a:solidFill>
                <a:effectLst/>
                <a:latin typeface="Calibri" panose="020F0502020204030204" pitchFamily="34" charset="0"/>
                <a:ea typeface="Times New Roman" panose="02020603050405020304" pitchFamily="18" charset="0"/>
              </a:rPr>
              <a:t> </a:t>
            </a:r>
            <a:r>
              <a:rPr lang="en-US" sz="1800" dirty="0" err="1">
                <a:solidFill>
                  <a:srgbClr val="1B1B1B"/>
                </a:solidFill>
                <a:effectLst/>
                <a:latin typeface="Calibri" panose="020F0502020204030204" pitchFamily="34" charset="0"/>
                <a:ea typeface="Times New Roman" panose="02020603050405020304" pitchFamily="18" charset="0"/>
              </a:rPr>
              <a:t>comportamentul</a:t>
            </a:r>
            <a:r>
              <a:rPr lang="en-US" sz="1800" dirty="0">
                <a:solidFill>
                  <a:srgbClr val="1B1B1B"/>
                </a:solidFill>
                <a:effectLst/>
                <a:latin typeface="Calibri" panose="020F0502020204030204" pitchFamily="34" charset="0"/>
                <a:ea typeface="Times New Roman" panose="02020603050405020304" pitchFamily="18" charset="0"/>
              </a:rPr>
              <a:t> de bullying. </a:t>
            </a:r>
            <a:endParaRPr lang="ro-RO" sz="1800" dirty="0">
              <a:solidFill>
                <a:srgbClr val="1B1B1B"/>
              </a:solidFill>
              <a:effectLst/>
              <a:latin typeface="Calibri" panose="020F0502020204030204" pitchFamily="34" charset="0"/>
              <a:ea typeface="Times New Roman" panose="02020603050405020304" pitchFamily="18" charset="0"/>
            </a:endParaRPr>
          </a:p>
          <a:p>
            <a:r>
              <a:rPr lang="ro-RO" sz="1800" dirty="0">
                <a:solidFill>
                  <a:srgbClr val="1B1B1B"/>
                </a:solidFill>
                <a:effectLst/>
                <a:latin typeface="Calibri" panose="020F0502020204030204" pitchFamily="34" charset="0"/>
                <a:ea typeface="Times New Roman" panose="02020603050405020304" pitchFamily="18" charset="0"/>
              </a:rPr>
              <a:t>Elevi care instigă </a:t>
            </a:r>
            <a:r>
              <a:rPr lang="en-US" sz="1800" dirty="0">
                <a:solidFill>
                  <a:srgbClr val="1B1B1B"/>
                </a:solidFill>
                <a:effectLst/>
                <a:latin typeface="Calibri" panose="020F0502020204030204" pitchFamily="34" charset="0"/>
                <a:ea typeface="Times New Roman" panose="02020603050405020304" pitchFamily="18" charset="0"/>
              </a:rPr>
              <a:t>de pe </a:t>
            </a:r>
            <a:r>
              <a:rPr lang="en-US" sz="1800" dirty="0" err="1">
                <a:solidFill>
                  <a:srgbClr val="1B1B1B"/>
                </a:solidFill>
                <a:effectLst/>
                <a:latin typeface="Calibri" panose="020F0502020204030204" pitchFamily="34" charset="0"/>
                <a:ea typeface="Times New Roman" panose="02020603050405020304" pitchFamily="18" charset="0"/>
              </a:rPr>
              <a:t>margine</a:t>
            </a:r>
            <a:r>
              <a:rPr lang="en-US" sz="1800" dirty="0">
                <a:solidFill>
                  <a:srgbClr val="1B1B1B"/>
                </a:solidFill>
                <a:effectLst/>
                <a:latin typeface="Calibri" panose="020F0502020204030204" pitchFamily="34" charset="0"/>
                <a:ea typeface="Times New Roman" panose="02020603050405020304" pitchFamily="18" charset="0"/>
              </a:rPr>
              <a:t> </a:t>
            </a:r>
            <a:r>
              <a:rPr lang="en-US" sz="1800" dirty="0" err="1">
                <a:solidFill>
                  <a:srgbClr val="1B1B1B"/>
                </a:solidFill>
                <a:effectLst/>
                <a:latin typeface="Calibri" panose="020F0502020204030204" pitchFamily="34" charset="0"/>
                <a:ea typeface="Times New Roman" panose="02020603050405020304" pitchFamily="18" charset="0"/>
              </a:rPr>
              <a:t>încurajează</a:t>
            </a:r>
            <a:r>
              <a:rPr lang="en-US" sz="1800" dirty="0">
                <a:solidFill>
                  <a:srgbClr val="1B1B1B"/>
                </a:solidFill>
                <a:effectLst/>
                <a:latin typeface="Calibri" panose="020F0502020204030204" pitchFamily="34" charset="0"/>
                <a:ea typeface="Times New Roman" panose="02020603050405020304" pitchFamily="18" charset="0"/>
              </a:rPr>
              <a:t> direct </a:t>
            </a:r>
            <a:r>
              <a:rPr lang="en-US" sz="1800" dirty="0" err="1">
                <a:solidFill>
                  <a:srgbClr val="1B1B1B"/>
                </a:solidFill>
                <a:effectLst/>
                <a:latin typeface="Calibri" panose="020F0502020204030204" pitchFamily="34" charset="0"/>
                <a:ea typeface="Times New Roman" panose="02020603050405020304" pitchFamily="18" charset="0"/>
              </a:rPr>
              <a:t>persoana</a:t>
            </a:r>
            <a:r>
              <a:rPr lang="en-US" sz="1800" dirty="0">
                <a:solidFill>
                  <a:srgbClr val="1B1B1B"/>
                </a:solidFill>
                <a:effectLst/>
                <a:latin typeface="Calibri" panose="020F0502020204030204" pitchFamily="34" charset="0"/>
                <a:ea typeface="Times New Roman" panose="02020603050405020304" pitchFamily="18" charset="0"/>
              </a:rPr>
              <a:t> care </a:t>
            </a:r>
            <a:r>
              <a:rPr lang="en-US" sz="1800" dirty="0" err="1">
                <a:solidFill>
                  <a:srgbClr val="1B1B1B"/>
                </a:solidFill>
                <a:effectLst/>
                <a:latin typeface="Calibri" panose="020F0502020204030204" pitchFamily="34" charset="0"/>
                <a:ea typeface="Times New Roman" panose="02020603050405020304" pitchFamily="18" charset="0"/>
              </a:rPr>
              <a:t>manifestă</a:t>
            </a:r>
            <a:r>
              <a:rPr lang="en-US" sz="1800" dirty="0">
                <a:solidFill>
                  <a:srgbClr val="1B1B1B"/>
                </a:solidFill>
                <a:effectLst/>
                <a:latin typeface="Calibri" panose="020F0502020204030204" pitchFamily="34" charset="0"/>
                <a:ea typeface="Times New Roman" panose="02020603050405020304" pitchFamily="18" charset="0"/>
              </a:rPr>
              <a:t> </a:t>
            </a:r>
            <a:r>
              <a:rPr lang="en-US" sz="1800" dirty="0" err="1">
                <a:solidFill>
                  <a:srgbClr val="1B1B1B"/>
                </a:solidFill>
                <a:effectLst/>
                <a:latin typeface="Calibri" panose="020F0502020204030204" pitchFamily="34" charset="0"/>
                <a:ea typeface="Times New Roman" panose="02020603050405020304" pitchFamily="18" charset="0"/>
              </a:rPr>
              <a:t>comportamentul</a:t>
            </a:r>
            <a:r>
              <a:rPr lang="en-US" sz="1800" dirty="0">
                <a:solidFill>
                  <a:srgbClr val="1B1B1B"/>
                </a:solidFill>
                <a:effectLst/>
                <a:latin typeface="Calibri" panose="020F0502020204030204" pitchFamily="34" charset="0"/>
                <a:ea typeface="Times New Roman" panose="02020603050405020304" pitchFamily="18" charset="0"/>
              </a:rPr>
              <a:t> de bullying </a:t>
            </a:r>
            <a:endParaRPr lang="ro-RO" sz="1800" dirty="0">
              <a:solidFill>
                <a:srgbClr val="1B1B1B"/>
              </a:solidFill>
              <a:effectLst/>
              <a:latin typeface="Calibri" panose="020F0502020204030204" pitchFamily="34" charset="0"/>
              <a:ea typeface="Times New Roman" panose="02020603050405020304" pitchFamily="18" charset="0"/>
            </a:endParaRPr>
          </a:p>
          <a:p>
            <a:r>
              <a:rPr lang="ro-RO" sz="1800" b="1"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Elevi care </a:t>
            </a:r>
            <a:r>
              <a:rPr lang="en-US" sz="1800" b="1" dirty="0" err="1">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priv</a:t>
            </a:r>
            <a:r>
              <a:rPr lang="ro-RO" sz="1800" b="1"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esc</a:t>
            </a:r>
            <a:r>
              <a:rPr lang="en-US" sz="1800" b="1"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b="1" dirty="0" err="1">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în</a:t>
            </a:r>
            <a:r>
              <a:rPr lang="en-US" sz="1800" b="1"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b="1" dirty="0" err="1">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tăcere</a:t>
            </a:r>
            <a:r>
              <a:rPr lang="en-US" sz="1800" b="1"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a:t>
            </a:r>
            <a:r>
              <a:rPr lang="en-US" sz="180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acești</a:t>
            </a:r>
            <a:r>
              <a:rPr lang="en-US" sz="180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elevi</a:t>
            </a:r>
            <a:r>
              <a:rPr lang="en-US" sz="180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rămân</a:t>
            </a:r>
            <a:r>
              <a:rPr lang="en-US" sz="180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separati</a:t>
            </a:r>
            <a:r>
              <a:rPr lang="en-US" sz="180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 de </a:t>
            </a:r>
            <a:r>
              <a:rPr lang="en-US" sz="1800" dirty="0" err="1">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situația</a:t>
            </a:r>
            <a:r>
              <a:rPr lang="en-US" sz="180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 de bullying </a:t>
            </a:r>
            <a:r>
              <a:rPr lang="en-US" sz="1800" dirty="0" err="1">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dar</a:t>
            </a:r>
            <a:r>
              <a:rPr lang="en-US" sz="180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întăresc</a:t>
            </a:r>
            <a:r>
              <a:rPr lang="en-US" sz="180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comportamentul</a:t>
            </a:r>
            <a:r>
              <a:rPr lang="en-US" sz="180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 de bullying </a:t>
            </a:r>
            <a:r>
              <a:rPr lang="en-US" sz="1800" dirty="0" err="1">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prin</a:t>
            </a:r>
            <a:r>
              <a:rPr lang="en-US" sz="180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faptul</a:t>
            </a:r>
            <a:r>
              <a:rPr lang="en-US" sz="180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că</a:t>
            </a:r>
            <a:r>
              <a:rPr lang="en-US" sz="180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privesc</a:t>
            </a:r>
            <a:r>
              <a:rPr lang="en-US" sz="180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 O </a:t>
            </a:r>
            <a:r>
              <a:rPr lang="en-US" sz="1800" dirty="0" err="1">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persoană</a:t>
            </a:r>
            <a:r>
              <a:rPr lang="en-US" sz="180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 care </a:t>
            </a:r>
            <a:r>
              <a:rPr lang="en-US" sz="1800" dirty="0" err="1">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manifestă</a:t>
            </a:r>
            <a:r>
              <a:rPr lang="en-US" sz="180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comportament</a:t>
            </a:r>
            <a:r>
              <a:rPr lang="en-US" sz="180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 de bullying are </a:t>
            </a:r>
            <a:r>
              <a:rPr lang="en-US" sz="1800" dirty="0" err="1">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nevoie</a:t>
            </a:r>
            <a:r>
              <a:rPr lang="en-US" sz="180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 de </a:t>
            </a:r>
            <a:r>
              <a:rPr lang="en-US" sz="1800" dirty="0" err="1">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atenție</a:t>
            </a:r>
            <a:r>
              <a:rPr lang="en-US" sz="180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pentru</a:t>
            </a:r>
            <a:r>
              <a:rPr lang="en-US" sz="180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 a-</a:t>
            </a:r>
            <a:r>
              <a:rPr lang="en-US" sz="1800" dirty="0" err="1">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și</a:t>
            </a:r>
            <a:r>
              <a:rPr lang="en-US" sz="180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afirma</a:t>
            </a:r>
            <a:r>
              <a:rPr lang="en-US" sz="180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statutul</a:t>
            </a:r>
            <a:r>
              <a:rPr lang="en-US" sz="180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sau</a:t>
            </a:r>
            <a:r>
              <a:rPr lang="en-US" sz="180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 a-</a:t>
            </a:r>
            <a:r>
              <a:rPr lang="en-US" sz="1800" dirty="0" err="1">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și</a:t>
            </a:r>
            <a:r>
              <a:rPr lang="en-US" sz="180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arăta</a:t>
            </a:r>
            <a:r>
              <a:rPr lang="en-US" sz="180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puterea</a:t>
            </a:r>
            <a:r>
              <a:rPr lang="en-US" sz="180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a:t>
            </a:r>
            <a:endParaRPr lang="ro-RO" sz="180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endParaRPr>
          </a:p>
          <a:p>
            <a:r>
              <a:rPr lang="ro-RO" sz="1800" b="1" dirty="0">
                <a:solidFill>
                  <a:srgbClr val="1B1B1B"/>
                </a:solidFill>
                <a:latin typeface="Calibri" panose="020F0502020204030204" pitchFamily="34" charset="0"/>
                <a:ea typeface="Times New Roman" panose="02020603050405020304" pitchFamily="18" charset="0"/>
              </a:rPr>
              <a:t>Elevi care</a:t>
            </a:r>
            <a:r>
              <a:rPr lang="en-US" sz="1800" b="1" dirty="0">
                <a:solidFill>
                  <a:srgbClr val="1B1B1B"/>
                </a:solidFill>
                <a:effectLst/>
                <a:latin typeface="Calibri" panose="020F0502020204030204" pitchFamily="34" charset="0"/>
                <a:ea typeface="Times New Roman" panose="02020603050405020304" pitchFamily="18" charset="0"/>
              </a:rPr>
              <a:t> </a:t>
            </a:r>
            <a:r>
              <a:rPr lang="en-US" sz="1800" b="1" dirty="0" err="1">
                <a:solidFill>
                  <a:srgbClr val="1B1B1B"/>
                </a:solidFill>
                <a:effectLst/>
                <a:latin typeface="Calibri" panose="020F0502020204030204" pitchFamily="34" charset="0"/>
                <a:ea typeface="Times New Roman" panose="02020603050405020304" pitchFamily="18" charset="0"/>
              </a:rPr>
              <a:t>ple</a:t>
            </a:r>
            <a:r>
              <a:rPr lang="ro-RO" sz="1800" b="1" dirty="0">
                <a:solidFill>
                  <a:srgbClr val="1B1B1B"/>
                </a:solidFill>
                <a:effectLst/>
                <a:latin typeface="Calibri" panose="020F0502020204030204" pitchFamily="34" charset="0"/>
                <a:ea typeface="Times New Roman" panose="02020603050405020304" pitchFamily="18" charset="0"/>
              </a:rPr>
              <a:t>a</a:t>
            </a:r>
            <a:r>
              <a:rPr lang="en-US" sz="1800" b="1" dirty="0">
                <a:solidFill>
                  <a:srgbClr val="1B1B1B"/>
                </a:solidFill>
                <a:effectLst/>
                <a:latin typeface="Calibri" panose="020F0502020204030204" pitchFamily="34" charset="0"/>
                <a:ea typeface="Times New Roman" panose="02020603050405020304" pitchFamily="18" charset="0"/>
              </a:rPr>
              <a:t>c</a:t>
            </a:r>
            <a:r>
              <a:rPr lang="ro-RO" sz="1800" b="1" dirty="0">
                <a:solidFill>
                  <a:srgbClr val="1B1B1B"/>
                </a:solidFill>
                <a:effectLst/>
                <a:latin typeface="Calibri" panose="020F0502020204030204" pitchFamily="34" charset="0"/>
                <a:ea typeface="Times New Roman" panose="02020603050405020304" pitchFamily="18" charset="0"/>
              </a:rPr>
              <a:t>ă</a:t>
            </a:r>
            <a:r>
              <a:rPr lang="en-US" sz="1800" b="1" dirty="0">
                <a:solidFill>
                  <a:srgbClr val="1B1B1B"/>
                </a:solidFill>
                <a:effectLst/>
                <a:latin typeface="Calibri" panose="020F0502020204030204" pitchFamily="34" charset="0"/>
                <a:ea typeface="Times New Roman" panose="02020603050405020304" pitchFamily="18" charset="0"/>
              </a:rPr>
              <a:t> </a:t>
            </a:r>
            <a:r>
              <a:rPr lang="en-US" sz="1800" b="1" dirty="0" err="1">
                <a:solidFill>
                  <a:srgbClr val="1B1B1B"/>
                </a:solidFill>
                <a:effectLst/>
                <a:latin typeface="Calibri" panose="020F0502020204030204" pitchFamily="34" charset="0"/>
                <a:ea typeface="Times New Roman" panose="02020603050405020304" pitchFamily="18" charset="0"/>
              </a:rPr>
              <a:t>dintr</a:t>
            </a:r>
            <a:r>
              <a:rPr lang="en-US" sz="1800" b="1" dirty="0">
                <a:solidFill>
                  <a:srgbClr val="1B1B1B"/>
                </a:solidFill>
                <a:effectLst/>
                <a:latin typeface="Calibri" panose="020F0502020204030204" pitchFamily="34" charset="0"/>
                <a:ea typeface="Times New Roman" panose="02020603050405020304" pitchFamily="18" charset="0"/>
              </a:rPr>
              <a:t>-</a:t>
            </a:r>
            <a:r>
              <a:rPr lang="ro-RO" sz="1800" dirty="0">
                <a:effectLst/>
                <a:latin typeface="Calibri" panose="020F0502020204030204" pitchFamily="34" charset="0"/>
                <a:ea typeface="Calibri" panose="020F0502020204030204" pitchFamily="34" charset="0"/>
              </a:rPr>
              <a:t>o astfel de situație. Îndepărtarea nu este la fel de încurajatoare precum celelalte comportamente descrise mai sus dar are și ea un rol de întărire prin faptul că lasă persoana care este rănită în imposibilitatea de a face față singură la ce i se întâmplă, fără niciun fel de suport. </a:t>
            </a:r>
            <a:r>
              <a:rPr lang="en-US" sz="180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7" name="Picture 3">
            <a:extLst>
              <a:ext uri="{FF2B5EF4-FFF2-40B4-BE49-F238E27FC236}">
                <a16:creationId xmlns:a16="http://schemas.microsoft.com/office/drawing/2014/main" id="{2275EF22-4158-4020-B3D6-640853EBB6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176" y="1853753"/>
            <a:ext cx="3648269" cy="3990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04707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E58D3-68B5-4328-A942-91411C014FB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986A2C9-1496-4F64-8394-FC08CD5D9116}"/>
              </a:ext>
            </a:extLst>
          </p:cNvPr>
          <p:cNvSpPr>
            <a:spLocks noGrp="1"/>
          </p:cNvSpPr>
          <p:nvPr>
            <p:ph idx="1"/>
          </p:nvPr>
        </p:nvSpPr>
        <p:spPr>
          <a:xfrm>
            <a:off x="4851919" y="2015732"/>
            <a:ext cx="6202936" cy="3955860"/>
          </a:xfrm>
        </p:spPr>
        <p:txBody>
          <a:bodyPr>
            <a:normAutofit fontScale="85000" lnSpcReduction="10000"/>
          </a:bodyPr>
          <a:lstStyle/>
          <a:p>
            <a:r>
              <a:rPr lang="ro-RO" sz="2400" b="1" dirty="0">
                <a:solidFill>
                  <a:srgbClr val="1B1B1B"/>
                </a:solidFill>
                <a:effectLst/>
                <a:latin typeface="Calibri" panose="020F0502020204030204" pitchFamily="34" charset="0"/>
                <a:ea typeface="Times New Roman" panose="02020603050405020304" pitchFamily="18" charset="0"/>
              </a:rPr>
              <a:t>Elevi care pleacă și</a:t>
            </a:r>
            <a:r>
              <a:rPr lang="en-US" sz="2400" b="1" dirty="0">
                <a:solidFill>
                  <a:srgbClr val="1B1B1B"/>
                </a:solidFill>
                <a:effectLst/>
                <a:latin typeface="Calibri" panose="020F0502020204030204" pitchFamily="34" charset="0"/>
                <a:ea typeface="Times New Roman" panose="02020603050405020304" pitchFamily="18" charset="0"/>
              </a:rPr>
              <a:t> </a:t>
            </a:r>
            <a:r>
              <a:rPr lang="en-US" sz="2400" b="1" dirty="0" err="1">
                <a:solidFill>
                  <a:srgbClr val="1B1B1B"/>
                </a:solidFill>
                <a:effectLst/>
                <a:latin typeface="Calibri" panose="020F0502020204030204" pitchFamily="34" charset="0"/>
                <a:ea typeface="Times New Roman" panose="02020603050405020304" pitchFamily="18" charset="0"/>
              </a:rPr>
              <a:t>cer</a:t>
            </a:r>
            <a:r>
              <a:rPr lang="en-US" sz="2400" b="1" dirty="0">
                <a:solidFill>
                  <a:srgbClr val="1B1B1B"/>
                </a:solidFill>
                <a:effectLst/>
                <a:latin typeface="Calibri" panose="020F0502020204030204" pitchFamily="34" charset="0"/>
                <a:ea typeface="Times New Roman" panose="02020603050405020304" pitchFamily="18" charset="0"/>
              </a:rPr>
              <a:t> </a:t>
            </a:r>
            <a:r>
              <a:rPr lang="en-US" sz="2400" b="1" dirty="0" err="1">
                <a:solidFill>
                  <a:srgbClr val="1B1B1B"/>
                </a:solidFill>
                <a:effectLst/>
                <a:latin typeface="Calibri" panose="020F0502020204030204" pitchFamily="34" charset="0"/>
                <a:ea typeface="Times New Roman" panose="02020603050405020304" pitchFamily="18" charset="0"/>
              </a:rPr>
              <a:t>ajutorul</a:t>
            </a:r>
            <a:r>
              <a:rPr lang="en-US" sz="2400" b="1" dirty="0">
                <a:solidFill>
                  <a:srgbClr val="1B1B1B"/>
                </a:solidFill>
                <a:effectLst/>
                <a:latin typeface="Calibri" panose="020F0502020204030204" pitchFamily="34" charset="0"/>
                <a:ea typeface="Times New Roman" panose="02020603050405020304" pitchFamily="18" charset="0"/>
              </a:rPr>
              <a:t> </a:t>
            </a:r>
            <a:r>
              <a:rPr lang="en-US" sz="2400" b="1" dirty="0" err="1">
                <a:solidFill>
                  <a:srgbClr val="1B1B1B"/>
                </a:solidFill>
                <a:effectLst/>
                <a:latin typeface="Calibri" panose="020F0502020204030204" pitchFamily="34" charset="0"/>
                <a:ea typeface="Times New Roman" panose="02020603050405020304" pitchFamily="18" charset="0"/>
              </a:rPr>
              <a:t>cuiva</a:t>
            </a:r>
            <a:r>
              <a:rPr lang="en-US" sz="2400" b="1" dirty="0">
                <a:solidFill>
                  <a:srgbClr val="1B1B1B"/>
                </a:solidFill>
                <a:effectLst/>
                <a:latin typeface="Calibri" panose="020F0502020204030204" pitchFamily="34" charset="0"/>
                <a:ea typeface="Times New Roman" panose="02020603050405020304" pitchFamily="18" charset="0"/>
              </a:rPr>
              <a:t> </a:t>
            </a:r>
            <a:r>
              <a:rPr lang="en-US" sz="2400" dirty="0">
                <a:solidFill>
                  <a:srgbClr val="1B1B1B"/>
                </a:solidFill>
                <a:effectLst/>
                <a:latin typeface="Calibri" panose="020F0502020204030204" pitchFamily="34" charset="0"/>
                <a:ea typeface="Times New Roman" panose="02020603050405020304" pitchFamily="18" charset="0"/>
              </a:rPr>
              <a:t>care are o </a:t>
            </a:r>
            <a:r>
              <a:rPr lang="en-US" sz="2400" dirty="0" err="1">
                <a:solidFill>
                  <a:srgbClr val="1B1B1B"/>
                </a:solidFill>
                <a:effectLst/>
                <a:latin typeface="Calibri" panose="020F0502020204030204" pitchFamily="34" charset="0"/>
                <a:ea typeface="Times New Roman" panose="02020603050405020304" pitchFamily="18" charset="0"/>
              </a:rPr>
              <a:t>putere</a:t>
            </a:r>
            <a:r>
              <a:rPr lang="en-US" sz="2400" dirty="0">
                <a:solidFill>
                  <a:srgbClr val="1B1B1B"/>
                </a:solidFill>
                <a:effectLst/>
                <a:latin typeface="Calibri" panose="020F0502020204030204" pitchFamily="34" charset="0"/>
                <a:ea typeface="Times New Roman" panose="02020603050405020304" pitchFamily="18" charset="0"/>
              </a:rPr>
              <a:t> </a:t>
            </a:r>
            <a:r>
              <a:rPr lang="en-US" sz="2400" dirty="0" err="1">
                <a:solidFill>
                  <a:srgbClr val="1B1B1B"/>
                </a:solidFill>
                <a:effectLst/>
                <a:latin typeface="Calibri" panose="020F0502020204030204" pitchFamily="34" charset="0"/>
                <a:ea typeface="Times New Roman" panose="02020603050405020304" pitchFamily="18" charset="0"/>
              </a:rPr>
              <a:t>mai</a:t>
            </a:r>
            <a:r>
              <a:rPr lang="en-US" sz="2400" dirty="0">
                <a:solidFill>
                  <a:srgbClr val="1B1B1B"/>
                </a:solidFill>
                <a:effectLst/>
                <a:latin typeface="Calibri" panose="020F0502020204030204" pitchFamily="34" charset="0"/>
                <a:ea typeface="Times New Roman" panose="02020603050405020304" pitchFamily="18" charset="0"/>
              </a:rPr>
              <a:t> mare, </a:t>
            </a:r>
            <a:r>
              <a:rPr lang="en-US" sz="2400" dirty="0" err="1">
                <a:solidFill>
                  <a:srgbClr val="1B1B1B"/>
                </a:solidFill>
                <a:effectLst/>
                <a:latin typeface="Calibri" panose="020F0502020204030204" pitchFamily="34" charset="0"/>
                <a:ea typeface="Times New Roman" panose="02020603050405020304" pitchFamily="18" charset="0"/>
              </a:rPr>
              <a:t>respectiv</a:t>
            </a:r>
            <a:r>
              <a:rPr lang="en-US" sz="2400" dirty="0">
                <a:solidFill>
                  <a:srgbClr val="1B1B1B"/>
                </a:solidFill>
                <a:effectLst/>
                <a:latin typeface="Calibri" panose="020F0502020204030204" pitchFamily="34" charset="0"/>
                <a:ea typeface="Times New Roman" panose="02020603050405020304" pitchFamily="18" charset="0"/>
              </a:rPr>
              <a:t> a </a:t>
            </a:r>
            <a:r>
              <a:rPr lang="ro-RO" sz="2400" dirty="0">
                <a:solidFill>
                  <a:srgbClr val="1B1B1B"/>
                </a:solidFill>
                <a:effectLst/>
                <a:latin typeface="Calibri" panose="020F0502020204030204" pitchFamily="34" charset="0"/>
                <a:ea typeface="Times New Roman" panose="02020603050405020304" pitchFamily="18" charset="0"/>
              </a:rPr>
              <a:t>unui cadru didactic </a:t>
            </a:r>
            <a:r>
              <a:rPr lang="en-US" sz="2400" dirty="0" err="1">
                <a:solidFill>
                  <a:srgbClr val="1B1B1B"/>
                </a:solidFill>
                <a:effectLst/>
                <a:latin typeface="Calibri" panose="020F0502020204030204" pitchFamily="34" charset="0"/>
                <a:ea typeface="Times New Roman" panose="02020603050405020304" pitchFamily="18" charset="0"/>
              </a:rPr>
              <a:t>este</a:t>
            </a:r>
            <a:r>
              <a:rPr lang="en-US" sz="2400" dirty="0">
                <a:solidFill>
                  <a:srgbClr val="1B1B1B"/>
                </a:solidFill>
                <a:effectLst/>
                <a:latin typeface="Calibri" panose="020F0502020204030204" pitchFamily="34" charset="0"/>
                <a:ea typeface="Times New Roman" panose="02020603050405020304" pitchFamily="18" charset="0"/>
              </a:rPr>
              <a:t> o </a:t>
            </a:r>
            <a:r>
              <a:rPr lang="en-US" sz="2400" dirty="0" err="1">
                <a:solidFill>
                  <a:srgbClr val="1B1B1B"/>
                </a:solidFill>
                <a:effectLst/>
                <a:latin typeface="Calibri" panose="020F0502020204030204" pitchFamily="34" charset="0"/>
                <a:ea typeface="Times New Roman" panose="02020603050405020304" pitchFamily="18" charset="0"/>
              </a:rPr>
              <a:t>soluție</a:t>
            </a:r>
            <a:r>
              <a:rPr lang="en-US" sz="2400" dirty="0">
                <a:solidFill>
                  <a:srgbClr val="1B1B1B"/>
                </a:solidFill>
                <a:effectLst/>
                <a:latin typeface="Calibri" panose="020F0502020204030204" pitchFamily="34" charset="0"/>
                <a:ea typeface="Times New Roman" panose="02020603050405020304" pitchFamily="18" charset="0"/>
              </a:rPr>
              <a:t> </a:t>
            </a:r>
            <a:r>
              <a:rPr lang="en-US" sz="2400" dirty="0" err="1">
                <a:solidFill>
                  <a:srgbClr val="1B1B1B"/>
                </a:solidFill>
                <a:effectLst/>
                <a:latin typeface="Calibri" panose="020F0502020204030204" pitchFamily="34" charset="0"/>
                <a:ea typeface="Times New Roman" panose="02020603050405020304" pitchFamily="18" charset="0"/>
              </a:rPr>
              <a:t>foarte</a:t>
            </a:r>
            <a:r>
              <a:rPr lang="en-US" sz="2400" dirty="0">
                <a:solidFill>
                  <a:srgbClr val="1B1B1B"/>
                </a:solidFill>
                <a:effectLst/>
                <a:latin typeface="Calibri" panose="020F0502020204030204" pitchFamily="34" charset="0"/>
                <a:ea typeface="Times New Roman" panose="02020603050405020304" pitchFamily="18" charset="0"/>
              </a:rPr>
              <a:t> </a:t>
            </a:r>
            <a:r>
              <a:rPr lang="en-US" sz="2400" dirty="0" err="1">
                <a:solidFill>
                  <a:srgbClr val="1B1B1B"/>
                </a:solidFill>
                <a:effectLst/>
                <a:latin typeface="Calibri" panose="020F0502020204030204" pitchFamily="34" charset="0"/>
                <a:ea typeface="Times New Roman" panose="02020603050405020304" pitchFamily="18" charset="0"/>
              </a:rPr>
              <a:t>bună</a:t>
            </a:r>
            <a:r>
              <a:rPr lang="en-US" sz="2400" dirty="0">
                <a:solidFill>
                  <a:srgbClr val="1B1B1B"/>
                </a:solidFill>
                <a:effectLst/>
                <a:latin typeface="Calibri" panose="020F0502020204030204" pitchFamily="34" charset="0"/>
                <a:ea typeface="Times New Roman" panose="02020603050405020304" pitchFamily="18" charset="0"/>
              </a:rPr>
              <a:t> </a:t>
            </a:r>
            <a:r>
              <a:rPr lang="en-US" sz="2400" dirty="0" err="1">
                <a:solidFill>
                  <a:srgbClr val="1B1B1B"/>
                </a:solidFill>
                <a:effectLst/>
                <a:latin typeface="Calibri" panose="020F0502020204030204" pitchFamily="34" charset="0"/>
                <a:ea typeface="Times New Roman" panose="02020603050405020304" pitchFamily="18" charset="0"/>
              </a:rPr>
              <a:t>mai</a:t>
            </a:r>
            <a:r>
              <a:rPr lang="en-US" sz="2400" dirty="0">
                <a:solidFill>
                  <a:srgbClr val="1B1B1B"/>
                </a:solidFill>
                <a:effectLst/>
                <a:latin typeface="Calibri" panose="020F0502020204030204" pitchFamily="34" charset="0"/>
                <a:ea typeface="Times New Roman" panose="02020603050405020304" pitchFamily="18" charset="0"/>
              </a:rPr>
              <a:t> ales </a:t>
            </a:r>
            <a:r>
              <a:rPr lang="en-US" sz="2400" dirty="0" err="1">
                <a:solidFill>
                  <a:srgbClr val="1B1B1B"/>
                </a:solidFill>
                <a:effectLst/>
                <a:latin typeface="Calibri" panose="020F0502020204030204" pitchFamily="34" charset="0"/>
                <a:ea typeface="Times New Roman" panose="02020603050405020304" pitchFamily="18" charset="0"/>
              </a:rPr>
              <a:t>atunci</a:t>
            </a:r>
            <a:r>
              <a:rPr lang="en-US" sz="2400" dirty="0">
                <a:solidFill>
                  <a:srgbClr val="1B1B1B"/>
                </a:solidFill>
                <a:effectLst/>
                <a:latin typeface="Calibri" panose="020F0502020204030204" pitchFamily="34" charset="0"/>
                <a:ea typeface="Times New Roman" panose="02020603050405020304" pitchFamily="18" charset="0"/>
              </a:rPr>
              <a:t> </a:t>
            </a:r>
            <a:r>
              <a:rPr lang="en-US" sz="2400" dirty="0" err="1">
                <a:solidFill>
                  <a:srgbClr val="1B1B1B"/>
                </a:solidFill>
                <a:effectLst/>
                <a:latin typeface="Calibri" panose="020F0502020204030204" pitchFamily="34" charset="0"/>
                <a:ea typeface="Times New Roman" panose="02020603050405020304" pitchFamily="18" charset="0"/>
              </a:rPr>
              <a:t>când</a:t>
            </a:r>
            <a:r>
              <a:rPr lang="en-US" sz="2400" dirty="0">
                <a:solidFill>
                  <a:srgbClr val="1B1B1B"/>
                </a:solidFill>
                <a:effectLst/>
                <a:latin typeface="Calibri" panose="020F0502020204030204" pitchFamily="34" charset="0"/>
                <a:ea typeface="Times New Roman" panose="02020603050405020304" pitchFamily="18" charset="0"/>
              </a:rPr>
              <a:t> </a:t>
            </a:r>
            <a:r>
              <a:rPr lang="en-US" sz="2400" dirty="0" err="1">
                <a:solidFill>
                  <a:srgbClr val="1B1B1B"/>
                </a:solidFill>
                <a:effectLst/>
                <a:latin typeface="Calibri" panose="020F0502020204030204" pitchFamily="34" charset="0"/>
                <a:ea typeface="Times New Roman" panose="02020603050405020304" pitchFamily="18" charset="0"/>
              </a:rPr>
              <a:t>ceea</a:t>
            </a:r>
            <a:r>
              <a:rPr lang="en-US" sz="2400" dirty="0">
                <a:solidFill>
                  <a:srgbClr val="1B1B1B"/>
                </a:solidFill>
                <a:effectLst/>
                <a:latin typeface="Calibri" panose="020F0502020204030204" pitchFamily="34" charset="0"/>
                <a:ea typeface="Times New Roman" panose="02020603050405020304" pitchFamily="18" charset="0"/>
              </a:rPr>
              <a:t> </a:t>
            </a:r>
            <a:r>
              <a:rPr lang="en-US" sz="2400" dirty="0" err="1">
                <a:solidFill>
                  <a:srgbClr val="1B1B1B"/>
                </a:solidFill>
                <a:effectLst/>
                <a:latin typeface="Calibri" panose="020F0502020204030204" pitchFamily="34" charset="0"/>
                <a:ea typeface="Times New Roman" panose="02020603050405020304" pitchFamily="18" charset="0"/>
              </a:rPr>
              <a:t>ce</a:t>
            </a:r>
            <a:r>
              <a:rPr lang="en-US" sz="2400" dirty="0">
                <a:solidFill>
                  <a:srgbClr val="1B1B1B"/>
                </a:solidFill>
                <a:effectLst/>
                <a:latin typeface="Calibri" panose="020F0502020204030204" pitchFamily="34" charset="0"/>
                <a:ea typeface="Times New Roman" panose="02020603050405020304" pitchFamily="18" charset="0"/>
              </a:rPr>
              <a:t> se </a:t>
            </a:r>
            <a:r>
              <a:rPr lang="en-US" sz="2400" dirty="0" err="1">
                <a:solidFill>
                  <a:srgbClr val="1B1B1B"/>
                </a:solidFill>
                <a:effectLst/>
                <a:latin typeface="Calibri" panose="020F0502020204030204" pitchFamily="34" charset="0"/>
                <a:ea typeface="Times New Roman" panose="02020603050405020304" pitchFamily="18" charset="0"/>
              </a:rPr>
              <a:t>întâmplă</a:t>
            </a:r>
            <a:r>
              <a:rPr lang="en-US" sz="2400" dirty="0">
                <a:solidFill>
                  <a:srgbClr val="1B1B1B"/>
                </a:solidFill>
                <a:effectLst/>
                <a:latin typeface="Calibri" panose="020F0502020204030204" pitchFamily="34" charset="0"/>
                <a:ea typeface="Times New Roman" panose="02020603050405020304" pitchFamily="18" charset="0"/>
              </a:rPr>
              <a:t> </a:t>
            </a:r>
            <a:r>
              <a:rPr lang="en-US" sz="2400" dirty="0" err="1">
                <a:solidFill>
                  <a:srgbClr val="1B1B1B"/>
                </a:solidFill>
                <a:effectLst/>
                <a:latin typeface="Calibri" panose="020F0502020204030204" pitchFamily="34" charset="0"/>
                <a:ea typeface="Times New Roman" panose="02020603050405020304" pitchFamily="18" charset="0"/>
              </a:rPr>
              <a:t>în</a:t>
            </a:r>
            <a:r>
              <a:rPr lang="en-US" sz="2400" dirty="0">
                <a:solidFill>
                  <a:srgbClr val="1B1B1B"/>
                </a:solidFill>
                <a:effectLst/>
                <a:latin typeface="Calibri" panose="020F0502020204030204" pitchFamily="34" charset="0"/>
                <a:ea typeface="Times New Roman" panose="02020603050405020304" pitchFamily="18" charset="0"/>
              </a:rPr>
              <a:t> </a:t>
            </a:r>
            <a:r>
              <a:rPr lang="en-US" sz="2400" dirty="0" err="1">
                <a:solidFill>
                  <a:srgbClr val="1B1B1B"/>
                </a:solidFill>
                <a:effectLst/>
                <a:latin typeface="Calibri" panose="020F0502020204030204" pitchFamily="34" charset="0"/>
                <a:ea typeface="Times New Roman" panose="02020603050405020304" pitchFamily="18" charset="0"/>
              </a:rPr>
              <a:t>acea</a:t>
            </a:r>
            <a:r>
              <a:rPr lang="en-US" sz="2400" dirty="0">
                <a:solidFill>
                  <a:srgbClr val="1B1B1B"/>
                </a:solidFill>
                <a:effectLst/>
                <a:latin typeface="Calibri" panose="020F0502020204030204" pitchFamily="34" charset="0"/>
                <a:ea typeface="Times New Roman" panose="02020603050405020304" pitchFamily="18" charset="0"/>
              </a:rPr>
              <a:t> </a:t>
            </a:r>
            <a:r>
              <a:rPr lang="en-US" sz="2400" dirty="0" err="1">
                <a:solidFill>
                  <a:srgbClr val="1B1B1B"/>
                </a:solidFill>
                <a:effectLst/>
                <a:latin typeface="Calibri" panose="020F0502020204030204" pitchFamily="34" charset="0"/>
                <a:ea typeface="Times New Roman" panose="02020603050405020304" pitchFamily="18" charset="0"/>
              </a:rPr>
              <a:t>situație</a:t>
            </a:r>
            <a:r>
              <a:rPr lang="en-US" sz="2400" dirty="0">
                <a:solidFill>
                  <a:srgbClr val="1B1B1B"/>
                </a:solidFill>
                <a:effectLst/>
                <a:latin typeface="Calibri" panose="020F0502020204030204" pitchFamily="34" charset="0"/>
                <a:ea typeface="Times New Roman" panose="02020603050405020304" pitchFamily="18" charset="0"/>
              </a:rPr>
              <a:t> </a:t>
            </a:r>
            <a:r>
              <a:rPr lang="en-US" sz="2400" dirty="0" err="1">
                <a:solidFill>
                  <a:srgbClr val="1B1B1B"/>
                </a:solidFill>
                <a:effectLst/>
                <a:latin typeface="Calibri" panose="020F0502020204030204" pitchFamily="34" charset="0"/>
                <a:ea typeface="Times New Roman" panose="02020603050405020304" pitchFamily="18" charset="0"/>
              </a:rPr>
              <a:t>depă</a:t>
            </a:r>
            <a:r>
              <a:rPr lang="ro-RO" sz="2400" dirty="0">
                <a:solidFill>
                  <a:srgbClr val="1B1B1B"/>
                </a:solidFill>
                <a:effectLst/>
                <a:latin typeface="Calibri" panose="020F0502020204030204" pitchFamily="34" charset="0"/>
                <a:ea typeface="Times New Roman" panose="02020603050405020304" pitchFamily="18" charset="0"/>
              </a:rPr>
              <a:t>ș</a:t>
            </a:r>
            <a:r>
              <a:rPr lang="en-US" sz="2400" dirty="0" err="1">
                <a:solidFill>
                  <a:srgbClr val="1B1B1B"/>
                </a:solidFill>
                <a:effectLst/>
                <a:latin typeface="Calibri" panose="020F0502020204030204" pitchFamily="34" charset="0"/>
                <a:ea typeface="Times New Roman" panose="02020603050405020304" pitchFamily="18" charset="0"/>
              </a:rPr>
              <a:t>ește</a:t>
            </a:r>
            <a:r>
              <a:rPr lang="en-US" sz="2400" dirty="0">
                <a:solidFill>
                  <a:srgbClr val="1B1B1B"/>
                </a:solidFill>
                <a:effectLst/>
                <a:latin typeface="Calibri" panose="020F0502020204030204" pitchFamily="34" charset="0"/>
                <a:ea typeface="Times New Roman" panose="02020603050405020304" pitchFamily="18" charset="0"/>
              </a:rPr>
              <a:t> cu </a:t>
            </a:r>
            <a:r>
              <a:rPr lang="en-US" sz="2400" dirty="0" err="1">
                <a:solidFill>
                  <a:srgbClr val="1B1B1B"/>
                </a:solidFill>
                <a:effectLst/>
                <a:latin typeface="Calibri" panose="020F0502020204030204" pitchFamily="34" charset="0"/>
                <a:ea typeface="Times New Roman" panose="02020603050405020304" pitchFamily="18" charset="0"/>
              </a:rPr>
              <a:t>mult</a:t>
            </a:r>
            <a:r>
              <a:rPr lang="en-US" sz="2400" dirty="0">
                <a:solidFill>
                  <a:srgbClr val="1B1B1B"/>
                </a:solidFill>
                <a:effectLst/>
                <a:latin typeface="Calibri" panose="020F0502020204030204" pitchFamily="34" charset="0"/>
                <a:ea typeface="Times New Roman" panose="02020603050405020304" pitchFamily="18" charset="0"/>
              </a:rPr>
              <a:t> </a:t>
            </a:r>
            <a:r>
              <a:rPr lang="en-US" sz="2400" dirty="0" err="1">
                <a:solidFill>
                  <a:srgbClr val="1B1B1B"/>
                </a:solidFill>
                <a:effectLst/>
                <a:latin typeface="Calibri" panose="020F0502020204030204" pitchFamily="34" charset="0"/>
                <a:ea typeface="Times New Roman" panose="02020603050405020304" pitchFamily="18" charset="0"/>
              </a:rPr>
              <a:t>capacitatea</a:t>
            </a:r>
            <a:r>
              <a:rPr lang="en-US" sz="2400" dirty="0">
                <a:solidFill>
                  <a:srgbClr val="1B1B1B"/>
                </a:solidFill>
                <a:effectLst/>
                <a:latin typeface="Calibri" panose="020F0502020204030204" pitchFamily="34" charset="0"/>
                <a:ea typeface="Times New Roman" panose="02020603050405020304" pitchFamily="18" charset="0"/>
              </a:rPr>
              <a:t> </a:t>
            </a:r>
            <a:r>
              <a:rPr lang="ro-RO" sz="2400" dirty="0">
                <a:solidFill>
                  <a:srgbClr val="1B1B1B"/>
                </a:solidFill>
                <a:effectLst/>
                <a:latin typeface="Calibri" panose="020F0502020204030204" pitchFamily="34" charset="0"/>
                <a:ea typeface="Times New Roman" panose="02020603050405020304" pitchFamily="18" charset="0"/>
              </a:rPr>
              <a:t>celor</a:t>
            </a:r>
            <a:r>
              <a:rPr lang="en-US" sz="2400" dirty="0">
                <a:solidFill>
                  <a:srgbClr val="1B1B1B"/>
                </a:solidFill>
                <a:effectLst/>
                <a:latin typeface="Calibri" panose="020F0502020204030204" pitchFamily="34" charset="0"/>
                <a:ea typeface="Times New Roman" panose="02020603050405020304" pitchFamily="18" charset="0"/>
              </a:rPr>
              <a:t> care </a:t>
            </a:r>
            <a:r>
              <a:rPr lang="en-US" sz="2400" dirty="0" err="1">
                <a:solidFill>
                  <a:srgbClr val="1B1B1B"/>
                </a:solidFill>
                <a:effectLst/>
                <a:latin typeface="Calibri" panose="020F0502020204030204" pitchFamily="34" charset="0"/>
                <a:ea typeface="Times New Roman" panose="02020603050405020304" pitchFamily="18" charset="0"/>
              </a:rPr>
              <a:t>asistă</a:t>
            </a:r>
            <a:r>
              <a:rPr lang="en-US" sz="2400" dirty="0">
                <a:solidFill>
                  <a:srgbClr val="1B1B1B"/>
                </a:solidFill>
                <a:effectLst/>
                <a:latin typeface="Calibri" panose="020F0502020204030204" pitchFamily="34" charset="0"/>
                <a:ea typeface="Times New Roman" panose="02020603050405020304" pitchFamily="18" charset="0"/>
              </a:rPr>
              <a:t>  de a </a:t>
            </a:r>
            <a:r>
              <a:rPr lang="en-US" sz="2400" dirty="0" err="1">
                <a:solidFill>
                  <a:srgbClr val="1B1B1B"/>
                </a:solidFill>
                <a:effectLst/>
                <a:latin typeface="Calibri" panose="020F0502020204030204" pitchFamily="34" charset="0"/>
                <a:ea typeface="Times New Roman" panose="02020603050405020304" pitchFamily="18" charset="0"/>
              </a:rPr>
              <a:t>gestiona</a:t>
            </a:r>
            <a:r>
              <a:rPr lang="en-US" sz="2400" dirty="0">
                <a:solidFill>
                  <a:srgbClr val="1B1B1B"/>
                </a:solidFill>
                <a:effectLst/>
                <a:latin typeface="Calibri" panose="020F0502020204030204" pitchFamily="34" charset="0"/>
                <a:ea typeface="Times New Roman" panose="02020603050405020304" pitchFamily="18" charset="0"/>
              </a:rPr>
              <a:t> pe </a:t>
            </a:r>
            <a:r>
              <a:rPr lang="en-US" sz="2400" dirty="0" err="1">
                <a:solidFill>
                  <a:srgbClr val="1B1B1B"/>
                </a:solidFill>
                <a:effectLst/>
                <a:latin typeface="Calibri" panose="020F0502020204030204" pitchFamily="34" charset="0"/>
                <a:ea typeface="Times New Roman" panose="02020603050405020304" pitchFamily="18" charset="0"/>
              </a:rPr>
              <a:t>cont</a:t>
            </a:r>
            <a:r>
              <a:rPr lang="en-US" sz="2400" dirty="0">
                <a:solidFill>
                  <a:srgbClr val="1B1B1B"/>
                </a:solidFill>
                <a:effectLst/>
                <a:latin typeface="Calibri" panose="020F0502020204030204" pitchFamily="34" charset="0"/>
                <a:ea typeface="Times New Roman" panose="02020603050405020304" pitchFamily="18" charset="0"/>
              </a:rPr>
              <a:t> </a:t>
            </a:r>
            <a:r>
              <a:rPr lang="en-US" sz="2400" dirty="0" err="1">
                <a:solidFill>
                  <a:srgbClr val="1B1B1B"/>
                </a:solidFill>
                <a:effectLst/>
                <a:latin typeface="Calibri" panose="020F0502020204030204" pitchFamily="34" charset="0"/>
                <a:ea typeface="Times New Roman" panose="02020603050405020304" pitchFamily="18" charset="0"/>
              </a:rPr>
              <a:t>propriu</a:t>
            </a:r>
            <a:r>
              <a:rPr lang="en-US" sz="2400" dirty="0">
                <a:solidFill>
                  <a:srgbClr val="1B1B1B"/>
                </a:solidFill>
                <a:effectLst/>
                <a:latin typeface="Calibri" panose="020F0502020204030204" pitchFamily="34" charset="0"/>
                <a:ea typeface="Times New Roman" panose="02020603050405020304" pitchFamily="18" charset="0"/>
              </a:rPr>
              <a:t> </a:t>
            </a:r>
            <a:r>
              <a:rPr lang="en-US" sz="2400" dirty="0" err="1">
                <a:solidFill>
                  <a:srgbClr val="1B1B1B"/>
                </a:solidFill>
                <a:effectLst/>
                <a:latin typeface="Calibri" panose="020F0502020204030204" pitchFamily="34" charset="0"/>
                <a:ea typeface="Times New Roman" panose="02020603050405020304" pitchFamily="18" charset="0"/>
              </a:rPr>
              <a:t>situația</a:t>
            </a:r>
            <a:r>
              <a:rPr lang="en-US" sz="2400" dirty="0">
                <a:solidFill>
                  <a:srgbClr val="1B1B1B"/>
                </a:solidFill>
                <a:effectLst/>
                <a:latin typeface="Calibri" panose="020F0502020204030204" pitchFamily="34" charset="0"/>
                <a:ea typeface="Times New Roman" panose="02020603050405020304" pitchFamily="18" charset="0"/>
              </a:rPr>
              <a:t>. </a:t>
            </a:r>
            <a:endParaRPr lang="ro-RO" sz="2400" dirty="0">
              <a:solidFill>
                <a:srgbClr val="1B1B1B"/>
              </a:solidFill>
              <a:effectLst/>
              <a:latin typeface="Calibri" panose="020F0502020204030204" pitchFamily="34" charset="0"/>
              <a:ea typeface="Times New Roman" panose="02020603050405020304" pitchFamily="18" charset="0"/>
            </a:endParaRPr>
          </a:p>
          <a:p>
            <a:r>
              <a:rPr lang="en-US" sz="2400" dirty="0" err="1">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Comportamentul</a:t>
            </a:r>
            <a:r>
              <a:rPr lang="en-US" sz="240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de a </a:t>
            </a:r>
            <a:r>
              <a:rPr lang="en-US" sz="2400" b="1" dirty="0" err="1">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lua</a:t>
            </a:r>
            <a:r>
              <a:rPr lang="en-US" sz="2400" b="1"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apărarea</a:t>
            </a:r>
            <a:r>
              <a:rPr lang="en-US" sz="2400" b="1"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persoanei</a:t>
            </a:r>
            <a:r>
              <a:rPr lang="en-US" sz="240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 care </a:t>
            </a:r>
            <a:r>
              <a:rPr lang="en-US" sz="2400" dirty="0" err="1">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este</a:t>
            </a:r>
            <a:r>
              <a:rPr lang="en-US" sz="240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țința</a:t>
            </a:r>
            <a:r>
              <a:rPr lang="en-US" sz="240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bullyingului</a:t>
            </a:r>
            <a:r>
              <a:rPr lang="en-US" sz="240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Elevii</a:t>
            </a:r>
            <a:r>
              <a:rPr lang="en-US" sz="240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 care </a:t>
            </a:r>
            <a:r>
              <a:rPr lang="en-US" sz="2400" dirty="0" err="1">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ajută</a:t>
            </a:r>
            <a:r>
              <a:rPr lang="en-US" sz="240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 / </a:t>
            </a:r>
            <a:r>
              <a:rPr lang="en-US" sz="2400" dirty="0" err="1">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iau</a:t>
            </a:r>
            <a:r>
              <a:rPr lang="en-US" sz="240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părarea</a:t>
            </a:r>
            <a:r>
              <a:rPr lang="en-US" sz="240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colegului</a:t>
            </a:r>
            <a:r>
              <a:rPr lang="en-US" sz="240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 care </a:t>
            </a:r>
            <a:r>
              <a:rPr lang="en-US" sz="2400" dirty="0" err="1">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este</a:t>
            </a:r>
            <a:r>
              <a:rPr lang="en-US" sz="240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ținta</a:t>
            </a:r>
            <a:r>
              <a:rPr lang="en-US" sz="240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comportamentului</a:t>
            </a:r>
            <a:r>
              <a:rPr lang="en-US" sz="240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 de bullying. </a:t>
            </a:r>
            <a:r>
              <a:rPr lang="en-US" sz="2400" b="1" dirty="0" err="1">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Acest</a:t>
            </a:r>
            <a:r>
              <a:rPr lang="en-US" sz="2400" b="1"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 tip de </a:t>
            </a:r>
            <a:r>
              <a:rPr lang="en-US" sz="2400" b="1" dirty="0" err="1">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comportament</a:t>
            </a:r>
            <a:r>
              <a:rPr lang="en-US" sz="2400" b="1"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descurajeză</a:t>
            </a:r>
            <a:r>
              <a:rPr lang="en-US" sz="2400" b="1"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comportamentul</a:t>
            </a:r>
            <a:r>
              <a:rPr lang="en-US" sz="2400" b="1"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 de bullying.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2">
            <a:extLst>
              <a:ext uri="{FF2B5EF4-FFF2-40B4-BE49-F238E27FC236}">
                <a16:creationId xmlns:a16="http://schemas.microsoft.com/office/drawing/2014/main" id="{38E697E5-59CD-4290-BA1A-ED85DB7E0D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7146" y="2015732"/>
            <a:ext cx="3620278" cy="3862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26063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354B4-B815-48BD-A615-C226321DFF0D}"/>
              </a:ext>
            </a:extLst>
          </p:cNvPr>
          <p:cNvSpPr>
            <a:spLocks noGrp="1"/>
          </p:cNvSpPr>
          <p:nvPr>
            <p:ph type="title"/>
          </p:nvPr>
        </p:nvSpPr>
        <p:spPr/>
        <p:txBody>
          <a:bodyPr/>
          <a:lstStyle/>
          <a:p>
            <a:r>
              <a:rPr lang="ro-RO" dirty="0"/>
              <a:t>Rolul cadrului didactic </a:t>
            </a:r>
            <a:endParaRPr lang="en-US" dirty="0"/>
          </a:p>
        </p:txBody>
      </p:sp>
      <p:sp>
        <p:nvSpPr>
          <p:cNvPr id="3" name="Content Placeholder 2">
            <a:extLst>
              <a:ext uri="{FF2B5EF4-FFF2-40B4-BE49-F238E27FC236}">
                <a16:creationId xmlns:a16="http://schemas.microsoft.com/office/drawing/2014/main" id="{01A260EC-5A92-4D3C-94BE-AE1C42D587CE}"/>
              </a:ext>
            </a:extLst>
          </p:cNvPr>
          <p:cNvSpPr>
            <a:spLocks noGrp="1"/>
          </p:cNvSpPr>
          <p:nvPr>
            <p:ph idx="1"/>
          </p:nvPr>
        </p:nvSpPr>
        <p:spPr/>
        <p:txBody>
          <a:bodyPr>
            <a:normAutofit fontScale="92500"/>
          </a:bodyPr>
          <a:lstStyle/>
          <a:p>
            <a:pPr algn="just">
              <a:lnSpc>
                <a:spcPct val="107000"/>
              </a:lnSpc>
              <a:spcAft>
                <a:spcPts val="800"/>
              </a:spcAft>
            </a:pPr>
            <a:r>
              <a:rPr lang="ro-RO"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Un cadru didactic poate influența comportamentul de bullying </a:t>
            </a:r>
            <a:r>
              <a:rPr lang="en-US" sz="18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prin</a:t>
            </a: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ce</a:t>
            </a: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aleg</a:t>
            </a:r>
            <a:r>
              <a:rPr lang="ro-RO"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a:t>
            </a: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să</a:t>
            </a: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fac</a:t>
            </a:r>
            <a:r>
              <a:rPr lang="ro-RO"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ă</a:t>
            </a: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într</a:t>
            </a: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 </a:t>
            </a:r>
            <a:r>
              <a:rPr lang="en-US" sz="18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situație</a:t>
            </a: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 bullying: </a:t>
            </a:r>
            <a:r>
              <a:rPr lang="en-US" sz="18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ce</a:t>
            </a: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spu</a:t>
            </a:r>
            <a:r>
              <a:rPr lang="ro-RO"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ne</a:t>
            </a: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ce</a:t>
            </a: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măsuri</a:t>
            </a: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a:t>
            </a:r>
            <a:r>
              <a:rPr lang="ro-RO"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a:t>
            </a: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și</a:t>
            </a: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cât</a:t>
            </a: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 </a:t>
            </a:r>
            <a:r>
              <a:rPr lang="en-US" sz="18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consecvent</a:t>
            </a: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a:t>
            </a:r>
            <a:r>
              <a:rPr lang="ro-RO"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ste</a:t>
            </a: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în</a:t>
            </a: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aplicarea</a:t>
            </a: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lor.  </a:t>
            </a:r>
            <a:endParaRPr lang="ro-RO"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r>
              <a:rPr lang="ro-RO" sz="1800" dirty="0">
                <a:effectLst/>
                <a:latin typeface="Calibri" panose="020F0502020204030204" pitchFamily="34" charset="0"/>
                <a:ea typeface="Calibri" panose="020F0502020204030204" pitchFamily="34" charset="0"/>
                <a:cs typeface="Times New Roman" panose="02020603050405020304" pitchFamily="18" charset="0"/>
              </a:rPr>
              <a:t>Are o influența mai mare asupra comportamentului de bullying în școlaritatea mică. În școlaritatea mare influența grupului autoritatea adulților scade și crește influența grupului de egali.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Cel</a:t>
            </a: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mai</a:t>
            </a: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ineficient</a:t>
            </a: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lucru</a:t>
            </a: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este</a:t>
            </a: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să</a:t>
            </a: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nu fac</a:t>
            </a:r>
            <a:r>
              <a:rPr lang="ro-RO"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ă</a:t>
            </a: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nimic</a:t>
            </a: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Prin</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această</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atitudine</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transmi</a:t>
            </a:r>
            <a:r>
              <a:rPr lang="ro-RO"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tem</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mesajul</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că</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ro-RO" sz="1800" dirty="0">
                <a:solidFill>
                  <a:srgbClr val="000000"/>
                </a:solidFill>
                <a:latin typeface="Calibri" panose="020F0502020204030204" pitchFamily="34" charset="0"/>
                <a:ea typeface="Calibri" panose="020F0502020204030204" pitchFamily="34" charset="0"/>
                <a:cs typeface="Calibri" panose="020F0502020204030204" pitchFamily="34" charset="0"/>
              </a:rPr>
              <a:t>suntem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acord</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cu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ce</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se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întîmplă</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și</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consoli</a:t>
            </a:r>
            <a:r>
              <a:rPr lang="ro-RO"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dăm</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poziția</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elevului</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care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manifestă</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comportamente</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 bullying.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solidFill>
                  <a:srgbClr val="000000"/>
                </a:solidFill>
                <a:effectLst/>
                <a:latin typeface="Calibri" panose="020F0502020204030204" pitchFamily="34" charset="0"/>
                <a:ea typeface="Calibri" panose="020F0502020204030204" pitchFamily="34" charset="0"/>
              </a:rPr>
              <a:t>Nu </a:t>
            </a:r>
            <a:r>
              <a:rPr lang="en-US" sz="1800" dirty="0" err="1">
                <a:solidFill>
                  <a:srgbClr val="000000"/>
                </a:solidFill>
                <a:effectLst/>
                <a:latin typeface="Calibri" panose="020F0502020204030204" pitchFamily="34" charset="0"/>
                <a:ea typeface="Calibri" panose="020F0502020204030204" pitchFamily="34" charset="0"/>
              </a:rPr>
              <a:t>putem</a:t>
            </a:r>
            <a:r>
              <a:rPr lang="en-US" sz="1800" dirty="0">
                <a:solidFill>
                  <a:srgbClr val="000000"/>
                </a:solidFill>
                <a:effectLst/>
                <a:latin typeface="Calibri" panose="020F0502020204030204" pitchFamily="34" charset="0"/>
                <a:ea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rPr>
              <a:t>controla</a:t>
            </a:r>
            <a:r>
              <a:rPr lang="en-US" sz="1800" dirty="0">
                <a:solidFill>
                  <a:srgbClr val="000000"/>
                </a:solidFill>
                <a:effectLst/>
                <a:latin typeface="Calibri" panose="020F0502020204030204" pitchFamily="34" charset="0"/>
                <a:ea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rPr>
              <a:t>foarte</a:t>
            </a:r>
            <a:r>
              <a:rPr lang="en-US" sz="1800" dirty="0">
                <a:solidFill>
                  <a:srgbClr val="000000"/>
                </a:solidFill>
                <a:effectLst/>
                <a:latin typeface="Calibri" panose="020F0502020204030204" pitchFamily="34" charset="0"/>
                <a:ea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rPr>
              <a:t>ușor</a:t>
            </a:r>
            <a:r>
              <a:rPr lang="en-US" sz="1800" dirty="0">
                <a:solidFill>
                  <a:srgbClr val="000000"/>
                </a:solidFill>
                <a:effectLst/>
                <a:latin typeface="Calibri" panose="020F0502020204030204" pitchFamily="34" charset="0"/>
                <a:ea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rPr>
              <a:t>comportamentul</a:t>
            </a:r>
            <a:r>
              <a:rPr lang="en-US" sz="1800" dirty="0">
                <a:solidFill>
                  <a:srgbClr val="000000"/>
                </a:solidFill>
                <a:effectLst/>
                <a:latin typeface="Calibri" panose="020F0502020204030204" pitchFamily="34" charset="0"/>
                <a:ea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rPr>
              <a:t>elevilor</a:t>
            </a:r>
            <a:r>
              <a:rPr lang="en-US" sz="1800" dirty="0">
                <a:solidFill>
                  <a:srgbClr val="000000"/>
                </a:solidFill>
                <a:effectLst/>
                <a:latin typeface="Calibri" panose="020F0502020204030204" pitchFamily="34" charset="0"/>
                <a:ea typeface="Calibri" panose="020F0502020204030204" pitchFamily="34" charset="0"/>
              </a:rPr>
              <a:t> care </a:t>
            </a:r>
            <a:r>
              <a:rPr lang="en-US" sz="1800" dirty="0" err="1">
                <a:solidFill>
                  <a:srgbClr val="000000"/>
                </a:solidFill>
                <a:effectLst/>
                <a:latin typeface="Calibri" panose="020F0502020204030204" pitchFamily="34" charset="0"/>
                <a:ea typeface="Calibri" panose="020F0502020204030204" pitchFamily="34" charset="0"/>
              </a:rPr>
              <a:t>adoptă</a:t>
            </a:r>
            <a:r>
              <a:rPr lang="en-US" sz="1800" dirty="0">
                <a:solidFill>
                  <a:srgbClr val="000000"/>
                </a:solidFill>
                <a:effectLst/>
                <a:latin typeface="Calibri" panose="020F0502020204030204" pitchFamily="34" charset="0"/>
                <a:ea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rPr>
              <a:t>comportamentul</a:t>
            </a:r>
            <a:r>
              <a:rPr lang="en-US" sz="1800" dirty="0">
                <a:solidFill>
                  <a:srgbClr val="000000"/>
                </a:solidFill>
                <a:effectLst/>
                <a:latin typeface="Calibri" panose="020F0502020204030204" pitchFamily="34" charset="0"/>
                <a:ea typeface="Calibri" panose="020F0502020204030204" pitchFamily="34" charset="0"/>
              </a:rPr>
              <a:t> de bullying </a:t>
            </a:r>
            <a:r>
              <a:rPr lang="en-US" sz="1800" dirty="0" err="1">
                <a:solidFill>
                  <a:srgbClr val="000000"/>
                </a:solidFill>
                <a:effectLst/>
                <a:latin typeface="Calibri" panose="020F0502020204030204" pitchFamily="34" charset="0"/>
                <a:ea typeface="Calibri" panose="020F0502020204030204" pitchFamily="34" charset="0"/>
              </a:rPr>
              <a:t>dar</a:t>
            </a:r>
            <a:r>
              <a:rPr lang="en-US" sz="1800" dirty="0">
                <a:solidFill>
                  <a:srgbClr val="000000"/>
                </a:solidFill>
                <a:effectLst/>
                <a:latin typeface="Calibri" panose="020F0502020204030204" pitchFamily="34" charset="0"/>
                <a:ea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rPr>
              <a:t>putem</a:t>
            </a:r>
            <a:r>
              <a:rPr lang="en-US" sz="1800" dirty="0">
                <a:solidFill>
                  <a:srgbClr val="000000"/>
                </a:solidFill>
                <a:effectLst/>
                <a:latin typeface="Calibri" panose="020F0502020204030204" pitchFamily="34" charset="0"/>
                <a:ea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rPr>
              <a:t>să</a:t>
            </a:r>
            <a:r>
              <a:rPr lang="en-US" sz="1800" dirty="0">
                <a:solidFill>
                  <a:srgbClr val="000000"/>
                </a:solidFill>
                <a:effectLst/>
                <a:latin typeface="Calibri" panose="020F0502020204030204" pitchFamily="34" charset="0"/>
                <a:ea typeface="Calibri" panose="020F0502020204030204" pitchFamily="34" charset="0"/>
              </a:rPr>
              <a:t> ne control</a:t>
            </a:r>
            <a:r>
              <a:rPr lang="ro-RO" sz="1800" dirty="0">
                <a:solidFill>
                  <a:srgbClr val="000000"/>
                </a:solidFill>
                <a:effectLst/>
                <a:latin typeface="Calibri" panose="020F0502020204030204" pitchFamily="34" charset="0"/>
                <a:ea typeface="Calibri" panose="020F0502020204030204" pitchFamily="34" charset="0"/>
              </a:rPr>
              <a:t>ă</a:t>
            </a:r>
            <a:r>
              <a:rPr lang="en-US" sz="1800" dirty="0">
                <a:solidFill>
                  <a:srgbClr val="000000"/>
                </a:solidFill>
                <a:effectLst/>
                <a:latin typeface="Calibri" panose="020F0502020204030204" pitchFamily="34" charset="0"/>
                <a:ea typeface="Calibri" panose="020F0502020204030204" pitchFamily="34" charset="0"/>
              </a:rPr>
              <a:t>m </a:t>
            </a:r>
            <a:r>
              <a:rPr lang="en-US" sz="1800" dirty="0" err="1">
                <a:solidFill>
                  <a:srgbClr val="000000"/>
                </a:solidFill>
                <a:effectLst/>
                <a:latin typeface="Calibri" panose="020F0502020204030204" pitchFamily="34" charset="0"/>
                <a:ea typeface="Calibri" panose="020F0502020204030204" pitchFamily="34" charset="0"/>
              </a:rPr>
              <a:t>propriul</a:t>
            </a:r>
            <a:r>
              <a:rPr lang="en-US" sz="1800" dirty="0">
                <a:solidFill>
                  <a:srgbClr val="000000"/>
                </a:solidFill>
                <a:effectLst/>
                <a:latin typeface="Calibri" panose="020F0502020204030204" pitchFamily="34" charset="0"/>
                <a:ea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rPr>
              <a:t>comportament</a:t>
            </a:r>
            <a:r>
              <a:rPr lang="en-US" sz="1800" dirty="0">
                <a:solidFill>
                  <a:srgbClr val="000000"/>
                </a:solidFill>
                <a:effectLst/>
                <a:latin typeface="Calibri" panose="020F0502020204030204" pitchFamily="34" charset="0"/>
                <a:ea typeface="Calibri" panose="020F0502020204030204" pitchFamily="34" charset="0"/>
              </a:rPr>
              <a:t> </a:t>
            </a:r>
            <a:r>
              <a:rPr lang="ro-RO" sz="1800" dirty="0">
                <a:solidFill>
                  <a:srgbClr val="000000"/>
                </a:solidFill>
                <a:effectLst/>
                <a:latin typeface="Calibri" panose="020F0502020204030204" pitchFamily="34" charset="0"/>
                <a:ea typeface="Calibri" panose="020F0502020204030204" pitchFamily="34" charset="0"/>
              </a:rPr>
              <a:t>și să </a:t>
            </a:r>
            <a:r>
              <a:rPr lang="ro-RO" sz="1800" b="1" dirty="0">
                <a:solidFill>
                  <a:srgbClr val="000000"/>
                </a:solidFill>
                <a:effectLst/>
                <a:latin typeface="Calibri" panose="020F0502020204030204" pitchFamily="34" charset="0"/>
                <a:ea typeface="Calibri" panose="020F0502020204030204" pitchFamily="34" charset="0"/>
              </a:rPr>
              <a:t>influențam </a:t>
            </a:r>
            <a:r>
              <a:rPr lang="en-US" sz="1800" b="1" dirty="0" err="1">
                <a:solidFill>
                  <a:srgbClr val="000000"/>
                </a:solidFill>
                <a:effectLst/>
                <a:latin typeface="Calibri" panose="020F0502020204030204" pitchFamily="34" charset="0"/>
                <a:ea typeface="Calibri" panose="020F0502020204030204" pitchFamily="34" charset="0"/>
              </a:rPr>
              <a:t>procesele</a:t>
            </a:r>
            <a:r>
              <a:rPr lang="en-US" sz="1800" b="1" dirty="0">
                <a:solidFill>
                  <a:srgbClr val="000000"/>
                </a:solidFill>
                <a:effectLst/>
                <a:latin typeface="Calibri" panose="020F0502020204030204" pitchFamily="34" charset="0"/>
                <a:ea typeface="Calibri" panose="020F0502020204030204" pitchFamily="34" charset="0"/>
              </a:rPr>
              <a:t> de </a:t>
            </a:r>
            <a:r>
              <a:rPr lang="en-US" sz="1800" b="1" dirty="0" err="1">
                <a:solidFill>
                  <a:srgbClr val="000000"/>
                </a:solidFill>
                <a:effectLst/>
                <a:latin typeface="Calibri" panose="020F0502020204030204" pitchFamily="34" charset="0"/>
                <a:ea typeface="Calibri" panose="020F0502020204030204" pitchFamily="34" charset="0"/>
              </a:rPr>
              <a:t>grup</a:t>
            </a:r>
            <a:r>
              <a:rPr lang="en-US" sz="1800" b="1" dirty="0">
                <a:solidFill>
                  <a:srgbClr val="000000"/>
                </a:solidFill>
                <a:effectLst/>
                <a:latin typeface="Calibri" panose="020F0502020204030204" pitchFamily="34" charset="0"/>
                <a:ea typeface="Calibri" panose="020F0502020204030204" pitchFamily="34" charset="0"/>
              </a:rPr>
              <a:t>  care au </a:t>
            </a:r>
            <a:r>
              <a:rPr lang="en-US" sz="1800" b="1" dirty="0" err="1">
                <a:solidFill>
                  <a:srgbClr val="000000"/>
                </a:solidFill>
                <a:effectLst/>
                <a:latin typeface="Calibri" panose="020F0502020204030204" pitchFamily="34" charset="0"/>
                <a:ea typeface="Calibri" panose="020F0502020204030204" pitchFamily="34" charset="0"/>
              </a:rPr>
              <a:t>puterea</a:t>
            </a:r>
            <a:r>
              <a:rPr lang="en-US" sz="1800" b="1" dirty="0">
                <a:solidFill>
                  <a:srgbClr val="000000"/>
                </a:solidFill>
                <a:effectLst/>
                <a:latin typeface="Calibri" panose="020F0502020204030204" pitchFamily="34" charset="0"/>
                <a:ea typeface="Calibri" panose="020F0502020204030204" pitchFamily="34" charset="0"/>
              </a:rPr>
              <a:t> de a </a:t>
            </a:r>
            <a:r>
              <a:rPr lang="en-US" sz="1800" b="1" dirty="0" err="1">
                <a:solidFill>
                  <a:srgbClr val="000000"/>
                </a:solidFill>
                <a:effectLst/>
                <a:latin typeface="Calibri" panose="020F0502020204030204" pitchFamily="34" charset="0"/>
                <a:ea typeface="Calibri" panose="020F0502020204030204" pitchFamily="34" charset="0"/>
              </a:rPr>
              <a:t>schimba</a:t>
            </a:r>
            <a:r>
              <a:rPr lang="en-US" sz="1800" b="1" dirty="0">
                <a:solidFill>
                  <a:srgbClr val="000000"/>
                </a:solidFill>
                <a:effectLst/>
                <a:latin typeface="Calibri" panose="020F0502020204030204" pitchFamily="34" charset="0"/>
                <a:ea typeface="Calibri" panose="020F0502020204030204" pitchFamily="34" charset="0"/>
              </a:rPr>
              <a:t> </a:t>
            </a:r>
            <a:r>
              <a:rPr lang="en-US" sz="1800" b="1" dirty="0" err="1">
                <a:solidFill>
                  <a:srgbClr val="000000"/>
                </a:solidFill>
                <a:effectLst/>
                <a:latin typeface="Calibri" panose="020F0502020204030204" pitchFamily="34" charset="0"/>
                <a:ea typeface="Calibri" panose="020F0502020204030204" pitchFamily="34" charset="0"/>
              </a:rPr>
              <a:t>dinamica</a:t>
            </a:r>
            <a:r>
              <a:rPr lang="en-US" sz="1800" b="1" dirty="0">
                <a:solidFill>
                  <a:srgbClr val="000000"/>
                </a:solidFill>
                <a:effectLst/>
                <a:latin typeface="Calibri" panose="020F0502020204030204" pitchFamily="34" charset="0"/>
                <a:ea typeface="Calibri" panose="020F0502020204030204" pitchFamily="34" charset="0"/>
              </a:rPr>
              <a:t> de </a:t>
            </a:r>
            <a:r>
              <a:rPr lang="en-US" sz="1800" b="1" dirty="0" err="1">
                <a:solidFill>
                  <a:srgbClr val="000000"/>
                </a:solidFill>
                <a:effectLst/>
                <a:latin typeface="Calibri" panose="020F0502020204030204" pitchFamily="34" charset="0"/>
                <a:ea typeface="Calibri" panose="020F0502020204030204" pitchFamily="34" charset="0"/>
              </a:rPr>
              <a:t>forțe</a:t>
            </a:r>
            <a:r>
              <a:rPr lang="en-US" sz="1800" b="1" dirty="0">
                <a:solidFill>
                  <a:srgbClr val="000000"/>
                </a:solidFill>
                <a:effectLst/>
                <a:latin typeface="Calibri" panose="020F0502020204030204" pitchFamily="34" charset="0"/>
                <a:ea typeface="Calibri" panose="020F0502020204030204" pitchFamily="34" charset="0"/>
              </a:rPr>
              <a:t> </a:t>
            </a:r>
            <a:r>
              <a:rPr lang="en-US" sz="1800" b="1" dirty="0" err="1">
                <a:solidFill>
                  <a:srgbClr val="000000"/>
                </a:solidFill>
                <a:effectLst/>
                <a:latin typeface="Calibri" panose="020F0502020204030204" pitchFamily="34" charset="0"/>
                <a:ea typeface="Calibri" panose="020F0502020204030204" pitchFamily="34" charset="0"/>
              </a:rPr>
              <a:t>în</a:t>
            </a:r>
            <a:r>
              <a:rPr lang="en-US" sz="1800" b="1" dirty="0">
                <a:solidFill>
                  <a:srgbClr val="000000"/>
                </a:solidFill>
                <a:effectLst/>
                <a:latin typeface="Calibri" panose="020F0502020204030204" pitchFamily="34" charset="0"/>
                <a:ea typeface="Calibri" panose="020F0502020204030204" pitchFamily="34" charset="0"/>
              </a:rPr>
              <a:t> </a:t>
            </a:r>
            <a:r>
              <a:rPr lang="en-US" sz="1800" b="1" dirty="0" err="1">
                <a:solidFill>
                  <a:srgbClr val="000000"/>
                </a:solidFill>
                <a:effectLst/>
                <a:latin typeface="Calibri" panose="020F0502020204030204" pitchFamily="34" charset="0"/>
                <a:ea typeface="Calibri" panose="020F0502020204030204" pitchFamily="34" charset="0"/>
              </a:rPr>
              <a:t>situația</a:t>
            </a:r>
            <a:r>
              <a:rPr lang="en-US" sz="1800" b="1" dirty="0">
                <a:solidFill>
                  <a:srgbClr val="000000"/>
                </a:solidFill>
                <a:effectLst/>
                <a:latin typeface="Calibri" panose="020F0502020204030204" pitchFamily="34" charset="0"/>
                <a:ea typeface="Calibri" panose="020F0502020204030204" pitchFamily="34" charset="0"/>
              </a:rPr>
              <a:t> de bullying.</a:t>
            </a:r>
            <a:endParaRPr lang="ro-RO" sz="1800" b="1" dirty="0">
              <a:solidFill>
                <a:srgbClr val="000000"/>
              </a:solidFill>
              <a:effectLst/>
              <a:latin typeface="Calibri" panose="020F0502020204030204" pitchFamily="34" charset="0"/>
              <a:ea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2086866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C0E48-329D-4D18-8A9D-E658B8D8AB52}"/>
              </a:ext>
            </a:extLst>
          </p:cNvPr>
          <p:cNvSpPr>
            <a:spLocks noGrp="1"/>
          </p:cNvSpPr>
          <p:nvPr>
            <p:ph type="title"/>
          </p:nvPr>
        </p:nvSpPr>
        <p:spPr/>
        <p:txBody>
          <a:bodyPr/>
          <a:lstStyle/>
          <a:p>
            <a:r>
              <a:rPr lang="ro-RO" dirty="0"/>
              <a:t>Tipuri de comportamente agresive </a:t>
            </a:r>
            <a:endParaRPr lang="en-US" dirty="0"/>
          </a:p>
        </p:txBody>
      </p:sp>
      <p:sp>
        <p:nvSpPr>
          <p:cNvPr id="3" name="Content Placeholder 2">
            <a:extLst>
              <a:ext uri="{FF2B5EF4-FFF2-40B4-BE49-F238E27FC236}">
                <a16:creationId xmlns:a16="http://schemas.microsoft.com/office/drawing/2014/main" id="{0D3362B8-CA16-4F49-AFB3-85951F9BB2BC}"/>
              </a:ext>
            </a:extLst>
          </p:cNvPr>
          <p:cNvSpPr>
            <a:spLocks noGrp="1"/>
          </p:cNvSpPr>
          <p:nvPr>
            <p:ph idx="1"/>
          </p:nvPr>
        </p:nvSpPr>
        <p:spPr/>
        <p:txBody>
          <a:bodyPr/>
          <a:lstStyle/>
          <a:p>
            <a:pPr marL="342900" lvl="0" indent="-342900" algn="just">
              <a:lnSpc>
                <a:spcPct val="115000"/>
              </a:lnSpc>
              <a:buFont typeface="Calibri" panose="020F0502020204030204" pitchFamily="34" charset="0"/>
              <a:buChar char="•"/>
            </a:pPr>
            <a:r>
              <a:rPr lang="ro-RO" sz="2800" i="1" dirty="0">
                <a:effectLst/>
                <a:latin typeface="Calibri" panose="020F0502020204030204" pitchFamily="34" charset="0"/>
                <a:ea typeface="Calibri" panose="020F0502020204030204" pitchFamily="34" charset="0"/>
                <a:cs typeface="Arial" panose="020B0604020202020204" pitchFamily="34" charset="0"/>
              </a:rPr>
              <a:t>Comportamentul – x îl împinge pe y </a:t>
            </a:r>
          </a:p>
          <a:p>
            <a:pPr marL="342900" lvl="0" indent="-342900" algn="just">
              <a:lnSpc>
                <a:spcPct val="115000"/>
              </a:lnSpc>
              <a:buFont typeface="Calibri" panose="020F0502020204030204" pitchFamily="34" charset="0"/>
              <a:buChar char="•"/>
            </a:pPr>
            <a:r>
              <a:rPr lang="ro-RO" sz="1800" i="1" dirty="0">
                <a:effectLst/>
                <a:latin typeface="Calibri" panose="020F0502020204030204" pitchFamily="34" charset="0"/>
                <a:ea typeface="Calibri" panose="020F0502020204030204" pitchFamily="34" charset="0"/>
                <a:cs typeface="Arial" panose="020B0604020202020204" pitchFamily="34" charset="0"/>
              </a:rPr>
              <a:t>Elevul X se ceartă cu un coleg de la un meci de fotbal.  Colegul respectiv a ratat o ocazie de gol și echipa celor doi băieți a pierdut. Elevul X  îl împinge pe colegul lui și îi spune că nu e în stare de nimic.</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Calibri" panose="020F0502020204030204" pitchFamily="34" charset="0"/>
              <a:buChar char="•"/>
            </a:pPr>
            <a:r>
              <a:rPr lang="ro-RO" sz="1800" i="1" dirty="0">
                <a:effectLst/>
                <a:latin typeface="Calibri" panose="020F0502020204030204" pitchFamily="34" charset="0"/>
                <a:ea typeface="Calibri" panose="020F0502020204030204" pitchFamily="34" charset="0"/>
                <a:cs typeface="Arial" panose="020B0604020202020204" pitchFamily="34" charset="0"/>
              </a:rPr>
              <a:t>Elevul X s-a împins într-un elev mai mic care trecea prin fața clasei lui și i-a spus” De ce intri mă în mine? Nu ai destul loc pe unde să mergi?” Toți colegii care erau împreună cu elevul X au început să se împingă în el și să spună același lucru, în timp ce râdeau.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4098057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46E6D-81E8-4495-8C3F-FB170649359A}"/>
              </a:ext>
            </a:extLst>
          </p:cNvPr>
          <p:cNvSpPr>
            <a:spLocks noGrp="1"/>
          </p:cNvSpPr>
          <p:nvPr>
            <p:ph type="title"/>
          </p:nvPr>
        </p:nvSpPr>
        <p:spPr/>
        <p:txBody>
          <a:bodyPr/>
          <a:lstStyle/>
          <a:p>
            <a:r>
              <a:rPr lang="ro-RO" sz="3200" dirty="0">
                <a:effectLst/>
                <a:latin typeface="Calibri" panose="020F0502020204030204" pitchFamily="34" charset="0"/>
                <a:ea typeface="Calibri" panose="020F0502020204030204" pitchFamily="34" charset="0"/>
                <a:cs typeface="Arial" panose="020B0604020202020204" pitchFamily="34" charset="0"/>
              </a:rPr>
              <a:t>Întrebări de reflectare.</a:t>
            </a:r>
            <a:br>
              <a:rPr lang="en-US" sz="32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1A13C1C8-C705-40AB-A44E-569919B926BA}"/>
              </a:ext>
            </a:extLst>
          </p:cNvPr>
          <p:cNvSpPr>
            <a:spLocks noGrp="1"/>
          </p:cNvSpPr>
          <p:nvPr>
            <p:ph idx="1"/>
          </p:nvPr>
        </p:nvSpPr>
        <p:spPr>
          <a:xfrm>
            <a:off x="613065" y="2015732"/>
            <a:ext cx="10441790" cy="3886304"/>
          </a:xfrm>
        </p:spPr>
        <p:txBody>
          <a:bodyPr>
            <a:normAutofit/>
          </a:bodyPr>
          <a:lstStyle/>
          <a:p>
            <a:pPr marL="342900" lvl="0" indent="-342900" algn="just">
              <a:lnSpc>
                <a:spcPct val="115000"/>
              </a:lnSpc>
              <a:buFont typeface="Times New Roman" panose="02020603050405020304" pitchFamily="18" charset="0"/>
              <a:buChar char="-"/>
            </a:pPr>
            <a:r>
              <a:rPr lang="ro-RO" sz="3200" dirty="0">
                <a:effectLst/>
                <a:latin typeface="Calibri" panose="020F0502020204030204" pitchFamily="34" charset="0"/>
                <a:ea typeface="Calibri" panose="020F0502020204030204" pitchFamily="34" charset="0"/>
                <a:cs typeface="Calibri" panose="020F0502020204030204" pitchFamily="34" charset="0"/>
              </a:rPr>
              <a:t>Ce observați? </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buFont typeface="Times New Roman" panose="02020603050405020304" pitchFamily="18" charset="0"/>
              <a:buChar char="-"/>
            </a:pPr>
            <a:r>
              <a:rPr lang="ro-RO" sz="3200" dirty="0">
                <a:effectLst/>
                <a:latin typeface="Calibri" panose="020F0502020204030204" pitchFamily="34" charset="0"/>
                <a:ea typeface="Calibri" panose="020F0502020204030204" pitchFamily="34" charset="0"/>
                <a:cs typeface="Arial" panose="020B0604020202020204" pitchFamily="34" charset="0"/>
              </a:rPr>
              <a:t>Comportamentul de împins apare în ambele situații. </a:t>
            </a:r>
          </a:p>
          <a:p>
            <a:pPr marL="342900" lvl="0" indent="-342900" algn="just">
              <a:lnSpc>
                <a:spcPct val="115000"/>
              </a:lnSpc>
              <a:buFont typeface="Times New Roman" panose="02020603050405020304" pitchFamily="18" charset="0"/>
              <a:buChar char="-"/>
            </a:pPr>
            <a:r>
              <a:rPr lang="ro-RO" sz="3200" dirty="0">
                <a:effectLst/>
                <a:latin typeface="Calibri" panose="020F0502020204030204" pitchFamily="34" charset="0"/>
                <a:ea typeface="Calibri" panose="020F0502020204030204" pitchFamily="34" charset="0"/>
                <a:cs typeface="Arial" panose="020B0604020202020204" pitchFamily="34" charset="0"/>
              </a:rPr>
              <a:t>Există vreo diferență între cele două situații sau sunt la fel? </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Aft>
                <a:spcPts val="800"/>
              </a:spcAft>
              <a:buFont typeface="Times New Roman" panose="02020603050405020304" pitchFamily="18" charset="0"/>
              <a:buChar char="-"/>
            </a:pPr>
            <a:r>
              <a:rPr lang="ro-RO" sz="3200" dirty="0">
                <a:effectLst/>
                <a:latin typeface="Calibri" panose="020F0502020204030204" pitchFamily="34" charset="0"/>
                <a:ea typeface="Calibri" panose="020F0502020204030204" pitchFamily="34" charset="0"/>
                <a:cs typeface="Calibri" panose="020F0502020204030204" pitchFamily="34" charset="0"/>
              </a:rPr>
              <a:t>Comportamentul de împins răspunde la aceeași nevoie în ambele situații sau are funcții diferite? </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59842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DBD161-B976-4A8F-9E81-439ADB580534}"/>
              </a:ext>
            </a:extLst>
          </p:cNvPr>
          <p:cNvSpPr>
            <a:spLocks noGrp="1"/>
          </p:cNvSpPr>
          <p:nvPr>
            <p:ph idx="1"/>
          </p:nvPr>
        </p:nvSpPr>
        <p:spPr>
          <a:xfrm>
            <a:off x="1451579" y="1853754"/>
            <a:ext cx="9603275" cy="4199727"/>
          </a:xfrm>
        </p:spPr>
        <p:txBody>
          <a:bodyPr>
            <a:normAutofit/>
          </a:bodyPr>
          <a:lstStyle/>
          <a:p>
            <a:pPr algn="just">
              <a:lnSpc>
                <a:spcPct val="115000"/>
              </a:lnSpc>
              <a:spcAft>
                <a:spcPts val="800"/>
              </a:spcAft>
            </a:pPr>
            <a:r>
              <a:rPr lang="ro-RO" sz="1800" dirty="0">
                <a:latin typeface="Calibri" panose="020F0502020204030204" pitchFamily="34" charset="0"/>
                <a:ea typeface="Calibri" panose="020F0502020204030204" pitchFamily="34" charset="0"/>
                <a:cs typeface="Calibri" panose="020F0502020204030204" pitchFamily="34" charset="0"/>
              </a:rPr>
              <a:t>P</a:t>
            </a:r>
            <a:r>
              <a:rPr lang="ro-RO" sz="1800" dirty="0">
                <a:effectLst/>
                <a:latin typeface="Calibri" panose="020F0502020204030204" pitchFamily="34" charset="0"/>
                <a:ea typeface="Calibri" panose="020F0502020204030204" pitchFamily="34" charset="0"/>
                <a:cs typeface="Calibri" panose="020F0502020204030204" pitchFamily="34" charset="0"/>
              </a:rPr>
              <a:t>rezentarea contextului în care s-a manifestat un comportament este foarte importantă pentru că ne arată la ce nevoie răspunde comportamentul pe care ne dorim să îl schimbăm. </a:t>
            </a:r>
          </a:p>
          <a:p>
            <a:pPr algn="just">
              <a:lnSpc>
                <a:spcPct val="115000"/>
              </a:lnSpc>
              <a:spcAft>
                <a:spcPts val="800"/>
              </a:spcAft>
            </a:pPr>
            <a:r>
              <a:rPr lang="ro-RO" sz="1800" dirty="0">
                <a:effectLst/>
                <a:latin typeface="Calibri" panose="020F0502020204030204" pitchFamily="34" charset="0"/>
                <a:ea typeface="Calibri" panose="020F0502020204030204" pitchFamily="34" charset="0"/>
                <a:cs typeface="Arial" panose="020B0604020202020204" pitchFamily="34" charset="0"/>
              </a:rPr>
              <a:t>Deși comportamentul “</a:t>
            </a:r>
            <a:r>
              <a:rPr lang="ro-RO" sz="1800" b="1" dirty="0">
                <a:effectLst/>
                <a:latin typeface="Calibri" panose="020F0502020204030204" pitchFamily="34" charset="0"/>
                <a:ea typeface="Calibri" panose="020F0502020204030204" pitchFamily="34" charset="0"/>
                <a:cs typeface="Arial" panose="020B0604020202020204" pitchFamily="34" charset="0"/>
              </a:rPr>
              <a:t>împinge”</a:t>
            </a:r>
            <a:r>
              <a:rPr lang="ro-RO" sz="1800" dirty="0">
                <a:effectLst/>
                <a:latin typeface="Calibri" panose="020F0502020204030204" pitchFamily="34" charset="0"/>
                <a:ea typeface="Calibri" panose="020F0502020204030204" pitchFamily="34" charset="0"/>
                <a:cs typeface="Arial" panose="020B0604020202020204" pitchFamily="34" charset="0"/>
              </a:rPr>
              <a:t> este același, forma de agresivitate pe care o exprimă este diferită.  </a:t>
            </a:r>
          </a:p>
          <a:p>
            <a:pPr lvl="1" algn="just">
              <a:lnSpc>
                <a:spcPct val="115000"/>
              </a:lnSpc>
              <a:spcAft>
                <a:spcPts val="800"/>
              </a:spcAft>
            </a:pPr>
            <a:r>
              <a:rPr lang="ro-RO" sz="1600" dirty="0">
                <a:effectLst/>
                <a:latin typeface="Calibri" panose="020F0502020204030204" pitchFamily="34" charset="0"/>
                <a:ea typeface="Calibri" panose="020F0502020204030204" pitchFamily="34" charset="0"/>
                <a:cs typeface="Arial" panose="020B0604020202020204" pitchFamily="34" charset="0"/>
              </a:rPr>
              <a:t>În prima situație comportamentul “</a:t>
            </a:r>
            <a:r>
              <a:rPr lang="ro-RO" sz="1600" b="1" dirty="0">
                <a:effectLst/>
                <a:latin typeface="Calibri" panose="020F0502020204030204" pitchFamily="34" charset="0"/>
                <a:ea typeface="Calibri" panose="020F0502020204030204" pitchFamily="34" charset="0"/>
                <a:cs typeface="Arial" panose="020B0604020202020204" pitchFamily="34" charset="0"/>
              </a:rPr>
              <a:t>împinge”</a:t>
            </a:r>
            <a:r>
              <a:rPr lang="ro-RO" sz="1600" dirty="0">
                <a:effectLst/>
                <a:latin typeface="Calibri" panose="020F0502020204030204" pitchFamily="34" charset="0"/>
                <a:ea typeface="Calibri" panose="020F0502020204030204" pitchFamily="34" charset="0"/>
                <a:cs typeface="Arial" panose="020B0604020202020204" pitchFamily="34" charset="0"/>
              </a:rPr>
              <a:t> vorbește despre o agresivitate reactivă ceea ce înseamnă că este o reacție care apare ca urmare a frustrării sau dezamăgirii pe care X o simte ca urmare a faptului că a pierdut meciul.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lvl="1" algn="just">
              <a:lnSpc>
                <a:spcPct val="115000"/>
              </a:lnSpc>
              <a:spcAft>
                <a:spcPts val="800"/>
              </a:spcAft>
            </a:pPr>
            <a:r>
              <a:rPr lang="ro-RO" sz="1600" dirty="0">
                <a:effectLst/>
                <a:latin typeface="Calibri" panose="020F0502020204030204" pitchFamily="34" charset="0"/>
                <a:ea typeface="Calibri" panose="020F0502020204030204" pitchFamily="34" charset="0"/>
                <a:cs typeface="Arial" panose="020B0604020202020204" pitchFamily="34" charset="0"/>
              </a:rPr>
              <a:t>În a doua situație comportamentul </a:t>
            </a:r>
            <a:r>
              <a:rPr lang="ro-RO" sz="1600" b="1" dirty="0">
                <a:effectLst/>
                <a:latin typeface="Calibri" panose="020F0502020204030204" pitchFamily="34" charset="0"/>
                <a:ea typeface="Calibri" panose="020F0502020204030204" pitchFamily="34" charset="0"/>
                <a:cs typeface="Arial" panose="020B0604020202020204" pitchFamily="34" charset="0"/>
              </a:rPr>
              <a:t>de a împinge</a:t>
            </a:r>
            <a:r>
              <a:rPr lang="ro-RO" sz="1600" dirty="0">
                <a:effectLst/>
                <a:latin typeface="Calibri" panose="020F0502020204030204" pitchFamily="34" charset="0"/>
                <a:ea typeface="Calibri" panose="020F0502020204030204" pitchFamily="34" charset="0"/>
                <a:cs typeface="Arial" panose="020B0604020202020204" pitchFamily="34" charset="0"/>
              </a:rPr>
              <a:t>  este o </a:t>
            </a:r>
            <a:r>
              <a:rPr lang="ro-RO" sz="1600" b="1" dirty="0">
                <a:effectLst/>
                <a:latin typeface="Calibri" panose="020F0502020204030204" pitchFamily="34" charset="0"/>
                <a:ea typeface="Calibri" panose="020F0502020204030204" pitchFamily="34" charset="0"/>
                <a:cs typeface="Arial" panose="020B0604020202020204" pitchFamily="34" charset="0"/>
              </a:rPr>
              <a:t>formă de agresivitate instrumentală</a:t>
            </a:r>
            <a:r>
              <a:rPr lang="ro-RO" sz="1600" dirty="0">
                <a:effectLst/>
                <a:latin typeface="Calibri" panose="020F0502020204030204" pitchFamily="34" charset="0"/>
                <a:ea typeface="Calibri" panose="020F0502020204030204" pitchFamily="34" charset="0"/>
                <a:cs typeface="Arial" panose="020B0604020202020204" pitchFamily="34" charset="0"/>
              </a:rPr>
              <a:t> ceea ce înseamnă că nu are în spate un disconfort (copilul care a fost împins nu a făcut nimic prin care să îl deranjeze pe elevul X) ci este un instrument prin care elevul X obține niște beneficii sociale (statut și imagine bună în grupul lui de prieteni, reputație, putere). În acest caz, </a:t>
            </a:r>
            <a:r>
              <a:rPr lang="ro-RO" sz="1600" b="1" dirty="0">
                <a:effectLst/>
                <a:latin typeface="Calibri" panose="020F0502020204030204" pitchFamily="34" charset="0"/>
                <a:ea typeface="Calibri" panose="020F0502020204030204" pitchFamily="34" charset="0"/>
                <a:cs typeface="Arial" panose="020B0604020202020204" pitchFamily="34" charset="0"/>
              </a:rPr>
              <a:t>comportamentul de împins îmbracă forma comportamentului de bullying.</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382089023"/>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3735</TotalTime>
  <Words>6575</Words>
  <Application>Microsoft Office PowerPoint</Application>
  <PresentationFormat>Widescreen</PresentationFormat>
  <Paragraphs>388</Paragraphs>
  <Slides>64</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64</vt:i4>
      </vt:variant>
    </vt:vector>
  </HeadingPairs>
  <TitlesOfParts>
    <vt:vector size="73" baseType="lpstr">
      <vt:lpstr>Arial</vt:lpstr>
      <vt:lpstr>Calibri</vt:lpstr>
      <vt:lpstr>Courier New</vt:lpstr>
      <vt:lpstr>Gill Sans MT</vt:lpstr>
      <vt:lpstr>Segoe UI</vt:lpstr>
      <vt:lpstr>Symbol</vt:lpstr>
      <vt:lpstr>Times New Roman</vt:lpstr>
      <vt:lpstr>Wingdings</vt:lpstr>
      <vt:lpstr>Gallery</vt:lpstr>
      <vt:lpstr>Program  antibullying pentru instruirea profesioniștilor</vt:lpstr>
      <vt:lpstr>PowerPoint Presentation</vt:lpstr>
      <vt:lpstr> obiective  </vt:lpstr>
      <vt:lpstr>Activitate practică</vt:lpstr>
      <vt:lpstr>Pasul 1- Operaționalizarea etichetelor  </vt:lpstr>
      <vt:lpstr>Pasul 2-  Relaționați comportamentul cu contextul în care el se manifestă. </vt:lpstr>
      <vt:lpstr>Tipuri de comportamente agresive </vt:lpstr>
      <vt:lpstr>Întrebări de reflectare. </vt:lpstr>
      <vt:lpstr>PowerPoint Presentation</vt:lpstr>
      <vt:lpstr>PowerPoint Presentation</vt:lpstr>
      <vt:lpstr>Pasul 3 – Definirea  comportamentului de bullying </vt:lpstr>
      <vt:lpstr>Spunem că un comportament este bullying atunci când:</vt:lpstr>
      <vt:lpstr>1 Criteriul repetiției </vt:lpstr>
      <vt:lpstr>2. Criteriul intenției </vt:lpstr>
      <vt:lpstr>Exemplu </vt:lpstr>
      <vt:lpstr>Alegeți numărul situației care descrie un comportament de bullying</vt:lpstr>
      <vt:lpstr>3. Criteriul puterii </vt:lpstr>
      <vt:lpstr>Moment de reflecție </vt:lpstr>
      <vt:lpstr>Când un copil poartă ochelarii  - pot să fac ce vreau eu</vt:lpstr>
      <vt:lpstr>PowerPoint Presentation</vt:lpstr>
      <vt:lpstr>Cum se manifestă dezechilibrul de putere în relațiile dintre copii </vt:lpstr>
      <vt:lpstr>PowerPoint Presentation</vt:lpstr>
      <vt:lpstr>Care sunt contextele care îi învața pe copiii că unii sunt mai buni decât alții </vt:lpstr>
      <vt:lpstr>Intr-o situație de bullying</vt:lpstr>
      <vt:lpstr>Atunci când nu ești sigur dacă un comportament intră în categoria de bullying sau nu, poți să îți pui cele trei întrebări: </vt:lpstr>
      <vt:lpstr>Cum se exprimă bullyingul </vt:lpstr>
      <vt:lpstr>cyberbullying</vt:lpstr>
      <vt:lpstr>Bullyingul fizic – studiu de caz</vt:lpstr>
      <vt:lpstr>În ce măsură apreciezi că......................</vt:lpstr>
      <vt:lpstr>Bullyingul relațional – studiu de caz</vt:lpstr>
      <vt:lpstr>În ce măsură apreciezi că......................</vt:lpstr>
      <vt:lpstr>Bullyingul relational- studiu de caz </vt:lpstr>
      <vt:lpstr>În ce măsură apreciezi că......................</vt:lpstr>
      <vt:lpstr>Apreciați în ce măsură sunteți de acord cu următoarele afirmații:</vt:lpstr>
      <vt:lpstr>Apreciați în ce măsură sunteți de acord cu următoarele afirmații:</vt:lpstr>
      <vt:lpstr>PowerPoint Presentation</vt:lpstr>
      <vt:lpstr>PowerPoint Presentation</vt:lpstr>
      <vt:lpstr>Tipuri de comportamente de bullying </vt:lpstr>
      <vt:lpstr>Ce spun spun studiile cu privire la impactul experiențelor de bullying asupra adolescenților? </vt:lpstr>
      <vt:lpstr>Evoluția fenomenului de bullying </vt:lpstr>
      <vt:lpstr>Alte  situațiile de bullying </vt:lpstr>
      <vt:lpstr>Cine este implicat într-o situație de bullying?</vt:lpstr>
      <vt:lpstr>PowerPoint Presentation</vt:lpstr>
      <vt:lpstr>Definirea unei situații de bullying: victimă/ agresor – roluri sau trăsături de personalitate?</vt:lpstr>
      <vt:lpstr>Intr-o situație de bullying</vt:lpstr>
      <vt:lpstr>Etichetele </vt:lpstr>
      <vt:lpstr>Etichetele pe persoană</vt:lpstr>
      <vt:lpstr>Ce se află în spatele etichetei de “aggressor” motivaȚia comportamentelor de bullying</vt:lpstr>
      <vt:lpstr>Adolescenți care au ei înșiși un istoric de victimizare</vt:lpstr>
      <vt:lpstr>Elevi populari care au abilități sociale și emoționale foarte bune</vt:lpstr>
      <vt:lpstr>Cum se explică  aceste comportamente?</vt:lpstr>
      <vt:lpstr>Ce se află în spatele etichetei de “victimă?</vt:lpstr>
      <vt:lpstr>Continuarea poveștii</vt:lpstr>
      <vt:lpstr>Imposibilitatea de a se apăra </vt:lpstr>
      <vt:lpstr>Important de reținut!</vt:lpstr>
      <vt:lpstr>Exercițiu de imaginație</vt:lpstr>
      <vt:lpstr>Bullyibngul este o experiență care distruge identitatea unui copil/adolescent. </vt:lpstr>
      <vt:lpstr>Pericolul care vine din interior – rușinea </vt:lpstr>
      <vt:lpstr>PowerPoint Presentation</vt:lpstr>
      <vt:lpstr>De ce elevii nu vorbesc despre experiențele lor de bullying?</vt:lpstr>
      <vt:lpstr>Martorii sau asistența </vt:lpstr>
      <vt:lpstr>Reacțiile asistenței și impactul lor asupra celor implicați într-o situație de bullying. </vt:lpstr>
      <vt:lpstr>PowerPoint Presentation</vt:lpstr>
      <vt:lpstr>Rolul cadrului didactic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Bullyingul în școală delimitări conceptuale</dc:title>
  <dc:creator>Sorina</dc:creator>
  <cp:lastModifiedBy>Inna</cp:lastModifiedBy>
  <cp:revision>87</cp:revision>
  <dcterms:created xsi:type="dcterms:W3CDTF">2021-02-10T19:05:23Z</dcterms:created>
  <dcterms:modified xsi:type="dcterms:W3CDTF">2021-04-27T05:38:04Z</dcterms:modified>
</cp:coreProperties>
</file>