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4" r:id="rId7"/>
    <p:sldId id="262" r:id="rId8"/>
    <p:sldId id="263" r:id="rId9"/>
    <p:sldId id="266" r:id="rId10"/>
    <p:sldId id="268" r:id="rId1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580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097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960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768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276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454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939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4027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040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606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5430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2759-E49F-4B43-9484-507E48CD9C65}" type="datetimeFigureOut">
              <a:rPr lang="ro-RO" smtClean="0"/>
              <a:t>19.04.2021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D6F2-7583-4088-A098-E7DEA77933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7908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45634"/>
            <a:ext cx="9144000" cy="2181308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Program </a:t>
            </a:r>
            <a:r>
              <a:rPr lang="ro-RO" b="1" dirty="0" err="1" smtClean="0"/>
              <a:t>antibullying</a:t>
            </a:r>
            <a:r>
              <a:rPr lang="ro-RO" b="1" dirty="0" smtClean="0"/>
              <a:t> </a:t>
            </a:r>
            <a:br>
              <a:rPr lang="ro-RO" b="1" dirty="0" smtClean="0"/>
            </a:br>
            <a:r>
              <a:rPr lang="ro-RO" b="1" dirty="0" smtClean="0"/>
              <a:t>pentru instruirea profesioniștilor</a:t>
            </a:r>
            <a:endParaRPr lang="ro-RO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362" y="4168345"/>
            <a:ext cx="10989276" cy="2405449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Activitate </a:t>
            </a:r>
            <a:r>
              <a:rPr lang="ro-RO" dirty="0" smtClean="0"/>
              <a:t>organizată de </a:t>
            </a:r>
            <a:r>
              <a:rPr lang="ro-RO" b="1" dirty="0" smtClean="0"/>
              <a:t>Terre des </a:t>
            </a:r>
            <a:r>
              <a:rPr lang="ro-RO" b="1" dirty="0" err="1" smtClean="0"/>
              <a:t>Hommes</a:t>
            </a:r>
            <a:r>
              <a:rPr lang="ro-RO" b="1" dirty="0" smtClean="0"/>
              <a:t> Moldova</a:t>
            </a:r>
            <a:r>
              <a:rPr lang="ro-RO" dirty="0" smtClean="0"/>
              <a:t>,</a:t>
            </a:r>
          </a:p>
          <a:p>
            <a:r>
              <a:rPr lang="ro-RO" dirty="0" smtClean="0"/>
              <a:t>implementată </a:t>
            </a:r>
            <a:r>
              <a:rPr lang="ro-RO" dirty="0"/>
              <a:t>cu suportul </a:t>
            </a:r>
            <a:r>
              <a:rPr lang="ro-RO" b="1" dirty="0"/>
              <a:t>UNICEF Moldova </a:t>
            </a:r>
            <a:r>
              <a:rPr lang="ro-RO" dirty="0"/>
              <a:t>și </a:t>
            </a:r>
            <a:r>
              <a:rPr lang="ro-RO" b="1" dirty="0"/>
              <a:t>ChildHu</a:t>
            </a:r>
            <a:r>
              <a:rPr lang="ro-RO" dirty="0"/>
              <a:t>b în cadrul proiectului „</a:t>
            </a:r>
            <a:r>
              <a:rPr lang="ro-RO" i="1" dirty="0"/>
              <a:t>Eforturi comune de a combate bullying-ul în Moldova”</a:t>
            </a:r>
            <a:r>
              <a:rPr lang="ro-RO" dirty="0"/>
              <a:t>. </a:t>
            </a:r>
            <a:endParaRPr lang="ro-RO" dirty="0" smtClean="0"/>
          </a:p>
          <a:p>
            <a:r>
              <a:rPr lang="ro-RO" dirty="0" smtClean="0"/>
              <a:t>Facilitatoare: </a:t>
            </a:r>
          </a:p>
          <a:p>
            <a:r>
              <a:rPr lang="ro-RO" b="1" dirty="0" smtClean="0"/>
              <a:t>Sorina Petrică</a:t>
            </a:r>
            <a:r>
              <a:rPr lang="ro-RO" dirty="0" smtClean="0"/>
              <a:t>, consultantă internațională (România) </a:t>
            </a:r>
          </a:p>
          <a:p>
            <a:r>
              <a:rPr lang="ro-RO" b="1" dirty="0" smtClean="0"/>
              <a:t>Daniela </a:t>
            </a:r>
            <a:r>
              <a:rPr lang="ro-RO" b="1" dirty="0" err="1" smtClean="0"/>
              <a:t>Terzi-Barbaroșie</a:t>
            </a:r>
            <a:r>
              <a:rPr lang="ro-RO" dirty="0" smtClean="0"/>
              <a:t>, consultantă națională (Moldova) </a:t>
            </a:r>
            <a:endParaRPr lang="ro-RO" dirty="0"/>
          </a:p>
          <a:p>
            <a:endParaRPr lang="ro-RO" dirty="0"/>
          </a:p>
        </p:txBody>
      </p:sp>
      <p:pic>
        <p:nvPicPr>
          <p:cNvPr id="4" name="Slika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78BC7CE0-36BB-4528-9C4D-7D25B2CBCC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97" y="313038"/>
            <a:ext cx="2495235" cy="8093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06" y="416392"/>
            <a:ext cx="2162175" cy="516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146" y="239793"/>
            <a:ext cx="1005840" cy="1005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87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101" y="0"/>
            <a:ext cx="10515600" cy="639891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 smtClean="0"/>
              <a:t>Cele mai eficiente metode de intervenție</a:t>
            </a:r>
            <a:endParaRPr lang="ro-RO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427966"/>
              </p:ext>
            </p:extLst>
          </p:nvPr>
        </p:nvGraphicFramePr>
        <p:xfrm>
          <a:off x="345988" y="815545"/>
          <a:ext cx="11640066" cy="563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342"/>
                <a:gridCol w="7773724"/>
              </a:tblGrid>
              <a:tr h="7995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Întărirea comportamentului martorilor de descurajarea a bullying-ului </a:t>
                      </a:r>
                      <a:endParaRPr lang="ro-R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ro-R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ând școala își dorește să descurajeze comportamentele de bullying fără să implice consilierea</a:t>
                      </a:r>
                    </a:p>
                  </a:txBody>
                  <a:tcPr/>
                </a:tc>
              </a:tr>
              <a:tr h="715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Dezvoltarea abilităților elevului țintă </a:t>
                      </a:r>
                      <a:endParaRPr lang="ro-RO" dirty="0" smtClean="0"/>
                    </a:p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 în cazurile de tachinare</a:t>
                      </a:r>
                      <a:r>
                        <a:rPr lang="ro-R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  hărțuire verbală </a:t>
                      </a:r>
                      <a:endParaRPr lang="ro-RO" dirty="0"/>
                    </a:p>
                  </a:txBody>
                  <a:tcPr/>
                </a:tc>
              </a:tr>
              <a:tr h="40912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Medierea</a:t>
                      </a:r>
                      <a:r>
                        <a:rPr lang="ro-R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când copiii implicați doresc să primească ajutor de la un mediator</a:t>
                      </a:r>
                      <a:endParaRPr lang="ro-RO" dirty="0"/>
                    </a:p>
                  </a:txBody>
                  <a:tcPr/>
                </a:tc>
              </a:tr>
              <a:tr h="613596"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Strategii de reparare a situației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…în cazurile în care elevul care a manifestat comportamentul de bullying ajunge să simtă remușcare și părere de rău </a:t>
                      </a:r>
                      <a:endParaRPr lang="ro-RO" dirty="0"/>
                    </a:p>
                  </a:txBody>
                  <a:tcPr/>
                </a:tc>
              </a:tr>
              <a:tr h="876566"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Metoda grupului de suport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în cazul în care elevul care a inițiat bullying-ul sau martorii care au încurajat sunt pregătiți să coopereze astfel încât să contribuie la îndreptarea situației pentru copilul </a:t>
                      </a:r>
                      <a:r>
                        <a:rPr lang="ro-RO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țință</a:t>
                      </a:r>
                      <a:endParaRPr lang="ro-RO" dirty="0"/>
                    </a:p>
                  </a:txBody>
                  <a:tcPr/>
                </a:tc>
              </a:tr>
              <a:tr h="1022820"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Metoda implicării părților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 cazul de bullying este manifestat de mai mulți copii  și fiecare dintre inițiatori este  dispus să ajute la reducerea disconfortului elevului țintă</a:t>
                      </a:r>
                      <a:endParaRPr lang="ro-RO" dirty="0"/>
                    </a:p>
                  </a:txBody>
                  <a:tcPr/>
                </a:tc>
              </a:tr>
              <a:tr h="11228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Folosirea sancțiunilor directe </a:t>
                      </a:r>
                      <a:endParaRPr lang="ro-RO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o-R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în cazurile</a:t>
                      </a:r>
                      <a:r>
                        <a:rPr lang="ro-RO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 implică rănirea fizică a cuiva sau în situații în care celelalte metode aplicate nu au condus la un rezultat pozitiv</a:t>
                      </a:r>
                      <a:endParaRPr lang="ro-RO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o-R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46" y="164757"/>
            <a:ext cx="9382897" cy="2117124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Ziua 1. </a:t>
            </a:r>
            <a:br>
              <a:rPr lang="ro-RO" dirty="0" smtClean="0"/>
            </a:br>
            <a:r>
              <a:rPr lang="ro-RO" b="1" dirty="0" smtClean="0"/>
              <a:t>Sesiunea 2: </a:t>
            </a:r>
            <a:r>
              <a:rPr lang="ro-RO" b="1" dirty="0"/>
              <a:t>Intervenții posibile pentru </a:t>
            </a: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>gestionarea </a:t>
            </a:r>
            <a:r>
              <a:rPr lang="ro-RO" b="1" dirty="0"/>
              <a:t>situațiilor de bullying </a:t>
            </a: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>– </a:t>
            </a:r>
            <a:r>
              <a:rPr lang="ro-RO" b="1" dirty="0"/>
              <a:t>direcții de acțiune</a:t>
            </a:r>
            <a:br>
              <a:rPr lang="ro-RO" b="1" dirty="0"/>
            </a:b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4431"/>
            <a:ext cx="10515600" cy="3252531"/>
          </a:xfrm>
        </p:spPr>
        <p:txBody>
          <a:bodyPr/>
          <a:lstStyle/>
          <a:p>
            <a:pPr lvl="0"/>
            <a:r>
              <a:rPr lang="ro-RO" dirty="0"/>
              <a:t>Abordarea imediată  a situațiilor de bullying</a:t>
            </a:r>
          </a:p>
          <a:p>
            <a:pPr lvl="0"/>
            <a:r>
              <a:rPr lang="ro-RO" dirty="0"/>
              <a:t>Intervenția pe clasă </a:t>
            </a:r>
          </a:p>
          <a:p>
            <a:pPr lvl="0"/>
            <a:r>
              <a:rPr lang="ro-RO" dirty="0"/>
              <a:t>Intervenția </a:t>
            </a:r>
            <a:r>
              <a:rPr lang="ro-RO" dirty="0" smtClean="0"/>
              <a:t>individuală: adresată </a:t>
            </a:r>
            <a:r>
              <a:rPr lang="ro-RO" dirty="0"/>
              <a:t>elevilor/elevului care manifestă comportamente de </a:t>
            </a:r>
            <a:r>
              <a:rPr lang="ro-RO" dirty="0" smtClean="0"/>
              <a:t>bullying și adresată elevului/elevei </a:t>
            </a:r>
            <a:r>
              <a:rPr lang="ro-RO" dirty="0"/>
              <a:t>care este țintă a bullying-ului</a:t>
            </a:r>
          </a:p>
          <a:p>
            <a:r>
              <a:rPr lang="ro-RO" dirty="0"/>
              <a:t>Implicarea familiei în gestionarea situațiilor de bullying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182" y="479027"/>
            <a:ext cx="2064866" cy="180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771"/>
            <a:ext cx="8747019" cy="1325563"/>
          </a:xfrm>
        </p:spPr>
        <p:txBody>
          <a:bodyPr>
            <a:normAutofit/>
          </a:bodyPr>
          <a:lstStyle/>
          <a:p>
            <a:pPr algn="ctr"/>
            <a:r>
              <a:rPr lang="ro-RO" sz="4000" b="1" dirty="0" smtClean="0"/>
              <a:t>Aplicație practică: Intervenții realizate </a:t>
            </a:r>
            <a:br>
              <a:rPr lang="ro-RO" sz="4000" b="1" dirty="0" smtClean="0"/>
            </a:br>
            <a:r>
              <a:rPr lang="ro-RO" sz="4000" b="1" dirty="0" smtClean="0"/>
              <a:t>și/ sau posibile (Lucrul pe grupuri)</a:t>
            </a:r>
            <a:endParaRPr lang="ro-R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Grupul 1: Discuție în grup cu privire la intervențiile imediate</a:t>
            </a:r>
          </a:p>
          <a:p>
            <a:pPr marL="0" indent="0">
              <a:buNone/>
            </a:pPr>
            <a:endParaRPr lang="ro-RO" dirty="0" smtClean="0"/>
          </a:p>
          <a:p>
            <a:r>
              <a:rPr lang="ro-RO" dirty="0" smtClean="0"/>
              <a:t>Grupul 2: Discuție în grup cu privire la intervențiile individuale (pentru elevii-țintă și pentru elevii-inițiatori)</a:t>
            </a:r>
          </a:p>
          <a:p>
            <a:pPr marL="0" indent="0">
              <a:buNone/>
            </a:pPr>
            <a:endParaRPr lang="ro-RO" dirty="0" smtClean="0"/>
          </a:p>
          <a:p>
            <a:r>
              <a:rPr lang="ro-RO" dirty="0" smtClean="0"/>
              <a:t>Grupul 3: Discuție în grup cu privire la intervențiile pentru clasa de elevi</a:t>
            </a:r>
          </a:p>
          <a:p>
            <a:endParaRPr lang="ro-RO" dirty="0" smtClean="0"/>
          </a:p>
          <a:p>
            <a:r>
              <a:rPr lang="ro-RO" dirty="0" smtClean="0"/>
              <a:t>Grupul 4: Discuție în grup cu privire la intervențiile pentru familie</a:t>
            </a:r>
            <a:endParaRPr lang="ro-R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988" y="0"/>
            <a:ext cx="3047012" cy="192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167"/>
          </a:xfrm>
        </p:spPr>
        <p:txBody>
          <a:bodyPr/>
          <a:lstStyle/>
          <a:p>
            <a:pPr algn="ctr"/>
            <a:r>
              <a:rPr lang="ro-RO" b="1" dirty="0"/>
              <a:t>Sarcini pentru grupurile de lucru: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1458097"/>
            <a:ext cx="11582399" cy="4718866"/>
          </a:xfrm>
        </p:spPr>
        <p:txBody>
          <a:bodyPr/>
          <a:lstStyle/>
          <a:p>
            <a:r>
              <a:rPr lang="ro-RO" dirty="0" smtClean="0"/>
              <a:t>Discutați în grupul mic despre experiența dvs. de lucru sau cazurile de care cunoașteți, referitoare la tema de lucru a grupului dvs.;</a:t>
            </a:r>
          </a:p>
          <a:p>
            <a:r>
              <a:rPr lang="ro-RO" dirty="0" smtClean="0"/>
              <a:t>Delegați o persoană din grupul mic care va face notițe;</a:t>
            </a:r>
          </a:p>
          <a:p>
            <a:r>
              <a:rPr lang="ro-RO" i="1" dirty="0" smtClean="0"/>
              <a:t>Timp disponibil: 10 minute</a:t>
            </a:r>
          </a:p>
          <a:p>
            <a:endParaRPr lang="ro-RO" i="1" dirty="0" smtClean="0"/>
          </a:p>
          <a:p>
            <a:r>
              <a:rPr lang="ro-RO" dirty="0" smtClean="0"/>
              <a:t>La sfârșitul discuției, conveniți în grup cine va prezenta (5 min)</a:t>
            </a:r>
          </a:p>
          <a:p>
            <a:pPr marL="0" indent="0">
              <a:buNone/>
            </a:pPr>
            <a:r>
              <a:rPr lang="ro-RO" dirty="0" smtClean="0"/>
              <a:t> grupului mare experiența și ideile dvs. cu privire la tema pe care </a:t>
            </a:r>
          </a:p>
          <a:p>
            <a:pPr marL="0" indent="0">
              <a:buNone/>
            </a:pPr>
            <a:r>
              <a:rPr lang="ro-RO" dirty="0" smtClean="0"/>
              <a:t>ați avut-o pentru analiză. </a:t>
            </a:r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338" y="2304535"/>
            <a:ext cx="2430806" cy="243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724" y="0"/>
            <a:ext cx="10515600" cy="532799"/>
          </a:xfrm>
        </p:spPr>
        <p:txBody>
          <a:bodyPr>
            <a:noAutofit/>
          </a:bodyPr>
          <a:lstStyle/>
          <a:p>
            <a:r>
              <a:rPr lang="ro-RO" sz="3600" b="1" dirty="0" smtClean="0"/>
              <a:t>Intervenția imediată: </a:t>
            </a:r>
            <a:endParaRPr lang="ro-RO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980304"/>
            <a:ext cx="11219935" cy="5527588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Pasul 1: Opriți bullying-ul </a:t>
            </a:r>
            <a:endParaRPr lang="ro-RO" dirty="0" smtClean="0"/>
          </a:p>
          <a:p>
            <a:pPr marL="0" indent="0">
              <a:buNone/>
            </a:pPr>
            <a:endParaRPr lang="ro-RO" dirty="0" smtClean="0"/>
          </a:p>
          <a:p>
            <a:pPr algn="just"/>
            <a:r>
              <a:rPr lang="ro-RO" dirty="0" smtClean="0"/>
              <a:t>Pasul </a:t>
            </a:r>
            <a:r>
              <a:rPr lang="ro-RO" dirty="0"/>
              <a:t>2: Sprijiniți </a:t>
            </a:r>
            <a:r>
              <a:rPr lang="ro-RO" dirty="0" smtClean="0"/>
              <a:t>copilul țintă </a:t>
            </a:r>
            <a:r>
              <a:rPr lang="ro-RO" dirty="0"/>
              <a:t>în așa fel, încât să-I permită redobândirea controlului asupra emoțiilor sale și „menținerea imaginii” </a:t>
            </a:r>
            <a:endParaRPr lang="ro-RO" dirty="0" smtClean="0"/>
          </a:p>
          <a:p>
            <a:pPr marL="0" indent="0" algn="just">
              <a:buNone/>
            </a:pPr>
            <a:r>
              <a:rPr lang="ro-RO" dirty="0" smtClean="0"/>
              <a:t> </a:t>
            </a:r>
          </a:p>
          <a:p>
            <a:pPr algn="just"/>
            <a:r>
              <a:rPr lang="ro-RO" dirty="0" smtClean="0"/>
              <a:t>Pasul </a:t>
            </a:r>
            <a:r>
              <a:rPr lang="ro-RO" dirty="0"/>
              <a:t>3: Abordați </a:t>
            </a:r>
            <a:r>
              <a:rPr lang="ro-RO" dirty="0" smtClean="0"/>
              <a:t>elevul-inițiator, </a:t>
            </a:r>
            <a:r>
              <a:rPr lang="ro-RO" dirty="0"/>
              <a:t>spunându-i comportamentului de bullying pe nume și explicând de ce este inacceptabil acest tip de comportament </a:t>
            </a:r>
            <a:endParaRPr lang="ro-RO" dirty="0" smtClean="0"/>
          </a:p>
          <a:p>
            <a:pPr algn="just"/>
            <a:endParaRPr lang="ro-RO" dirty="0" smtClean="0"/>
          </a:p>
          <a:p>
            <a:pPr algn="just"/>
            <a:r>
              <a:rPr lang="ro-RO" dirty="0" smtClean="0"/>
              <a:t>Pasul </a:t>
            </a:r>
            <a:r>
              <a:rPr lang="ro-RO" dirty="0"/>
              <a:t>4: Responsabilizați </a:t>
            </a:r>
            <a:r>
              <a:rPr lang="ro-RO" dirty="0" smtClean="0"/>
              <a:t>martorii </a:t>
            </a:r>
            <a:r>
              <a:rPr lang="ro-RO" dirty="0"/>
              <a:t>prin apreciere sau informații referitoare la felul în care să acționeze în viitor </a:t>
            </a:r>
            <a:endParaRPr lang="ro-RO" dirty="0" smtClean="0"/>
          </a:p>
          <a:p>
            <a:pPr algn="just"/>
            <a:endParaRPr lang="ro-RO" dirty="0" smtClean="0"/>
          </a:p>
          <a:p>
            <a:pPr algn="just"/>
            <a:r>
              <a:rPr lang="ro-RO" dirty="0" smtClean="0"/>
              <a:t>Pasul </a:t>
            </a:r>
            <a:r>
              <a:rPr lang="ro-RO" dirty="0"/>
              <a:t>5: Impuneți consecințe logice, </a:t>
            </a:r>
            <a:r>
              <a:rPr lang="ro-RO" dirty="0" smtClean="0"/>
              <a:t>non-violente</a:t>
            </a:r>
            <a:endParaRPr lang="ro-RO" dirty="0"/>
          </a:p>
          <a:p>
            <a:pPr marL="0" indent="0" algn="just">
              <a:buNone/>
            </a:pPr>
            <a:endParaRPr lang="ro-RO" dirty="0" smtClean="0"/>
          </a:p>
          <a:p>
            <a:pPr algn="just"/>
            <a:r>
              <a:rPr lang="ro-RO" dirty="0" smtClean="0"/>
              <a:t>Pasul </a:t>
            </a:r>
            <a:r>
              <a:rPr lang="ro-RO" dirty="0"/>
              <a:t>6: Dacă este posibil, discutați ulterior cu </a:t>
            </a:r>
            <a:r>
              <a:rPr lang="ro-RO" dirty="0" smtClean="0"/>
              <a:t>copilul-țintă a </a:t>
            </a:r>
            <a:r>
              <a:rPr lang="ro-RO" dirty="0"/>
              <a:t>agresiunii pentru a vă asigura că bullying-ul s-a oprit. </a:t>
            </a:r>
          </a:p>
        </p:txBody>
      </p:sp>
    </p:spTree>
    <p:extLst>
      <p:ext uri="{BB962C8B-B14F-4D97-AF65-F5344CB8AC3E}">
        <p14:creationId xmlns:p14="http://schemas.microsoft.com/office/powerpoint/2010/main" val="30733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7599"/>
          </a:xfrm>
        </p:spPr>
        <p:txBody>
          <a:bodyPr/>
          <a:lstStyle/>
          <a:p>
            <a:r>
              <a:rPr lang="ro-RO" b="1" dirty="0"/>
              <a:t>Intervenția adresată </a:t>
            </a:r>
            <a:r>
              <a:rPr lang="ro-RO" b="1" dirty="0" smtClean="0"/>
              <a:t>copiilor. Direcții de bază: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41" y="1342768"/>
            <a:ext cx="11615351" cy="5321643"/>
          </a:xfrm>
        </p:spPr>
        <p:txBody>
          <a:bodyPr>
            <a:normAutofit/>
          </a:bodyPr>
          <a:lstStyle/>
          <a:p>
            <a:pPr lvl="1"/>
            <a:r>
              <a:rPr lang="ro-RO" dirty="0"/>
              <a:t>Dezvoltarea </a:t>
            </a:r>
            <a:r>
              <a:rPr lang="ro-RO" dirty="0" smtClean="0"/>
              <a:t>empatiei și a </a:t>
            </a:r>
            <a:r>
              <a:rPr lang="ro-RO" dirty="0" smtClean="0"/>
              <a:t>stimei </a:t>
            </a:r>
            <a:r>
              <a:rPr lang="ro-RO" dirty="0"/>
              <a:t>de </a:t>
            </a:r>
            <a:r>
              <a:rPr lang="ro-RO" dirty="0" smtClean="0"/>
              <a:t>sine, încrederea în sine, etc.</a:t>
            </a:r>
          </a:p>
          <a:p>
            <a:pPr marL="457200" lvl="1" indent="0">
              <a:buNone/>
            </a:pPr>
            <a:endParaRPr lang="ro-RO" sz="2000" dirty="0"/>
          </a:p>
          <a:p>
            <a:pPr lvl="1"/>
            <a:r>
              <a:rPr lang="ro-RO" dirty="0"/>
              <a:t>Dezvoltarea abilităților de interacțiune pozitivă cu ceilalți (</a:t>
            </a:r>
            <a:r>
              <a:rPr lang="ro-RO" dirty="0" smtClean="0"/>
              <a:t>inițierea </a:t>
            </a:r>
            <a:r>
              <a:rPr lang="ro-RO" dirty="0"/>
              <a:t>și </a:t>
            </a:r>
            <a:r>
              <a:rPr lang="ro-RO" dirty="0" smtClean="0"/>
              <a:t>menținerea </a:t>
            </a:r>
            <a:r>
              <a:rPr lang="ro-RO" dirty="0"/>
              <a:t>unei relații de </a:t>
            </a:r>
            <a:r>
              <a:rPr lang="ro-RO" dirty="0" smtClean="0"/>
              <a:t>prietenie, </a:t>
            </a:r>
            <a:r>
              <a:rPr lang="ro-RO" dirty="0"/>
              <a:t>cooperare, gestionarea </a:t>
            </a:r>
            <a:r>
              <a:rPr lang="ro-RO" dirty="0" smtClean="0"/>
              <a:t>emoțiilor de disconfort (invidie, gelozie, teamă, rușine, tristețe) </a:t>
            </a:r>
            <a:r>
              <a:rPr lang="ro-RO" dirty="0"/>
              <a:t>obținerea unui statut in grup prin </a:t>
            </a:r>
            <a:r>
              <a:rPr lang="ro-RO" dirty="0" smtClean="0"/>
              <a:t>performanţe </a:t>
            </a:r>
            <a:r>
              <a:rPr lang="ro-RO" dirty="0"/>
              <a:t>sau comportamente dezirabile</a:t>
            </a:r>
            <a:r>
              <a:rPr lang="ro-RO" dirty="0" smtClean="0"/>
              <a:t>)</a:t>
            </a:r>
          </a:p>
          <a:p>
            <a:pPr lvl="1"/>
            <a:endParaRPr lang="ro-RO" sz="2000" dirty="0"/>
          </a:p>
          <a:p>
            <a:pPr lvl="1"/>
            <a:r>
              <a:rPr lang="ro-RO" dirty="0"/>
              <a:t>Exersarea unor abilități de integrare în grup folosind strategiile prosociale (rezolvarea de probleme, </a:t>
            </a:r>
            <a:r>
              <a:rPr lang="ro-RO" dirty="0" smtClean="0"/>
              <a:t>comunicarea asertivă, </a:t>
            </a:r>
            <a:r>
              <a:rPr lang="ro-RO" dirty="0"/>
              <a:t>compromisul, negocierea</a:t>
            </a:r>
            <a:r>
              <a:rPr lang="ro-RO" dirty="0" smtClean="0"/>
              <a:t>)</a:t>
            </a:r>
          </a:p>
          <a:p>
            <a:pPr lvl="1"/>
            <a:endParaRPr lang="ro-RO" sz="2000" dirty="0"/>
          </a:p>
          <a:p>
            <a:pPr lvl="1"/>
            <a:r>
              <a:rPr lang="ro-RO" dirty="0"/>
              <a:t>Restructurarea modului de a gândi lumea socială </a:t>
            </a:r>
            <a:r>
              <a:rPr lang="ro-RO" dirty="0" smtClean="0"/>
              <a:t>(prin </a:t>
            </a:r>
            <a:r>
              <a:rPr lang="ro-RO" dirty="0"/>
              <a:t>accesul la experiențe care să îl învețe că relațiile nu sunt doar sursă de </a:t>
            </a:r>
            <a:r>
              <a:rPr lang="ro-RO" dirty="0" smtClean="0"/>
              <a:t>suferință, </a:t>
            </a:r>
            <a:r>
              <a:rPr lang="ro-RO" dirty="0"/>
              <a:t>ci </a:t>
            </a:r>
            <a:r>
              <a:rPr lang="ro-RO" dirty="0" smtClean="0"/>
              <a:t>și </a:t>
            </a:r>
            <a:r>
              <a:rPr lang="ro-RO" dirty="0"/>
              <a:t>de </a:t>
            </a:r>
            <a:r>
              <a:rPr lang="ro-RO" dirty="0" smtClean="0"/>
              <a:t>confort).  </a:t>
            </a:r>
          </a:p>
          <a:p>
            <a:pPr lvl="1"/>
            <a:endParaRPr lang="ro-RO" dirty="0" smtClean="0"/>
          </a:p>
          <a:p>
            <a:pPr lvl="1"/>
            <a:r>
              <a:rPr lang="ro-RO" dirty="0"/>
              <a:t>Ruperea identificării cu reacția de </a:t>
            </a:r>
            <a:r>
              <a:rPr lang="ro-RO" dirty="0" smtClean="0"/>
              <a:t>neputință </a:t>
            </a:r>
            <a:r>
              <a:rPr lang="ro-RO" dirty="0"/>
              <a:t>asociată bullying-ului </a:t>
            </a:r>
          </a:p>
          <a:p>
            <a:pPr lvl="1"/>
            <a:endParaRPr lang="ro-RO" sz="20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032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039"/>
            <a:ext cx="10515600" cy="532799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>Intervenția </a:t>
            </a:r>
            <a:r>
              <a:rPr lang="ro-RO" b="1" dirty="0"/>
              <a:t>pe </a:t>
            </a:r>
            <a:r>
              <a:rPr lang="ro-RO" b="1" dirty="0" smtClean="0"/>
              <a:t>clasă. Direcții de bază.</a:t>
            </a:r>
            <a:r>
              <a:rPr lang="ro-RO" sz="3600" dirty="0"/>
              <a:t/>
            </a:r>
            <a:br>
              <a:rPr lang="ro-RO" sz="3600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" y="955590"/>
            <a:ext cx="11895437" cy="5725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dirty="0" smtClean="0"/>
              <a:t>Acest </a:t>
            </a:r>
            <a:r>
              <a:rPr lang="ro-RO" dirty="0"/>
              <a:t>tip de intervenție are ca scop câteva aspecte foarte importante: </a:t>
            </a:r>
            <a:endParaRPr lang="ro-RO" dirty="0" smtClean="0"/>
          </a:p>
          <a:p>
            <a:pPr marL="0" indent="0">
              <a:buNone/>
            </a:pPr>
            <a:endParaRPr lang="ro-RO" sz="2400" dirty="0"/>
          </a:p>
          <a:p>
            <a:pPr lvl="0"/>
            <a:r>
              <a:rPr lang="ro-RO" dirty="0"/>
              <a:t>Structurarea unui context care să ofere predictibilitate și siguranță tuturor copiilor prin stabilirea regulilor și consecințelor </a:t>
            </a:r>
            <a:endParaRPr lang="ro-RO" dirty="0" smtClean="0"/>
          </a:p>
          <a:p>
            <a:pPr lvl="0"/>
            <a:endParaRPr lang="ro-RO" sz="2400" dirty="0"/>
          </a:p>
          <a:p>
            <a:pPr lvl="0"/>
            <a:r>
              <a:rPr lang="ro-RO" dirty="0"/>
              <a:t>Creșterea </a:t>
            </a:r>
            <a:r>
              <a:rPr lang="ro-RO" dirty="0" smtClean="0"/>
              <a:t>conștientizării </a:t>
            </a:r>
            <a:r>
              <a:rPr lang="ro-RO" dirty="0"/>
              <a:t>tuturor copiilor privind implicațiile comportamentului de </a:t>
            </a:r>
            <a:r>
              <a:rPr lang="ro-RO" dirty="0" smtClean="0"/>
              <a:t>bullying</a:t>
            </a:r>
          </a:p>
          <a:p>
            <a:pPr lvl="0"/>
            <a:endParaRPr lang="ro-RO" sz="2400" dirty="0"/>
          </a:p>
          <a:p>
            <a:pPr lvl="0"/>
            <a:r>
              <a:rPr lang="ro-RO" dirty="0"/>
              <a:t>Creșterea nivelului de empatie și dezvoltarea unor atitudini pozitive fată pe colegii care ajung </a:t>
            </a:r>
            <a:r>
              <a:rPr lang="ro-RO" dirty="0" smtClean="0"/>
              <a:t>ținte ale </a:t>
            </a:r>
            <a:r>
              <a:rPr lang="ro-RO" dirty="0"/>
              <a:t>bullying-ului </a:t>
            </a:r>
            <a:endParaRPr lang="ro-RO" dirty="0" smtClean="0"/>
          </a:p>
          <a:p>
            <a:pPr lvl="0"/>
            <a:endParaRPr lang="ro-RO" sz="2400" dirty="0"/>
          </a:p>
          <a:p>
            <a:pPr lvl="0"/>
            <a:r>
              <a:rPr lang="ro-RO" dirty="0"/>
              <a:t>Dezvoltarea abilităților copiilor de a avea reacții </a:t>
            </a:r>
            <a:r>
              <a:rPr lang="ro-RO" dirty="0" smtClean="0"/>
              <a:t>potrivite, acțiuni eficiente, în rolul lor </a:t>
            </a:r>
            <a:r>
              <a:rPr lang="ro-RO" dirty="0"/>
              <a:t>de </a:t>
            </a:r>
            <a:r>
              <a:rPr lang="ro-RO" dirty="0" smtClean="0"/>
              <a:t>martori, </a:t>
            </a:r>
            <a:r>
              <a:rPr lang="ro-RO" dirty="0"/>
              <a:t>care să conducă la descurajarea comportamentului de bullying   </a:t>
            </a:r>
            <a:endParaRPr lang="ro-RO" sz="24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720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Abordări fundamentale: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0735"/>
            <a:ext cx="10515600" cy="2743200"/>
          </a:xfrm>
        </p:spPr>
        <p:txBody>
          <a:bodyPr/>
          <a:lstStyle/>
          <a:p>
            <a:r>
              <a:rPr lang="ro-RO" b="1" dirty="0"/>
              <a:t>Intervenția pe clasă prin utilizarea regulilor și </a:t>
            </a:r>
            <a:r>
              <a:rPr lang="ro-RO" b="1" dirty="0" smtClean="0"/>
              <a:t>consecințelor </a:t>
            </a:r>
            <a:r>
              <a:rPr lang="ro-RO" dirty="0" smtClean="0"/>
              <a:t>(reguli și consecințe clare + recompense pentru elevii-martori) </a:t>
            </a:r>
            <a:endParaRPr lang="ro-RO" dirty="0"/>
          </a:p>
          <a:p>
            <a:r>
              <a:rPr lang="ro-RO" b="1" dirty="0"/>
              <a:t>A</a:t>
            </a:r>
            <a:r>
              <a:rPr lang="ro-RO" b="1" dirty="0" smtClean="0"/>
              <a:t>ctivități realizate cu </a:t>
            </a:r>
            <a:r>
              <a:rPr lang="ro-RO" b="1" dirty="0"/>
              <a:t>toată clasa</a:t>
            </a:r>
            <a:r>
              <a:rPr lang="ro-RO" dirty="0"/>
              <a:t> </a:t>
            </a:r>
            <a:r>
              <a:rPr lang="ro-RO" dirty="0" smtClean="0"/>
              <a:t>(creșterea </a:t>
            </a:r>
            <a:r>
              <a:rPr lang="ro-RO" dirty="0"/>
              <a:t>empatiei față de persoana victimizată, dezvoltarea responsabilității personale și a </a:t>
            </a:r>
            <a:r>
              <a:rPr lang="ro-RO" dirty="0" err="1"/>
              <a:t>autoeficacității</a:t>
            </a:r>
            <a:r>
              <a:rPr lang="ro-RO" dirty="0"/>
              <a:t> </a:t>
            </a:r>
            <a:r>
              <a:rPr lang="ro-RO" dirty="0" smtClean="0"/>
              <a:t>personale)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529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276" y="107094"/>
            <a:ext cx="11664778" cy="848496"/>
          </a:xfrm>
        </p:spPr>
        <p:txBody>
          <a:bodyPr>
            <a:normAutofit/>
          </a:bodyPr>
          <a:lstStyle/>
          <a:p>
            <a:pPr algn="ctr"/>
            <a:r>
              <a:rPr lang="ro-RO" sz="4000" b="1" dirty="0"/>
              <a:t>Implicarea familiei în gestionarea situațiilor de bullying</a:t>
            </a:r>
            <a:endParaRPr lang="ro-R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5" y="1318054"/>
            <a:ext cx="11491783" cy="5198076"/>
          </a:xfrm>
        </p:spPr>
        <p:txBody>
          <a:bodyPr>
            <a:normAutofit/>
          </a:bodyPr>
          <a:lstStyle/>
          <a:p>
            <a:r>
              <a:rPr lang="ro-RO" dirty="0"/>
              <a:t>Implicarea părinților </a:t>
            </a:r>
            <a:r>
              <a:rPr lang="ro-RO" dirty="0" smtClean="0"/>
              <a:t>întărește efectul </a:t>
            </a:r>
            <a:r>
              <a:rPr lang="ro-RO" dirty="0"/>
              <a:t>unui program </a:t>
            </a:r>
            <a:r>
              <a:rPr lang="ro-RO" dirty="0" err="1" smtClean="0"/>
              <a:t>antibullying</a:t>
            </a:r>
            <a:r>
              <a:rPr lang="ro-RO" dirty="0" smtClean="0"/>
              <a:t>.</a:t>
            </a:r>
          </a:p>
          <a:p>
            <a:pPr marL="0" indent="0">
              <a:buNone/>
            </a:pPr>
            <a:endParaRPr lang="ro-RO" dirty="0" smtClean="0"/>
          </a:p>
          <a:p>
            <a:r>
              <a:rPr lang="ro-RO" dirty="0" smtClean="0"/>
              <a:t>Creșterea </a:t>
            </a:r>
            <a:r>
              <a:rPr lang="ro-RO" dirty="0"/>
              <a:t>conștientizării părinților  despre contribuția lor la </a:t>
            </a:r>
            <a:r>
              <a:rPr lang="ro-RO" dirty="0" smtClean="0"/>
              <a:t>minimizarea </a:t>
            </a:r>
            <a:r>
              <a:rPr lang="ro-RO" dirty="0"/>
              <a:t>comportamentului de bullying, schimbarea stilului de disciplinare bazat pe pedeapsă cu un stil care promovează disciplinarea bazat pe reguli și consecințe, pe cooperare și suport din partea </a:t>
            </a:r>
            <a:r>
              <a:rPr lang="ro-RO" dirty="0" smtClean="0"/>
              <a:t>părinților. </a:t>
            </a:r>
          </a:p>
          <a:p>
            <a:pPr marL="0" indent="0">
              <a:buNone/>
            </a:pPr>
            <a:endParaRPr lang="ro-RO" dirty="0" smtClean="0"/>
          </a:p>
          <a:p>
            <a:r>
              <a:rPr lang="ro-RO" dirty="0" smtClean="0"/>
              <a:t>Suport și ghidare părinților pentru a-i </a:t>
            </a:r>
            <a:r>
              <a:rPr lang="ro-RO" dirty="0"/>
              <a:t>învăța cum </a:t>
            </a:r>
            <a:r>
              <a:rPr lang="ro-RO" dirty="0" smtClean="0"/>
              <a:t>să-și </a:t>
            </a:r>
            <a:r>
              <a:rPr lang="ro-RO" dirty="0"/>
              <a:t>ghideze copiii, astfel încât </a:t>
            </a:r>
            <a:r>
              <a:rPr lang="ro-RO" dirty="0" smtClean="0"/>
              <a:t>aceştia </a:t>
            </a:r>
            <a:r>
              <a:rPr lang="ro-RO" dirty="0"/>
              <a:t>să învețe la rândul lor</a:t>
            </a:r>
            <a:r>
              <a:rPr lang="ro-RO" dirty="0" smtClean="0"/>
              <a:t>, abilități prosociale și asertive, pentru a nu fi țintă, inițiator sau martor pasiv în situațiile de bullying.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776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831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Program antibullying  pentru instruirea profesioniștilor</vt:lpstr>
      <vt:lpstr> Ziua 1.  Sesiunea 2: Intervenții posibile pentru  gestionarea situațiilor de bullying  – direcții de acțiune </vt:lpstr>
      <vt:lpstr>Aplicație practică: Intervenții realizate  și/ sau posibile (Lucrul pe grupuri)</vt:lpstr>
      <vt:lpstr>Sarcini pentru grupurile de lucru:</vt:lpstr>
      <vt:lpstr>Intervenția imediată: </vt:lpstr>
      <vt:lpstr>Intervenția adresată copiilor. Direcții de bază:</vt:lpstr>
      <vt:lpstr> Intervenția pe clasă. Direcții de bază. </vt:lpstr>
      <vt:lpstr>Abordări fundamentale:</vt:lpstr>
      <vt:lpstr>Implicarea familiei în gestionarea situațiilor de bullying</vt:lpstr>
      <vt:lpstr>Cele mai eficiente metode de intervenție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antibullying pentru instruirea profesioniștilor</dc:title>
  <dc:creator>Daniela Terzi-Barbarosie</dc:creator>
  <cp:lastModifiedBy>Daniela Terzi-Barbarosie</cp:lastModifiedBy>
  <cp:revision>19</cp:revision>
  <dcterms:created xsi:type="dcterms:W3CDTF">2021-04-18T09:57:21Z</dcterms:created>
  <dcterms:modified xsi:type="dcterms:W3CDTF">2021-04-19T13:09:12Z</dcterms:modified>
</cp:coreProperties>
</file>