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343" r:id="rId3"/>
    <p:sldId id="380" r:id="rId4"/>
    <p:sldId id="356" r:id="rId5"/>
    <p:sldId id="345" r:id="rId6"/>
    <p:sldId id="346" r:id="rId7"/>
    <p:sldId id="347" r:id="rId8"/>
    <p:sldId id="348" r:id="rId9"/>
    <p:sldId id="349" r:id="rId10"/>
    <p:sldId id="350" r:id="rId11"/>
    <p:sldId id="351" r:id="rId12"/>
    <p:sldId id="352" r:id="rId13"/>
    <p:sldId id="353" r:id="rId14"/>
    <p:sldId id="354" r:id="rId15"/>
    <p:sldId id="357" r:id="rId16"/>
    <p:sldId id="358" r:id="rId17"/>
    <p:sldId id="359" r:id="rId18"/>
    <p:sldId id="355"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89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EC21-A032-4CA0-94D4-A79FDBDBAB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86DECA-CFE6-4B69-974A-3FF3E1DA10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2A5583-6EF8-472C-8A44-5F19876D6BE0}"/>
              </a:ext>
            </a:extLst>
          </p:cNvPr>
          <p:cNvSpPr>
            <a:spLocks noGrp="1"/>
          </p:cNvSpPr>
          <p:nvPr>
            <p:ph type="dt" sz="half" idx="10"/>
          </p:nvPr>
        </p:nvSpPr>
        <p:spPr/>
        <p:txBody>
          <a:bodyPr/>
          <a:lstStyle/>
          <a:p>
            <a:fld id="{D740D694-C229-4D41-82DB-6DCBFE586D28}" type="datetimeFigureOut">
              <a:rPr lang="en-US" smtClean="0"/>
              <a:t>4/27/2021</a:t>
            </a:fld>
            <a:endParaRPr lang="en-US"/>
          </a:p>
        </p:txBody>
      </p:sp>
      <p:sp>
        <p:nvSpPr>
          <p:cNvPr id="5" name="Footer Placeholder 4">
            <a:extLst>
              <a:ext uri="{FF2B5EF4-FFF2-40B4-BE49-F238E27FC236}">
                <a16:creationId xmlns:a16="http://schemas.microsoft.com/office/drawing/2014/main" id="{BFE9CDF5-6DB0-4612-932C-FA62367EA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519F3-8C44-4FDC-8241-967314FA1D53}"/>
              </a:ext>
            </a:extLst>
          </p:cNvPr>
          <p:cNvSpPr>
            <a:spLocks noGrp="1"/>
          </p:cNvSpPr>
          <p:nvPr>
            <p:ph type="sldNum" sz="quarter" idx="12"/>
          </p:nvPr>
        </p:nvSpPr>
        <p:spPr/>
        <p:txBody>
          <a:bodyPr/>
          <a:lstStyle/>
          <a:p>
            <a:fld id="{9645D893-19E9-4789-B0EF-D4C6B50E6B2E}" type="slidenum">
              <a:rPr lang="en-US" smtClean="0"/>
              <a:t>‹#›</a:t>
            </a:fld>
            <a:endParaRPr lang="en-US"/>
          </a:p>
        </p:txBody>
      </p:sp>
    </p:spTree>
    <p:extLst>
      <p:ext uri="{BB962C8B-B14F-4D97-AF65-F5344CB8AC3E}">
        <p14:creationId xmlns:p14="http://schemas.microsoft.com/office/powerpoint/2010/main" val="229044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90D7-5AD5-45EA-A4A1-E3BFB789B6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03272-6F43-4FB8-AF8E-2E334BD0BD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B7193-B624-494C-9928-087BBD10AFC7}"/>
              </a:ext>
            </a:extLst>
          </p:cNvPr>
          <p:cNvSpPr>
            <a:spLocks noGrp="1"/>
          </p:cNvSpPr>
          <p:nvPr>
            <p:ph type="dt" sz="half" idx="10"/>
          </p:nvPr>
        </p:nvSpPr>
        <p:spPr/>
        <p:txBody>
          <a:bodyPr/>
          <a:lstStyle/>
          <a:p>
            <a:fld id="{D740D694-C229-4D41-82DB-6DCBFE586D28}" type="datetimeFigureOut">
              <a:rPr lang="en-US" smtClean="0"/>
              <a:t>4/27/2021</a:t>
            </a:fld>
            <a:endParaRPr lang="en-US"/>
          </a:p>
        </p:txBody>
      </p:sp>
      <p:sp>
        <p:nvSpPr>
          <p:cNvPr id="5" name="Footer Placeholder 4">
            <a:extLst>
              <a:ext uri="{FF2B5EF4-FFF2-40B4-BE49-F238E27FC236}">
                <a16:creationId xmlns:a16="http://schemas.microsoft.com/office/drawing/2014/main" id="{4AE98159-8F68-41B5-95C4-DF33A4B3F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BEB88-8692-42AE-96EF-C9053A4CAD63}"/>
              </a:ext>
            </a:extLst>
          </p:cNvPr>
          <p:cNvSpPr>
            <a:spLocks noGrp="1"/>
          </p:cNvSpPr>
          <p:nvPr>
            <p:ph type="sldNum" sz="quarter" idx="12"/>
          </p:nvPr>
        </p:nvSpPr>
        <p:spPr/>
        <p:txBody>
          <a:bodyPr/>
          <a:lstStyle/>
          <a:p>
            <a:fld id="{9645D893-19E9-4789-B0EF-D4C6B50E6B2E}" type="slidenum">
              <a:rPr lang="en-US" smtClean="0"/>
              <a:t>‹#›</a:t>
            </a:fld>
            <a:endParaRPr lang="en-US"/>
          </a:p>
        </p:txBody>
      </p:sp>
    </p:spTree>
    <p:extLst>
      <p:ext uri="{BB962C8B-B14F-4D97-AF65-F5344CB8AC3E}">
        <p14:creationId xmlns:p14="http://schemas.microsoft.com/office/powerpoint/2010/main" val="330679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AD18D3-042B-4984-83E4-54A7200A0C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7652E9-6EE2-4585-B744-02F0729EF4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A3E78-D4D9-4D5F-82D3-CB48AD3261A5}"/>
              </a:ext>
            </a:extLst>
          </p:cNvPr>
          <p:cNvSpPr>
            <a:spLocks noGrp="1"/>
          </p:cNvSpPr>
          <p:nvPr>
            <p:ph type="dt" sz="half" idx="10"/>
          </p:nvPr>
        </p:nvSpPr>
        <p:spPr/>
        <p:txBody>
          <a:bodyPr/>
          <a:lstStyle/>
          <a:p>
            <a:fld id="{D740D694-C229-4D41-82DB-6DCBFE586D28}" type="datetimeFigureOut">
              <a:rPr lang="en-US" smtClean="0"/>
              <a:t>4/27/2021</a:t>
            </a:fld>
            <a:endParaRPr lang="en-US"/>
          </a:p>
        </p:txBody>
      </p:sp>
      <p:sp>
        <p:nvSpPr>
          <p:cNvPr id="5" name="Footer Placeholder 4">
            <a:extLst>
              <a:ext uri="{FF2B5EF4-FFF2-40B4-BE49-F238E27FC236}">
                <a16:creationId xmlns:a16="http://schemas.microsoft.com/office/drawing/2014/main" id="{2770A0CB-592F-4FC3-BE6E-AE123863C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286EB-3209-40CE-B6E2-8BB34E23C97E}"/>
              </a:ext>
            </a:extLst>
          </p:cNvPr>
          <p:cNvSpPr>
            <a:spLocks noGrp="1"/>
          </p:cNvSpPr>
          <p:nvPr>
            <p:ph type="sldNum" sz="quarter" idx="12"/>
          </p:nvPr>
        </p:nvSpPr>
        <p:spPr/>
        <p:txBody>
          <a:bodyPr/>
          <a:lstStyle/>
          <a:p>
            <a:fld id="{9645D893-19E9-4789-B0EF-D4C6B50E6B2E}" type="slidenum">
              <a:rPr lang="en-US" smtClean="0"/>
              <a:t>‹#›</a:t>
            </a:fld>
            <a:endParaRPr lang="en-US"/>
          </a:p>
        </p:txBody>
      </p:sp>
    </p:spTree>
    <p:extLst>
      <p:ext uri="{BB962C8B-B14F-4D97-AF65-F5344CB8AC3E}">
        <p14:creationId xmlns:p14="http://schemas.microsoft.com/office/powerpoint/2010/main" val="115800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F432-66DC-4A6E-9BB9-0C76CFA11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589CFE-7D47-4469-B21C-4DFFE1806B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0D756-C02C-4D58-AF75-907BC40AC48F}"/>
              </a:ext>
            </a:extLst>
          </p:cNvPr>
          <p:cNvSpPr>
            <a:spLocks noGrp="1"/>
          </p:cNvSpPr>
          <p:nvPr>
            <p:ph type="dt" sz="half" idx="10"/>
          </p:nvPr>
        </p:nvSpPr>
        <p:spPr/>
        <p:txBody>
          <a:bodyPr/>
          <a:lstStyle/>
          <a:p>
            <a:fld id="{D740D694-C229-4D41-82DB-6DCBFE586D28}" type="datetimeFigureOut">
              <a:rPr lang="en-US" smtClean="0"/>
              <a:t>4/27/2021</a:t>
            </a:fld>
            <a:endParaRPr lang="en-US"/>
          </a:p>
        </p:txBody>
      </p:sp>
      <p:sp>
        <p:nvSpPr>
          <p:cNvPr id="5" name="Footer Placeholder 4">
            <a:extLst>
              <a:ext uri="{FF2B5EF4-FFF2-40B4-BE49-F238E27FC236}">
                <a16:creationId xmlns:a16="http://schemas.microsoft.com/office/drawing/2014/main" id="{4689A1FD-D83F-48A2-8F3C-B17A3FE63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A5AEC-A661-4AAE-B3BA-F220D9106B28}"/>
              </a:ext>
            </a:extLst>
          </p:cNvPr>
          <p:cNvSpPr>
            <a:spLocks noGrp="1"/>
          </p:cNvSpPr>
          <p:nvPr>
            <p:ph type="sldNum" sz="quarter" idx="12"/>
          </p:nvPr>
        </p:nvSpPr>
        <p:spPr/>
        <p:txBody>
          <a:bodyPr/>
          <a:lstStyle/>
          <a:p>
            <a:fld id="{9645D893-19E9-4789-B0EF-D4C6B50E6B2E}" type="slidenum">
              <a:rPr lang="en-US" smtClean="0"/>
              <a:t>‹#›</a:t>
            </a:fld>
            <a:endParaRPr lang="en-US"/>
          </a:p>
        </p:txBody>
      </p:sp>
    </p:spTree>
    <p:extLst>
      <p:ext uri="{BB962C8B-B14F-4D97-AF65-F5344CB8AC3E}">
        <p14:creationId xmlns:p14="http://schemas.microsoft.com/office/powerpoint/2010/main" val="91249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66F3-5687-4B13-A9DC-A01BD02BB6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80EB83-C922-431D-A4FC-C3551A8F74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FC54D9-6640-4387-9D05-1054F8EE9495}"/>
              </a:ext>
            </a:extLst>
          </p:cNvPr>
          <p:cNvSpPr>
            <a:spLocks noGrp="1"/>
          </p:cNvSpPr>
          <p:nvPr>
            <p:ph type="dt" sz="half" idx="10"/>
          </p:nvPr>
        </p:nvSpPr>
        <p:spPr/>
        <p:txBody>
          <a:bodyPr/>
          <a:lstStyle/>
          <a:p>
            <a:fld id="{D740D694-C229-4D41-82DB-6DCBFE586D28}" type="datetimeFigureOut">
              <a:rPr lang="en-US" smtClean="0"/>
              <a:t>4/27/2021</a:t>
            </a:fld>
            <a:endParaRPr lang="en-US"/>
          </a:p>
        </p:txBody>
      </p:sp>
      <p:sp>
        <p:nvSpPr>
          <p:cNvPr id="5" name="Footer Placeholder 4">
            <a:extLst>
              <a:ext uri="{FF2B5EF4-FFF2-40B4-BE49-F238E27FC236}">
                <a16:creationId xmlns:a16="http://schemas.microsoft.com/office/drawing/2014/main" id="{13D7BF89-5DA0-4360-A97E-88605F851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F9F3C-7618-4D6C-9FBD-7D3C48C03601}"/>
              </a:ext>
            </a:extLst>
          </p:cNvPr>
          <p:cNvSpPr>
            <a:spLocks noGrp="1"/>
          </p:cNvSpPr>
          <p:nvPr>
            <p:ph type="sldNum" sz="quarter" idx="12"/>
          </p:nvPr>
        </p:nvSpPr>
        <p:spPr/>
        <p:txBody>
          <a:bodyPr/>
          <a:lstStyle/>
          <a:p>
            <a:fld id="{9645D893-19E9-4789-B0EF-D4C6B50E6B2E}" type="slidenum">
              <a:rPr lang="en-US" smtClean="0"/>
              <a:t>‹#›</a:t>
            </a:fld>
            <a:endParaRPr lang="en-US"/>
          </a:p>
        </p:txBody>
      </p:sp>
    </p:spTree>
    <p:extLst>
      <p:ext uri="{BB962C8B-B14F-4D97-AF65-F5344CB8AC3E}">
        <p14:creationId xmlns:p14="http://schemas.microsoft.com/office/powerpoint/2010/main" val="413872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D326-43C0-4804-BB9B-3AE229AEC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A4E0D0-5BEF-49A4-9A4E-98004BA6C1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B66D8-9F2E-4889-8594-461FBB2F4D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370032-0749-4D9D-A471-F6FD0FE8B053}"/>
              </a:ext>
            </a:extLst>
          </p:cNvPr>
          <p:cNvSpPr>
            <a:spLocks noGrp="1"/>
          </p:cNvSpPr>
          <p:nvPr>
            <p:ph type="dt" sz="half" idx="10"/>
          </p:nvPr>
        </p:nvSpPr>
        <p:spPr/>
        <p:txBody>
          <a:bodyPr/>
          <a:lstStyle/>
          <a:p>
            <a:fld id="{D740D694-C229-4D41-82DB-6DCBFE586D28}" type="datetimeFigureOut">
              <a:rPr lang="en-US" smtClean="0"/>
              <a:t>4/27/2021</a:t>
            </a:fld>
            <a:endParaRPr lang="en-US"/>
          </a:p>
        </p:txBody>
      </p:sp>
      <p:sp>
        <p:nvSpPr>
          <p:cNvPr id="6" name="Footer Placeholder 5">
            <a:extLst>
              <a:ext uri="{FF2B5EF4-FFF2-40B4-BE49-F238E27FC236}">
                <a16:creationId xmlns:a16="http://schemas.microsoft.com/office/drawing/2014/main" id="{4D643B7A-5CB9-4A23-ACCD-66CE08A9F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0E058-C15E-443C-B3F5-FE42598F42E4}"/>
              </a:ext>
            </a:extLst>
          </p:cNvPr>
          <p:cNvSpPr>
            <a:spLocks noGrp="1"/>
          </p:cNvSpPr>
          <p:nvPr>
            <p:ph type="sldNum" sz="quarter" idx="12"/>
          </p:nvPr>
        </p:nvSpPr>
        <p:spPr/>
        <p:txBody>
          <a:bodyPr/>
          <a:lstStyle/>
          <a:p>
            <a:fld id="{9645D893-19E9-4789-B0EF-D4C6B50E6B2E}" type="slidenum">
              <a:rPr lang="en-US" smtClean="0"/>
              <a:t>‹#›</a:t>
            </a:fld>
            <a:endParaRPr lang="en-US"/>
          </a:p>
        </p:txBody>
      </p:sp>
    </p:spTree>
    <p:extLst>
      <p:ext uri="{BB962C8B-B14F-4D97-AF65-F5344CB8AC3E}">
        <p14:creationId xmlns:p14="http://schemas.microsoft.com/office/powerpoint/2010/main" val="128984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68A8-F724-4A55-BA48-B69DA8CC76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F79A57-5FB5-4D89-9428-F7D5DD531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92F635-685E-4DEB-ABBC-CD536D0872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0207F7-F920-4F3A-B78D-A801D1AB0A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95B345-506D-42A5-AC78-8CD3FB9A8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62F7FE-7532-4B79-A0DD-34F75B5EE90A}"/>
              </a:ext>
            </a:extLst>
          </p:cNvPr>
          <p:cNvSpPr>
            <a:spLocks noGrp="1"/>
          </p:cNvSpPr>
          <p:nvPr>
            <p:ph type="dt" sz="half" idx="10"/>
          </p:nvPr>
        </p:nvSpPr>
        <p:spPr/>
        <p:txBody>
          <a:bodyPr/>
          <a:lstStyle/>
          <a:p>
            <a:fld id="{D740D694-C229-4D41-82DB-6DCBFE586D28}" type="datetimeFigureOut">
              <a:rPr lang="en-US" smtClean="0"/>
              <a:t>4/27/2021</a:t>
            </a:fld>
            <a:endParaRPr lang="en-US"/>
          </a:p>
        </p:txBody>
      </p:sp>
      <p:sp>
        <p:nvSpPr>
          <p:cNvPr id="8" name="Footer Placeholder 7">
            <a:extLst>
              <a:ext uri="{FF2B5EF4-FFF2-40B4-BE49-F238E27FC236}">
                <a16:creationId xmlns:a16="http://schemas.microsoft.com/office/drawing/2014/main" id="{D49B676D-45D2-45FF-969B-F2001A67AF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001B09-10BC-48B7-9727-A80807F85910}"/>
              </a:ext>
            </a:extLst>
          </p:cNvPr>
          <p:cNvSpPr>
            <a:spLocks noGrp="1"/>
          </p:cNvSpPr>
          <p:nvPr>
            <p:ph type="sldNum" sz="quarter" idx="12"/>
          </p:nvPr>
        </p:nvSpPr>
        <p:spPr/>
        <p:txBody>
          <a:bodyPr/>
          <a:lstStyle/>
          <a:p>
            <a:fld id="{9645D893-19E9-4789-B0EF-D4C6B50E6B2E}" type="slidenum">
              <a:rPr lang="en-US" smtClean="0"/>
              <a:t>‹#›</a:t>
            </a:fld>
            <a:endParaRPr lang="en-US"/>
          </a:p>
        </p:txBody>
      </p:sp>
    </p:spTree>
    <p:extLst>
      <p:ext uri="{BB962C8B-B14F-4D97-AF65-F5344CB8AC3E}">
        <p14:creationId xmlns:p14="http://schemas.microsoft.com/office/powerpoint/2010/main" val="45956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25BC-6CDA-431C-9FDC-DD31697245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468D9A-55C2-412F-8620-0F29A34B2664}"/>
              </a:ext>
            </a:extLst>
          </p:cNvPr>
          <p:cNvSpPr>
            <a:spLocks noGrp="1"/>
          </p:cNvSpPr>
          <p:nvPr>
            <p:ph type="dt" sz="half" idx="10"/>
          </p:nvPr>
        </p:nvSpPr>
        <p:spPr/>
        <p:txBody>
          <a:bodyPr/>
          <a:lstStyle/>
          <a:p>
            <a:fld id="{D740D694-C229-4D41-82DB-6DCBFE586D28}" type="datetimeFigureOut">
              <a:rPr lang="en-US" smtClean="0"/>
              <a:t>4/27/2021</a:t>
            </a:fld>
            <a:endParaRPr lang="en-US"/>
          </a:p>
        </p:txBody>
      </p:sp>
      <p:sp>
        <p:nvSpPr>
          <p:cNvPr id="4" name="Footer Placeholder 3">
            <a:extLst>
              <a:ext uri="{FF2B5EF4-FFF2-40B4-BE49-F238E27FC236}">
                <a16:creationId xmlns:a16="http://schemas.microsoft.com/office/drawing/2014/main" id="{0A4B907A-8504-47F7-BA54-8E07055D7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728D54-057C-4120-BED2-0578C59F9D37}"/>
              </a:ext>
            </a:extLst>
          </p:cNvPr>
          <p:cNvSpPr>
            <a:spLocks noGrp="1"/>
          </p:cNvSpPr>
          <p:nvPr>
            <p:ph type="sldNum" sz="quarter" idx="12"/>
          </p:nvPr>
        </p:nvSpPr>
        <p:spPr/>
        <p:txBody>
          <a:bodyPr/>
          <a:lstStyle/>
          <a:p>
            <a:fld id="{9645D893-19E9-4789-B0EF-D4C6B50E6B2E}" type="slidenum">
              <a:rPr lang="en-US" smtClean="0"/>
              <a:t>‹#›</a:t>
            </a:fld>
            <a:endParaRPr lang="en-US"/>
          </a:p>
        </p:txBody>
      </p:sp>
    </p:spTree>
    <p:extLst>
      <p:ext uri="{BB962C8B-B14F-4D97-AF65-F5344CB8AC3E}">
        <p14:creationId xmlns:p14="http://schemas.microsoft.com/office/powerpoint/2010/main" val="48798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7499C-A9E8-4240-85B5-BA63EB96D71D}"/>
              </a:ext>
            </a:extLst>
          </p:cNvPr>
          <p:cNvSpPr>
            <a:spLocks noGrp="1"/>
          </p:cNvSpPr>
          <p:nvPr>
            <p:ph type="dt" sz="half" idx="10"/>
          </p:nvPr>
        </p:nvSpPr>
        <p:spPr/>
        <p:txBody>
          <a:bodyPr/>
          <a:lstStyle/>
          <a:p>
            <a:fld id="{D740D694-C229-4D41-82DB-6DCBFE586D28}" type="datetimeFigureOut">
              <a:rPr lang="en-US" smtClean="0"/>
              <a:t>4/27/2021</a:t>
            </a:fld>
            <a:endParaRPr lang="en-US"/>
          </a:p>
        </p:txBody>
      </p:sp>
      <p:sp>
        <p:nvSpPr>
          <p:cNvPr id="3" name="Footer Placeholder 2">
            <a:extLst>
              <a:ext uri="{FF2B5EF4-FFF2-40B4-BE49-F238E27FC236}">
                <a16:creationId xmlns:a16="http://schemas.microsoft.com/office/drawing/2014/main" id="{F2E96C8F-05B6-4D44-BF6B-955C6A2CC5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ADE317-D0F8-4E66-AB7F-1E82E5298990}"/>
              </a:ext>
            </a:extLst>
          </p:cNvPr>
          <p:cNvSpPr>
            <a:spLocks noGrp="1"/>
          </p:cNvSpPr>
          <p:nvPr>
            <p:ph type="sldNum" sz="quarter" idx="12"/>
          </p:nvPr>
        </p:nvSpPr>
        <p:spPr/>
        <p:txBody>
          <a:bodyPr/>
          <a:lstStyle/>
          <a:p>
            <a:fld id="{9645D893-19E9-4789-B0EF-D4C6B50E6B2E}" type="slidenum">
              <a:rPr lang="en-US" smtClean="0"/>
              <a:t>‹#›</a:t>
            </a:fld>
            <a:endParaRPr lang="en-US"/>
          </a:p>
        </p:txBody>
      </p:sp>
    </p:spTree>
    <p:extLst>
      <p:ext uri="{BB962C8B-B14F-4D97-AF65-F5344CB8AC3E}">
        <p14:creationId xmlns:p14="http://schemas.microsoft.com/office/powerpoint/2010/main" val="219575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45C4-8E0D-44F4-828F-2EE30D2D8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EA43FE-DD35-4983-B774-C3704319B0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FAE0C5-37B5-44EF-A0BC-1100BFBA9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68A61-8103-45EB-A35C-A7A48A7DE685}"/>
              </a:ext>
            </a:extLst>
          </p:cNvPr>
          <p:cNvSpPr>
            <a:spLocks noGrp="1"/>
          </p:cNvSpPr>
          <p:nvPr>
            <p:ph type="dt" sz="half" idx="10"/>
          </p:nvPr>
        </p:nvSpPr>
        <p:spPr/>
        <p:txBody>
          <a:bodyPr/>
          <a:lstStyle/>
          <a:p>
            <a:fld id="{D740D694-C229-4D41-82DB-6DCBFE586D28}" type="datetimeFigureOut">
              <a:rPr lang="en-US" smtClean="0"/>
              <a:t>4/27/2021</a:t>
            </a:fld>
            <a:endParaRPr lang="en-US"/>
          </a:p>
        </p:txBody>
      </p:sp>
      <p:sp>
        <p:nvSpPr>
          <p:cNvPr id="6" name="Footer Placeholder 5">
            <a:extLst>
              <a:ext uri="{FF2B5EF4-FFF2-40B4-BE49-F238E27FC236}">
                <a16:creationId xmlns:a16="http://schemas.microsoft.com/office/drawing/2014/main" id="{86405913-BF44-4C26-A63B-45D40F980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6E5C13-B0FB-4F6D-9BAA-2EFA0600A683}"/>
              </a:ext>
            </a:extLst>
          </p:cNvPr>
          <p:cNvSpPr>
            <a:spLocks noGrp="1"/>
          </p:cNvSpPr>
          <p:nvPr>
            <p:ph type="sldNum" sz="quarter" idx="12"/>
          </p:nvPr>
        </p:nvSpPr>
        <p:spPr/>
        <p:txBody>
          <a:bodyPr/>
          <a:lstStyle/>
          <a:p>
            <a:fld id="{9645D893-19E9-4789-B0EF-D4C6B50E6B2E}" type="slidenum">
              <a:rPr lang="en-US" smtClean="0"/>
              <a:t>‹#›</a:t>
            </a:fld>
            <a:endParaRPr lang="en-US"/>
          </a:p>
        </p:txBody>
      </p:sp>
    </p:spTree>
    <p:extLst>
      <p:ext uri="{BB962C8B-B14F-4D97-AF65-F5344CB8AC3E}">
        <p14:creationId xmlns:p14="http://schemas.microsoft.com/office/powerpoint/2010/main" val="245281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BBCF-0131-49CC-A881-9E03906453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5F1392-EE61-44D6-9AE9-5B146DD67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3D91B-4576-43EF-98CD-7CF2A0F83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FD207-8823-4025-9996-9D76277AED8C}"/>
              </a:ext>
            </a:extLst>
          </p:cNvPr>
          <p:cNvSpPr>
            <a:spLocks noGrp="1"/>
          </p:cNvSpPr>
          <p:nvPr>
            <p:ph type="dt" sz="half" idx="10"/>
          </p:nvPr>
        </p:nvSpPr>
        <p:spPr/>
        <p:txBody>
          <a:bodyPr/>
          <a:lstStyle/>
          <a:p>
            <a:fld id="{D740D694-C229-4D41-82DB-6DCBFE586D28}" type="datetimeFigureOut">
              <a:rPr lang="en-US" smtClean="0"/>
              <a:t>4/27/2021</a:t>
            </a:fld>
            <a:endParaRPr lang="en-US"/>
          </a:p>
        </p:txBody>
      </p:sp>
      <p:sp>
        <p:nvSpPr>
          <p:cNvPr id="6" name="Footer Placeholder 5">
            <a:extLst>
              <a:ext uri="{FF2B5EF4-FFF2-40B4-BE49-F238E27FC236}">
                <a16:creationId xmlns:a16="http://schemas.microsoft.com/office/drawing/2014/main" id="{AB6F2BD9-47FC-4DB5-B5E6-8FAF7825E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3A4AA-44EA-4703-B99B-B4F8B58A862F}"/>
              </a:ext>
            </a:extLst>
          </p:cNvPr>
          <p:cNvSpPr>
            <a:spLocks noGrp="1"/>
          </p:cNvSpPr>
          <p:nvPr>
            <p:ph type="sldNum" sz="quarter" idx="12"/>
          </p:nvPr>
        </p:nvSpPr>
        <p:spPr/>
        <p:txBody>
          <a:bodyPr/>
          <a:lstStyle/>
          <a:p>
            <a:fld id="{9645D893-19E9-4789-B0EF-D4C6B50E6B2E}" type="slidenum">
              <a:rPr lang="en-US" smtClean="0"/>
              <a:t>‹#›</a:t>
            </a:fld>
            <a:endParaRPr lang="en-US"/>
          </a:p>
        </p:txBody>
      </p:sp>
    </p:spTree>
    <p:extLst>
      <p:ext uri="{BB962C8B-B14F-4D97-AF65-F5344CB8AC3E}">
        <p14:creationId xmlns:p14="http://schemas.microsoft.com/office/powerpoint/2010/main" val="81712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3E306-4EF5-4984-AF8D-E35697732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9B253B-7E01-4955-B987-8A16C270C5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33712-C9C5-4DD3-90B2-E8AE5ADF6A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0D694-C229-4D41-82DB-6DCBFE586D28}" type="datetimeFigureOut">
              <a:rPr lang="en-US" smtClean="0"/>
              <a:t>4/27/2021</a:t>
            </a:fld>
            <a:endParaRPr lang="en-US"/>
          </a:p>
        </p:txBody>
      </p:sp>
      <p:sp>
        <p:nvSpPr>
          <p:cNvPr id="5" name="Footer Placeholder 4">
            <a:extLst>
              <a:ext uri="{FF2B5EF4-FFF2-40B4-BE49-F238E27FC236}">
                <a16:creationId xmlns:a16="http://schemas.microsoft.com/office/drawing/2014/main" id="{CA24259D-0193-40A6-9F4B-64819CB7D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7B84FD-9631-4AEC-81A7-D63F09734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5D893-19E9-4789-B0EF-D4C6B50E6B2E}" type="slidenum">
              <a:rPr lang="en-US" smtClean="0"/>
              <a:t>‹#›</a:t>
            </a:fld>
            <a:endParaRPr lang="en-US"/>
          </a:p>
        </p:txBody>
      </p:sp>
    </p:spTree>
    <p:extLst>
      <p:ext uri="{BB962C8B-B14F-4D97-AF65-F5344CB8AC3E}">
        <p14:creationId xmlns:p14="http://schemas.microsoft.com/office/powerpoint/2010/main" val="1724269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zwa-ejafanish.wikidot.com/piges"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363" y="1245634"/>
            <a:ext cx="10557163" cy="2181308"/>
          </a:xfrm>
        </p:spPr>
        <p:txBody>
          <a:bodyPr>
            <a:normAutofit/>
          </a:bodyPr>
          <a:lstStyle/>
          <a:p>
            <a:pPr algn="ctr"/>
            <a:r>
              <a:rPr lang="ro-RO" sz="4800" b="1" dirty="0"/>
              <a:t>Program  antibullying pentru instruirea profesioniștilor</a:t>
            </a:r>
          </a:p>
        </p:txBody>
      </p:sp>
      <p:sp>
        <p:nvSpPr>
          <p:cNvPr id="3" name="Subtitle 2"/>
          <p:cNvSpPr>
            <a:spLocks noGrp="1"/>
          </p:cNvSpPr>
          <p:nvPr>
            <p:ph type="subTitle" idx="1"/>
          </p:nvPr>
        </p:nvSpPr>
        <p:spPr>
          <a:xfrm>
            <a:off x="613064" y="3426943"/>
            <a:ext cx="10977574" cy="3146852"/>
          </a:xfrm>
        </p:spPr>
        <p:txBody>
          <a:bodyPr>
            <a:normAutofit/>
          </a:bodyPr>
          <a:lstStyle/>
          <a:p>
            <a:r>
              <a:rPr lang="ro-RO" dirty="0"/>
              <a:t>Activitate organizată de </a:t>
            </a:r>
            <a:r>
              <a:rPr lang="ro-RO" b="1" dirty="0"/>
              <a:t>Terre des </a:t>
            </a:r>
            <a:r>
              <a:rPr lang="ro-RO" b="1" dirty="0" err="1"/>
              <a:t>Hommes</a:t>
            </a:r>
            <a:r>
              <a:rPr lang="ro-RO" b="1" dirty="0"/>
              <a:t> Moldova</a:t>
            </a:r>
            <a:r>
              <a:rPr lang="ro-RO" dirty="0"/>
              <a:t>,</a:t>
            </a:r>
          </a:p>
          <a:p>
            <a:r>
              <a:rPr lang="ro-RO" dirty="0"/>
              <a:t>implementată cu suportul </a:t>
            </a:r>
            <a:r>
              <a:rPr lang="ro-RO" b="1" dirty="0"/>
              <a:t>UNICEF Moldova </a:t>
            </a:r>
            <a:r>
              <a:rPr lang="ro-RO" dirty="0"/>
              <a:t>și </a:t>
            </a:r>
            <a:r>
              <a:rPr lang="ro-RO" b="1" dirty="0"/>
              <a:t>ChildHu</a:t>
            </a:r>
            <a:r>
              <a:rPr lang="ro-RO" dirty="0"/>
              <a:t>b în cadrul proiectului „</a:t>
            </a:r>
            <a:r>
              <a:rPr lang="ro-RO" i="1" dirty="0"/>
              <a:t>Eforturi comune de a combate bullying-ul în Moldova”</a:t>
            </a:r>
            <a:r>
              <a:rPr lang="ro-RO" dirty="0"/>
              <a:t>. </a:t>
            </a:r>
          </a:p>
          <a:p>
            <a:r>
              <a:rPr lang="ro-RO" sz="1400" dirty="0">
                <a:solidFill>
                  <a:srgbClr val="FF0000"/>
                </a:solidFill>
              </a:rPr>
              <a:t>                                                                         </a:t>
            </a:r>
            <a:r>
              <a:rPr lang="ro-RO" sz="1400" dirty="0"/>
              <a:t>Facilitatoare: </a:t>
            </a:r>
          </a:p>
          <a:p>
            <a:r>
              <a:rPr lang="ro-RO" sz="1400" b="1" dirty="0"/>
              <a:t>                                                                                                 Sorina Petrică</a:t>
            </a:r>
            <a:r>
              <a:rPr lang="ro-RO" sz="1400" dirty="0"/>
              <a:t>, consultantă internațională (România) </a:t>
            </a:r>
          </a:p>
          <a:p>
            <a:pPr algn="r"/>
            <a:r>
              <a:rPr lang="ro-RO" sz="1400" b="1" dirty="0"/>
              <a:t>Daniela </a:t>
            </a:r>
            <a:r>
              <a:rPr lang="ro-RO" sz="1400" b="1" dirty="0" err="1"/>
              <a:t>Terzi-Barbaroșie</a:t>
            </a:r>
            <a:r>
              <a:rPr lang="ro-RO" sz="1400" dirty="0"/>
              <a:t>, consultantă națională (Moldova) </a:t>
            </a:r>
          </a:p>
          <a:p>
            <a:endParaRPr lang="ro-RO" dirty="0"/>
          </a:p>
        </p:txBody>
      </p:sp>
      <p:pic>
        <p:nvPicPr>
          <p:cNvPr id="4" name="Slika 4">
            <a:extLst>
              <a:ext uri="{FF2B5EF4-FFF2-40B4-BE49-F238E27FC236}">
                <a16:creationId xmlns:a16="http://schemas.microsoft.com/office/drawing/2014/main" id="{78BC7CE0-36BB-4528-9C4D-7D25B2CBCCFD}"/>
              </a:ext>
            </a:extLst>
          </p:cNvPr>
          <p:cNvPicPr/>
          <p:nvPr/>
        </p:nvPicPr>
        <p:blipFill>
          <a:blip r:embed="rId2">
            <a:extLst>
              <a:ext uri="{28A0092B-C50C-407E-A947-70E740481C1C}">
                <a14:useLocalDpi xmlns:a14="http://schemas.microsoft.com/office/drawing/2010/main" val="0"/>
              </a:ext>
            </a:extLst>
          </a:blip>
          <a:stretch>
            <a:fillRect/>
          </a:stretch>
        </p:blipFill>
        <p:spPr>
          <a:xfrm>
            <a:off x="7858897" y="313038"/>
            <a:ext cx="2495235" cy="80932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655806" y="416392"/>
            <a:ext cx="2162175" cy="516255"/>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146" y="239793"/>
            <a:ext cx="1005840" cy="1005840"/>
          </a:xfrm>
          <a:prstGeom prst="rect">
            <a:avLst/>
          </a:prstGeom>
          <a:noFill/>
          <a:ln>
            <a:noFill/>
          </a:ln>
        </p:spPr>
      </p:pic>
    </p:spTree>
    <p:extLst>
      <p:ext uri="{BB962C8B-B14F-4D97-AF65-F5344CB8AC3E}">
        <p14:creationId xmlns:p14="http://schemas.microsoft.com/office/powerpoint/2010/main" val="1588870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FD72-9257-420A-A81A-25DF3B6FDDF2}"/>
              </a:ext>
            </a:extLst>
          </p:cNvPr>
          <p:cNvSpPr>
            <a:spLocks noGrp="1"/>
          </p:cNvSpPr>
          <p:nvPr>
            <p:ph type="title"/>
          </p:nvPr>
        </p:nvSpPr>
        <p:spPr/>
        <p:txBody>
          <a:bodyPr/>
          <a:lstStyle/>
          <a:p>
            <a:r>
              <a:rPr lang="ro-RO" dirty="0"/>
              <a:t>Modificarea perceptiei cadrelor didactice </a:t>
            </a:r>
            <a:endParaRPr lang="en-US" dirty="0"/>
          </a:p>
        </p:txBody>
      </p:sp>
      <p:sp>
        <p:nvSpPr>
          <p:cNvPr id="3" name="Content Placeholder 2">
            <a:extLst>
              <a:ext uri="{FF2B5EF4-FFF2-40B4-BE49-F238E27FC236}">
                <a16:creationId xmlns:a16="http://schemas.microsoft.com/office/drawing/2014/main" id="{8B003A98-4A9B-4A6F-A168-933764391F51}"/>
              </a:ext>
            </a:extLst>
          </p:cNvPr>
          <p:cNvSpPr>
            <a:spLocks noGrp="1"/>
          </p:cNvSpPr>
          <p:nvPr>
            <p:ph idx="1"/>
          </p:nvPr>
        </p:nvSpPr>
        <p:spPr>
          <a:xfrm>
            <a:off x="838200" y="1435510"/>
            <a:ext cx="10515600" cy="5152103"/>
          </a:xfrm>
        </p:spPr>
        <p:txBody>
          <a:bodyPr>
            <a:normAutofit fontScale="92500" lnSpcReduction="10000"/>
          </a:bodyPr>
          <a:lstStyle/>
          <a:p>
            <a:r>
              <a:rPr lang="ro-RO" sz="1800" b="1" dirty="0">
                <a:latin typeface="Calibri" panose="020F0502020204030204" pitchFamily="34" charset="0"/>
                <a:ea typeface="Calibri" panose="020F0502020204030204" pitchFamily="34" charset="0"/>
                <a:cs typeface="Times New Roman" panose="02020603050405020304" pitchFamily="18" charset="0"/>
              </a:rPr>
              <a:t>F</a:t>
            </a:r>
            <a:r>
              <a:rPr lang="ro-RO" sz="1800" b="1" dirty="0">
                <a:effectLst/>
                <a:latin typeface="Calibri" panose="020F0502020204030204" pitchFamily="34" charset="0"/>
                <a:ea typeface="Calibri" panose="020F0502020204030204" pitchFamily="34" charset="0"/>
                <a:cs typeface="Times New Roman" panose="02020603050405020304" pitchFamily="18" charset="0"/>
              </a:rPr>
              <a:t>enomentul autoconfirmării profeției</a:t>
            </a:r>
            <a:r>
              <a:rPr lang="ro-RO" sz="1800" dirty="0">
                <a:effectLst/>
                <a:latin typeface="Calibri" panose="020F0502020204030204" pitchFamily="34" charset="0"/>
                <a:ea typeface="Calibri" panose="020F0502020204030204" pitchFamily="34" charset="0"/>
                <a:cs typeface="Times New Roman" panose="02020603050405020304" pitchFamily="18" charset="0"/>
              </a:rPr>
              <a:t> care arată că impresia pe care un  cadru didactic și-o face despre un elev influențează modul în care el se comportă față de acel elev iar elevul la rândul său, răspunde la atitudinea cadrului didactic într-o formă prin care confimă impresia făcută.</a:t>
            </a:r>
          </a:p>
          <a:p>
            <a:pPr lvl="1">
              <a:lnSpc>
                <a:spcPct val="107000"/>
              </a:lnSpc>
              <a:spcAft>
                <a:spcPts val="800"/>
              </a:spcAft>
            </a:pPr>
            <a:r>
              <a:rPr lang="en-US" sz="1600" b="1" dirty="0" err="1">
                <a:effectLst/>
                <a:latin typeface="Calibri" panose="020F0502020204030204" pitchFamily="34" charset="0"/>
                <a:ea typeface="Calibri" panose="020F0502020204030204" pitchFamily="34" charset="0"/>
                <a:cs typeface="Calibri" panose="020F0502020204030204" pitchFamily="34" charset="0"/>
              </a:rPr>
              <a:t>așteptările</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cadrelor</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didactice</a:t>
            </a:r>
            <a:r>
              <a:rPr lang="en-US" sz="1600" b="1" dirty="0">
                <a:effectLst/>
                <a:latin typeface="Calibri" panose="020F0502020204030204" pitchFamily="34" charset="0"/>
                <a:ea typeface="Calibri" panose="020F0502020204030204" pitchFamily="34" charset="0"/>
                <a:cs typeface="Calibri" panose="020F0502020204030204" pitchFamily="34" charset="0"/>
              </a:rPr>
              <a:t> legate de </a:t>
            </a:r>
            <a:r>
              <a:rPr lang="en-US" sz="1600" b="1" dirty="0" err="1">
                <a:effectLst/>
                <a:latin typeface="Calibri" panose="020F0502020204030204" pitchFamily="34" charset="0"/>
                <a:ea typeface="Calibri" panose="020F0502020204030204" pitchFamily="34" charset="0"/>
                <a:cs typeface="Calibri" panose="020F0502020204030204" pitchFamily="34" charset="0"/>
              </a:rPr>
              <a:t>elevii</a:t>
            </a:r>
            <a:r>
              <a:rPr lang="en-US" sz="1600" b="1" dirty="0">
                <a:effectLst/>
                <a:latin typeface="Calibri" panose="020F0502020204030204" pitchFamily="34" charset="0"/>
                <a:ea typeface="Calibri" panose="020F0502020204030204" pitchFamily="34" charset="0"/>
                <a:cs typeface="Calibri" panose="020F0502020204030204" pitchFamily="34" charset="0"/>
              </a:rPr>
              <a:t> cu care </a:t>
            </a:r>
            <a:r>
              <a:rPr lang="en-US" sz="1600" b="1" dirty="0" err="1">
                <a:effectLst/>
                <a:latin typeface="Calibri" panose="020F0502020204030204" pitchFamily="34" charset="0"/>
                <a:ea typeface="Calibri" panose="020F0502020204030204" pitchFamily="34" charset="0"/>
                <a:cs typeface="Calibri" panose="020F0502020204030204" pitchFamily="34" charset="0"/>
              </a:rPr>
              <a:t>lucrează</a:t>
            </a:r>
            <a:r>
              <a:rPr lang="en-US" sz="1600" b="1" dirty="0">
                <a:effectLst/>
                <a:latin typeface="Calibri" panose="020F0502020204030204" pitchFamily="34" charset="0"/>
                <a:ea typeface="Calibri" panose="020F0502020204030204" pitchFamily="34" charset="0"/>
                <a:cs typeface="Calibri" panose="020F0502020204030204" pitchFamily="34" charset="0"/>
              </a:rPr>
              <a:t> le </a:t>
            </a:r>
            <a:r>
              <a:rPr lang="en-US" sz="1600" b="1" dirty="0" err="1">
                <a:effectLst/>
                <a:latin typeface="Calibri" panose="020F0502020204030204" pitchFamily="34" charset="0"/>
                <a:ea typeface="Calibri" panose="020F0502020204030204" pitchFamily="34" charset="0"/>
                <a:cs typeface="Calibri" panose="020F0502020204030204" pitchFamily="34" charset="0"/>
              </a:rPr>
              <a:t>modelează</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semnificativ</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modul</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în</a:t>
            </a:r>
            <a:r>
              <a:rPr lang="en-US" sz="1600" b="1" dirty="0">
                <a:effectLst/>
                <a:latin typeface="Calibri" panose="020F0502020204030204" pitchFamily="34" charset="0"/>
                <a:ea typeface="Calibri" panose="020F0502020204030204" pitchFamily="34" charset="0"/>
                <a:cs typeface="Calibri" panose="020F0502020204030204" pitchFamily="34" charset="0"/>
              </a:rPr>
              <a:t> care li se </a:t>
            </a:r>
            <a:r>
              <a:rPr lang="en-US" sz="1600" b="1" dirty="0" err="1">
                <a:effectLst/>
                <a:latin typeface="Calibri" panose="020F0502020204030204" pitchFamily="34" charset="0"/>
                <a:ea typeface="Calibri" panose="020F0502020204030204" pitchFamily="34" charset="0"/>
                <a:cs typeface="Calibri" panose="020F0502020204030204" pitchFamily="34" charset="0"/>
              </a:rPr>
              <a:t>adresează</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și</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modul</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în</a:t>
            </a:r>
            <a:r>
              <a:rPr lang="en-US" sz="1600" b="1" dirty="0">
                <a:effectLst/>
                <a:latin typeface="Calibri" panose="020F0502020204030204" pitchFamily="34" charset="0"/>
                <a:ea typeface="Calibri" panose="020F0502020204030204" pitchFamily="34" charset="0"/>
                <a:cs typeface="Calibri" panose="020F0502020204030204" pitchFamily="34" charset="0"/>
              </a:rPr>
              <a:t> care </a:t>
            </a:r>
            <a:r>
              <a:rPr lang="en-US" sz="1600" b="1" dirty="0" err="1">
                <a:effectLst/>
                <a:latin typeface="Calibri" panose="020F0502020204030204" pitchFamily="34" charset="0"/>
                <a:ea typeface="Calibri" panose="020F0502020204030204" pitchFamily="34" charset="0"/>
                <a:cs typeface="Calibri" panose="020F0502020204030204" pitchFamily="34" charset="0"/>
              </a:rPr>
              <a:t>relaționează</a:t>
            </a:r>
            <a:r>
              <a:rPr lang="en-US" sz="1600" b="1" dirty="0">
                <a:effectLst/>
                <a:latin typeface="Calibri" panose="020F0502020204030204" pitchFamily="34" charset="0"/>
                <a:ea typeface="Calibri" panose="020F0502020204030204" pitchFamily="34" charset="0"/>
                <a:cs typeface="Calibri" panose="020F0502020204030204" pitchFamily="34" charset="0"/>
              </a:rPr>
              <a:t> cu </a:t>
            </a:r>
            <a:r>
              <a:rPr lang="en-US" sz="1600" b="1" dirty="0" err="1">
                <a:effectLst/>
                <a:latin typeface="Calibri" panose="020F0502020204030204" pitchFamily="34" charset="0"/>
                <a:ea typeface="Calibri" panose="020F0502020204030204" pitchFamily="34" charset="0"/>
                <a:cs typeface="Calibri" panose="020F0502020204030204" pitchFamily="34" charset="0"/>
              </a:rPr>
              <a:t>ei</a:t>
            </a:r>
            <a:r>
              <a:rPr lang="en-US" sz="1600" b="1" dirty="0">
                <a:effectLst/>
                <a:latin typeface="Calibri" panose="020F0502020204030204" pitchFamily="34" charset="0"/>
                <a:ea typeface="Calibri" panose="020F0502020204030204" pitchFamily="34" charset="0"/>
                <a:cs typeface="Calibri" panose="020F0502020204030204" pitchFamily="34"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ro-RO" sz="1600" b="1" dirty="0">
                <a:effectLst/>
                <a:latin typeface="Calibri" panose="020F0502020204030204" pitchFamily="34" charset="0"/>
                <a:ea typeface="Calibri" panose="020F0502020204030204" pitchFamily="34" charset="0"/>
                <a:cs typeface="Calibri" panose="020F0502020204030204" pitchFamily="34" charset="0"/>
              </a:rPr>
              <a:t>Intr-unul dintre experimente profesorii de liceu urmau sa „prezinte o lecție“ timp de zece minute, imaginîndu-si ca se afla în fața unui elev cu rezultate excelente la</a:t>
            </a:r>
            <a:r>
              <a:rPr lang="ro-RO" sz="1600" b="1" dirty="0">
                <a:latin typeface="Calibri" panose="020F0502020204030204" pitchFamily="34" charset="0"/>
                <a:ea typeface="Calibri" panose="020F0502020204030204" pitchFamily="34" charset="0"/>
                <a:cs typeface="Times New Roman" panose="02020603050405020304" pitchFamily="18" charset="0"/>
              </a:rPr>
              <a:t> </a:t>
            </a:r>
            <a:r>
              <a:rPr lang="ro-RO" sz="1600" b="1" dirty="0">
                <a:effectLst/>
                <a:latin typeface="Calibri" panose="020F0502020204030204" pitchFamily="34" charset="0"/>
                <a:ea typeface="Calibri" panose="020F0502020204030204" pitchFamily="34" charset="0"/>
                <a:cs typeface="Calibri" panose="020F0502020204030204" pitchFamily="34" charset="0"/>
              </a:rPr>
              <a:t>disciplina în care ei erau specialisti (condiția 1) sau cu rezultate foarte slabe (condiția 2).</a:t>
            </a:r>
          </a:p>
          <a:p>
            <a:pPr lvl="1">
              <a:lnSpc>
                <a:spcPct val="107000"/>
              </a:lnSpc>
              <a:spcAft>
                <a:spcPts val="800"/>
              </a:spcAft>
            </a:pPr>
            <a:r>
              <a:rPr lang="ro-RO" sz="1600" b="1" dirty="0">
                <a:effectLst/>
                <a:latin typeface="Calibri" panose="020F0502020204030204" pitchFamily="34" charset="0"/>
                <a:ea typeface="Calibri" panose="020F0502020204030204" pitchFamily="34" charset="0"/>
                <a:cs typeface="Calibri" panose="020F0502020204030204" pitchFamily="34" charset="0"/>
              </a:rPr>
              <a:t> Toata</a:t>
            </a:r>
            <a:r>
              <a:rPr lang="ro-RO" sz="1600" b="1" dirty="0">
                <a:effectLst/>
                <a:latin typeface="Calibri" panose="020F0502020204030204" pitchFamily="34" charset="0"/>
                <a:ea typeface="Calibri" panose="020F0502020204030204" pitchFamily="34" charset="0"/>
                <a:cs typeface="Times New Roman" panose="02020603050405020304" pitchFamily="18" charset="0"/>
              </a:rPr>
              <a:t> </a:t>
            </a:r>
            <a:r>
              <a:rPr lang="ro-RO" sz="1600" b="1" dirty="0">
                <a:effectLst/>
                <a:latin typeface="Calibri" panose="020F0502020204030204" pitchFamily="34" charset="0"/>
                <a:ea typeface="Calibri" panose="020F0502020204030204" pitchFamily="34" charset="0"/>
                <a:cs typeface="Calibri" panose="020F0502020204030204" pitchFamily="34" charset="0"/>
              </a:rPr>
              <a:t>prezentarea lor era înregistrată video, iar discursurile erau mai apoi mixate, tăiate si distribuite aleatoriu în scurte secvențe de zece secunde, fara sa fie însoțite de sunet. </a:t>
            </a:r>
          </a:p>
          <a:p>
            <a:pPr lvl="1">
              <a:lnSpc>
                <a:spcPct val="107000"/>
              </a:lnSpc>
              <a:spcAft>
                <a:spcPts val="800"/>
              </a:spcAft>
            </a:pPr>
            <a:r>
              <a:rPr lang="ro-RO" sz="1600" b="1" dirty="0">
                <a:latin typeface="Calibri" panose="020F0502020204030204" pitchFamily="34" charset="0"/>
                <a:ea typeface="Calibri" panose="020F0502020204030204" pitchFamily="34" charset="0"/>
                <a:cs typeface="Calibri" panose="020F0502020204030204" pitchFamily="34" charset="0"/>
              </a:rPr>
              <a:t>S</a:t>
            </a:r>
            <a:r>
              <a:rPr lang="ro-RO" sz="1600" b="1" dirty="0">
                <a:effectLst/>
                <a:latin typeface="Calibri" panose="020F0502020204030204" pitchFamily="34" charset="0"/>
                <a:ea typeface="Calibri" panose="020F0502020204030204" pitchFamily="34" charset="0"/>
                <a:cs typeface="Calibri" panose="020F0502020204030204" pitchFamily="34" charset="0"/>
              </a:rPr>
              <a:t>curtele episoade discursive erau prezentate unor „evaluatori“, aleși fie din rîndul adulților, fie din rîndul copiilor, care trebuiau sa precizeze „cît de bun este elevul căruia i se adresează profesorul“ și „ce sentimente exprima profesorul fața de elev“. </a:t>
            </a:r>
          </a:p>
          <a:p>
            <a:pPr lvl="1">
              <a:lnSpc>
                <a:spcPct val="107000"/>
              </a:lnSpc>
              <a:spcAft>
                <a:spcPts val="800"/>
              </a:spcAft>
            </a:pPr>
            <a:r>
              <a:rPr lang="ro-RO" sz="1600" b="1" dirty="0">
                <a:effectLst/>
                <a:latin typeface="Calibri" panose="020F0502020204030204" pitchFamily="34" charset="0"/>
                <a:ea typeface="Calibri" panose="020F0502020204030204" pitchFamily="34" charset="0"/>
                <a:cs typeface="Calibri" panose="020F0502020204030204" pitchFamily="34" charset="0"/>
              </a:rPr>
              <a:t>Ambele categorii de evaluatori, în egală măsură, au putut aprecia cu exactitate, chiar si pe baza unor secvențe atît de sumare, ceea ce unii profesori susțin ca nu transpare în comportamentul lor, si anume că abordarea lor era foarte diferită în funcție de modul în care iși percepeau elevii.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ro-RO" sz="1600" b="1" dirty="0">
                <a:effectLst/>
                <a:latin typeface="Calibri" panose="020F0502020204030204" pitchFamily="34" charset="0"/>
                <a:ea typeface="Calibri" panose="020F0502020204030204" pitchFamily="34" charset="0"/>
                <a:cs typeface="Calibri" panose="020F0502020204030204" pitchFamily="34" charset="0"/>
              </a:rPr>
              <a:t> Chiar si numai dupa vizionarea a zece secunde, fara sunet si alese la întîmplare, copiii si adulții deopotriva identificau cu usurințâ „cît de bun este copilul“ și </a:t>
            </a:r>
            <a:r>
              <a:rPr lang="en-US" sz="1600" b="1" dirty="0">
                <a:effectLst/>
                <a:latin typeface="Calibri" panose="020F0502020204030204" pitchFamily="34" charset="0"/>
                <a:ea typeface="Calibri" panose="020F0502020204030204" pitchFamily="34" charset="0"/>
                <a:cs typeface="Calibri" panose="020F0502020204030204" pitchFamily="34" charset="0"/>
              </a:rPr>
              <a:t>“</a:t>
            </a:r>
            <a:r>
              <a:rPr lang="ro-RO" sz="1600" b="1" dirty="0">
                <a:effectLst/>
                <a:latin typeface="Calibri" panose="020F0502020204030204" pitchFamily="34" charset="0"/>
                <a:ea typeface="Calibri" panose="020F0502020204030204" pitchFamily="34" charset="0"/>
                <a:cs typeface="Calibri" panose="020F0502020204030204" pitchFamily="34" charset="0"/>
              </a:rPr>
              <a:t>ce sentimente are profesorul la adresa lui“.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2241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F3B5-953E-4093-AD71-F4D12B26EE3D}"/>
              </a:ext>
            </a:extLst>
          </p:cNvPr>
          <p:cNvSpPr>
            <a:spLocks noGrp="1"/>
          </p:cNvSpPr>
          <p:nvPr>
            <p:ph type="title"/>
          </p:nvPr>
        </p:nvSpPr>
        <p:spPr>
          <a:xfrm>
            <a:off x="838200" y="365125"/>
            <a:ext cx="10515600" cy="1325563"/>
          </a:xfrm>
        </p:spPr>
        <p:txBody>
          <a:bodyPr/>
          <a:lstStyle/>
          <a:p>
            <a:r>
              <a:rPr lang="ro-RO" dirty="0"/>
              <a:t>Modificarea percepţiei copiilor de la grupă privind copilul marginalizat.</a:t>
            </a:r>
            <a:endParaRPr lang="en-US" dirty="0"/>
          </a:p>
        </p:txBody>
      </p:sp>
      <p:sp>
        <p:nvSpPr>
          <p:cNvPr id="3" name="Content Placeholder 2">
            <a:extLst>
              <a:ext uri="{FF2B5EF4-FFF2-40B4-BE49-F238E27FC236}">
                <a16:creationId xmlns:a16="http://schemas.microsoft.com/office/drawing/2014/main" id="{E2E2314F-B8B5-48A4-8063-285A4F797EF0}"/>
              </a:ext>
            </a:extLst>
          </p:cNvPr>
          <p:cNvSpPr>
            <a:spLocks noGrp="1"/>
          </p:cNvSpPr>
          <p:nvPr>
            <p:ph idx="1"/>
          </p:nvPr>
        </p:nvSpPr>
        <p:spPr>
          <a:xfrm>
            <a:off x="838200" y="1825624"/>
            <a:ext cx="10515600" cy="5032375"/>
          </a:xfrm>
        </p:spPr>
        <p:txBody>
          <a:bodyPr>
            <a:normAutofit/>
          </a:bodyPr>
          <a:lstStyle/>
          <a:p>
            <a:pPr lvl="0"/>
            <a:r>
              <a:rPr lang="ro-RO" dirty="0"/>
              <a:t>Transmiterea de mesaje verbale şi nonverbale  care să sublinieze copiilor  faptul că  oamenii sunt diferiţi şi fac lucruri diferite</a:t>
            </a:r>
            <a:endParaRPr lang="en-US" dirty="0"/>
          </a:p>
          <a:p>
            <a:pPr lvl="0"/>
            <a:r>
              <a:rPr lang="ro-RO" dirty="0"/>
              <a:t>Intervenția imediată dacă se observă că cineva vrea să excludă un copil din joc: </a:t>
            </a:r>
            <a:endParaRPr lang="en-US" dirty="0"/>
          </a:p>
          <a:p>
            <a:pPr lvl="1"/>
            <a:r>
              <a:rPr lang="ro-RO" dirty="0"/>
              <a:t>reaminirea regulii – „</a:t>
            </a:r>
            <a:r>
              <a:rPr lang="ro-RO" b="1" dirty="0"/>
              <a:t>regula noastră este.... </a:t>
            </a:r>
            <a:endParaRPr lang="en-US" b="1" dirty="0"/>
          </a:p>
          <a:p>
            <a:pPr lvl="1"/>
            <a:r>
              <a:rPr lang="ro-RO" dirty="0"/>
              <a:t>reamintirea consecinţei încălcării ei – „pentru că ai spuns că el nu are voie să se joace cu voi, vei merge 2 min la locul de liniştire după care vei reveni şi te vei juca împreună cu el </a:t>
            </a:r>
            <a:endParaRPr lang="en-US" dirty="0"/>
          </a:p>
          <a:p>
            <a:pPr lvl="1"/>
            <a:r>
              <a:rPr lang="ro-RO" dirty="0"/>
              <a:t>sprijinirea copilului care a manifestat comportamentul de excludere să identifice consecinţele excluderii (ex. tu cum te-ai simţi dacă eu şi-aş spune că nu vreau să mă joc cu tine). </a:t>
            </a:r>
            <a:endParaRPr lang="en-US" dirty="0"/>
          </a:p>
          <a:p>
            <a:r>
              <a:rPr lang="ro-RO" dirty="0"/>
              <a:t>Modelarea interacţiunii copiilor cu copilul expuns la marginalizare.</a:t>
            </a:r>
            <a:endParaRPr lang="en-US" dirty="0"/>
          </a:p>
        </p:txBody>
      </p:sp>
    </p:spTree>
    <p:extLst>
      <p:ext uri="{BB962C8B-B14F-4D97-AF65-F5344CB8AC3E}">
        <p14:creationId xmlns:p14="http://schemas.microsoft.com/office/powerpoint/2010/main" val="30408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B58F-B5E0-49F4-B0EB-D46BB994CC19}"/>
              </a:ext>
            </a:extLst>
          </p:cNvPr>
          <p:cNvSpPr>
            <a:spLocks noGrp="1"/>
          </p:cNvSpPr>
          <p:nvPr>
            <p:ph type="title"/>
          </p:nvPr>
        </p:nvSpPr>
        <p:spPr/>
        <p:txBody>
          <a:bodyPr/>
          <a:lstStyle/>
          <a:p>
            <a:r>
              <a:rPr lang="ro-RO" dirty="0"/>
              <a:t>Exemplu de intervenție</a:t>
            </a:r>
            <a:endParaRPr lang="en-US" dirty="0"/>
          </a:p>
        </p:txBody>
      </p:sp>
      <p:sp>
        <p:nvSpPr>
          <p:cNvPr id="3" name="Content Placeholder 2">
            <a:extLst>
              <a:ext uri="{FF2B5EF4-FFF2-40B4-BE49-F238E27FC236}">
                <a16:creationId xmlns:a16="http://schemas.microsoft.com/office/drawing/2014/main" id="{511F3940-BE8C-4009-90A8-E66BEEE360A2}"/>
              </a:ext>
            </a:extLst>
          </p:cNvPr>
          <p:cNvSpPr>
            <a:spLocks noGrp="1"/>
          </p:cNvSpPr>
          <p:nvPr>
            <p:ph idx="1"/>
          </p:nvPr>
        </p:nvSpPr>
        <p:spPr/>
        <p:txBody>
          <a:bodyPr/>
          <a:lstStyle/>
          <a:p>
            <a:pPr marL="457200" marR="485140" indent="0" algn="just">
              <a:lnSpc>
                <a:spcPct val="115000"/>
              </a:lnSpc>
              <a:spcAft>
                <a:spcPts val="1000"/>
              </a:spcAft>
              <a:buNone/>
            </a:pPr>
            <a:r>
              <a:rPr lang="ro-RO" sz="2400" b="1" i="1" dirty="0">
                <a:effectLst/>
                <a:latin typeface="Arial" panose="020B0604020202020204" pitchFamily="34" charset="0"/>
                <a:ea typeface="Calibri" panose="020F0502020204030204" pitchFamily="34" charset="0"/>
                <a:cs typeface="Times New Roman" panose="02020603050405020304" pitchFamily="18" charset="0"/>
              </a:rPr>
              <a:t>Obiectiv: </a:t>
            </a:r>
          </a:p>
          <a:p>
            <a:pPr marL="457200" marR="485140" indent="0" algn="just">
              <a:lnSpc>
                <a:spcPct val="115000"/>
              </a:lnSpc>
              <a:spcAft>
                <a:spcPts val="1000"/>
              </a:spcAft>
              <a:buNone/>
            </a:pPr>
            <a:r>
              <a:rPr lang="ro-RO" sz="2400" b="1" i="1" dirty="0">
                <a:latin typeface="Arial" panose="020B0604020202020204" pitchFamily="34" charset="0"/>
                <a:ea typeface="Calibri" panose="020F0502020204030204" pitchFamily="34" charset="0"/>
                <a:cs typeface="Times New Roman" panose="02020603050405020304" pitchFamily="18" charset="0"/>
              </a:rPr>
              <a:t>- </a:t>
            </a:r>
            <a:r>
              <a:rPr lang="ro-RO" sz="2400" b="1" i="1" dirty="0">
                <a:effectLst/>
                <a:latin typeface="Arial" panose="020B0604020202020204" pitchFamily="34" charset="0"/>
                <a:ea typeface="Calibri" panose="020F0502020204030204" pitchFamily="34" charset="0"/>
                <a:cs typeface="Times New Roman" panose="02020603050405020304" pitchFamily="18" charset="0"/>
              </a:rPr>
              <a:t>susţinerea copilului care este exclus să îşi creeze un rol nou în joc prin care să dezvolte jocul celorlalţi copii.</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5140" indent="0" algn="just">
              <a:lnSpc>
                <a:spcPct val="115000"/>
              </a:lnSpc>
              <a:spcAft>
                <a:spcPts val="1000"/>
              </a:spcAft>
              <a:buNone/>
            </a:pPr>
            <a:r>
              <a:rPr lang="ro-RO" sz="2400" i="1" dirty="0">
                <a:effectLst/>
                <a:latin typeface="Arial" panose="020B0604020202020204" pitchFamily="34" charset="0"/>
                <a:ea typeface="Calibri" panose="020F0502020204030204" pitchFamily="34" charset="0"/>
                <a:cs typeface="Times New Roman" panose="02020603050405020304" pitchFamily="18" charset="0"/>
              </a:rPr>
              <a:t>Exemplu:  Andrei, Robert  şi Corina se joacă de-a mama şi de-a tata. Mihai stă deoparte şi priveşte jocul lor. Atunci educatoarea merge la ei şi le spune: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5140" indent="0" algn="just">
              <a:lnSpc>
                <a:spcPct val="115000"/>
              </a:lnSpc>
              <a:spcAft>
                <a:spcPts val="1000"/>
              </a:spcAft>
              <a:buNone/>
            </a:pPr>
            <a:r>
              <a:rPr lang="ro-RO" sz="2400" i="1" dirty="0">
                <a:effectLst/>
                <a:latin typeface="Arial" panose="020B0604020202020204" pitchFamily="34" charset="0"/>
                <a:ea typeface="Calibri" panose="020F0502020204030204" pitchFamily="34" charset="0"/>
                <a:cs typeface="Times New Roman" panose="02020603050405020304" pitchFamily="18" charset="0"/>
              </a:rPr>
              <a:t>- Ce frumos vă jucaţi voi împreună ! Haideţi să spunem că e păpuşa e bolnavă, iar Mihai este doctorul care o consultă.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5231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D7C8-A1AF-40F6-8AA8-8F57BEA4553D}"/>
              </a:ext>
            </a:extLst>
          </p:cNvPr>
          <p:cNvSpPr>
            <a:spLocks noGrp="1"/>
          </p:cNvSpPr>
          <p:nvPr>
            <p:ph type="title"/>
          </p:nvPr>
        </p:nvSpPr>
        <p:spPr>
          <a:xfrm>
            <a:off x="838200" y="365125"/>
            <a:ext cx="10515600" cy="1325563"/>
          </a:xfrm>
        </p:spPr>
        <p:txBody>
          <a:bodyPr>
            <a:normAutofit/>
          </a:bodyPr>
          <a:lstStyle/>
          <a:p>
            <a:r>
              <a:rPr lang="ro-RO" sz="3200" b="1" dirty="0"/>
              <a:t>Modificarea percepţiei  copilului  expus marginalizării  despre el.</a:t>
            </a:r>
            <a:endParaRPr lang="en-US" sz="3200" b="1" dirty="0"/>
          </a:p>
        </p:txBody>
      </p:sp>
      <p:sp>
        <p:nvSpPr>
          <p:cNvPr id="3" name="Content Placeholder 2">
            <a:extLst>
              <a:ext uri="{FF2B5EF4-FFF2-40B4-BE49-F238E27FC236}">
                <a16:creationId xmlns:a16="http://schemas.microsoft.com/office/drawing/2014/main" id="{AE8949B8-2244-4A56-A329-FE4404E8A10C}"/>
              </a:ext>
            </a:extLst>
          </p:cNvPr>
          <p:cNvSpPr>
            <a:spLocks noGrp="1"/>
          </p:cNvSpPr>
          <p:nvPr>
            <p:ph idx="1"/>
          </p:nvPr>
        </p:nvSpPr>
        <p:spPr>
          <a:xfrm>
            <a:off x="838200" y="1825625"/>
            <a:ext cx="10515600" cy="4351338"/>
          </a:xfrm>
        </p:spPr>
        <p:txBody>
          <a:bodyPr>
            <a:normAutofit/>
          </a:bodyPr>
          <a:lstStyle/>
          <a:p>
            <a:pPr>
              <a:buFontTx/>
              <a:buChar char="-"/>
            </a:pPr>
            <a:r>
              <a:rPr lang="ro-RO" sz="3600" dirty="0"/>
              <a:t>Identificarea interesele copilului şi implicarea în activităţi în care pot să îşi pună în valoare abilităţile. </a:t>
            </a:r>
          </a:p>
          <a:p>
            <a:pPr marL="0" indent="0">
              <a:buNone/>
            </a:pPr>
            <a:endParaRPr lang="ro-RO" sz="3600" dirty="0"/>
          </a:p>
          <a:p>
            <a:pPr>
              <a:buFontTx/>
              <a:buChar char="-"/>
            </a:pPr>
            <a:r>
              <a:rPr lang="ro-RO" sz="3600" dirty="0"/>
              <a:t>Identificarea aspectelor  pozitive şi micilor reuşite</a:t>
            </a:r>
            <a:endParaRPr lang="en-US" sz="3600" dirty="0"/>
          </a:p>
        </p:txBody>
      </p:sp>
    </p:spTree>
    <p:extLst>
      <p:ext uri="{BB962C8B-B14F-4D97-AF65-F5344CB8AC3E}">
        <p14:creationId xmlns:p14="http://schemas.microsoft.com/office/powerpoint/2010/main" val="185250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9B90-B7E6-49C2-A944-B7EA30138E44}"/>
              </a:ext>
            </a:extLst>
          </p:cNvPr>
          <p:cNvSpPr>
            <a:spLocks noGrp="1"/>
          </p:cNvSpPr>
          <p:nvPr>
            <p:ph type="title"/>
          </p:nvPr>
        </p:nvSpPr>
        <p:spPr/>
        <p:txBody>
          <a:bodyPr/>
          <a:lstStyle/>
          <a:p>
            <a:r>
              <a:rPr lang="ro-RO" sz="1800" b="1" dirty="0">
                <a:effectLst/>
                <a:latin typeface="Arial" panose="020B0604020202020204" pitchFamily="34" charset="0"/>
                <a:ea typeface="Calibri" panose="020F0502020204030204" pitchFamily="34" charset="0"/>
              </a:rPr>
              <a:t> </a:t>
            </a:r>
            <a:r>
              <a:rPr lang="ro-RO" sz="2400" b="1" dirty="0">
                <a:effectLst/>
                <a:latin typeface="Arial" panose="020B0604020202020204" pitchFamily="34" charset="0"/>
                <a:ea typeface="Calibri" panose="020F0502020204030204" pitchFamily="34" charset="0"/>
              </a:rPr>
              <a:t>Copilul care priveşte în mod frecvent jocul celorlalţi copii şi refuză să se implice.</a:t>
            </a:r>
            <a:endParaRPr lang="en-US" sz="2400" dirty="0"/>
          </a:p>
        </p:txBody>
      </p:sp>
      <p:pic>
        <p:nvPicPr>
          <p:cNvPr id="1026" name="Picture 2" descr="nobody-wants-to-play-with-me">
            <a:extLst>
              <a:ext uri="{FF2B5EF4-FFF2-40B4-BE49-F238E27FC236}">
                <a16:creationId xmlns:a16="http://schemas.microsoft.com/office/drawing/2014/main" id="{62AE2EE0-CF6B-4D03-8F15-7631FB21B7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8194" y="1769806"/>
            <a:ext cx="9556954" cy="431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62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4B24-3AB2-4ECA-BF65-7283D487B5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419DBC-710D-4BDF-8EAE-2D5802B8029F}"/>
              </a:ext>
            </a:extLst>
          </p:cNvPr>
          <p:cNvSpPr>
            <a:spLocks noGrp="1"/>
          </p:cNvSpPr>
          <p:nvPr>
            <p:ph idx="1"/>
          </p:nvPr>
        </p:nvSpPr>
        <p:spPr>
          <a:xfrm>
            <a:off x="838200" y="1238865"/>
            <a:ext cx="10515600" cy="5437238"/>
          </a:xfrm>
        </p:spPr>
        <p:txBody>
          <a:bodyPr>
            <a:normAutofit fontScale="77500" lnSpcReduction="20000"/>
          </a:bodyPr>
          <a:lstStyle/>
          <a:p>
            <a:pPr marL="742950" lvl="1" indent="-285750" algn="just">
              <a:lnSpc>
                <a:spcPct val="115000"/>
              </a:lnSpc>
              <a:spcAft>
                <a:spcPts val="1000"/>
              </a:spcAft>
              <a:buFont typeface="+mj-lt"/>
              <a:buAutoNum type="alphaLcPeriod"/>
              <a:tabLst>
                <a:tab pos="228600" algn="l"/>
              </a:tabLst>
            </a:pPr>
            <a:r>
              <a:rPr lang="ro-RO" sz="2100" b="1" dirty="0">
                <a:effectLst/>
                <a:latin typeface="Arial" panose="020B0604020202020204" pitchFamily="34" charset="0"/>
                <a:ea typeface="Calibri" panose="020F0502020204030204" pitchFamily="34" charset="0"/>
                <a:cs typeface="Times New Roman" panose="02020603050405020304" pitchFamily="18" charset="0"/>
              </a:rPr>
              <a:t>Oferiţi timp copilului să se adapteze la situaţie. </a:t>
            </a:r>
            <a:r>
              <a:rPr lang="ro-RO" sz="2100" dirty="0">
                <a:effectLst/>
                <a:latin typeface="Arial" panose="020B0604020202020204" pitchFamily="34" charset="0"/>
                <a:ea typeface="Calibri" panose="020F0502020204030204" pitchFamily="34" charset="0"/>
                <a:cs typeface="Times New Roman" panose="02020603050405020304" pitchFamily="18" charset="0"/>
              </a:rPr>
              <a:t>Dacă un copil pare preocupat să-i observe pe ceilalţi este bine să fie lăsat în pace pentru început deoarece în momentul în care se va simţi confortabil el se va integra. Dacă observaţi că un copil îi priveşte în mod constant pe ceilalţi şi nu ştie cum să iniţieze comunicarea cu aceştia atunci este un semn că el are nevoie de suport din partea educatoarei care să-i sugereze comportamente specifice de interacţiune.</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eriod"/>
              <a:tabLst>
                <a:tab pos="228600" algn="l"/>
              </a:tabLst>
            </a:pPr>
            <a:r>
              <a:rPr lang="ro-RO" sz="2100" b="1" dirty="0">
                <a:effectLst/>
                <a:latin typeface="Arial" panose="020B0604020202020204" pitchFamily="34" charset="0"/>
                <a:ea typeface="Calibri" panose="020F0502020204030204" pitchFamily="34" charset="0"/>
                <a:cs typeface="Times New Roman" panose="02020603050405020304" pitchFamily="18" charset="0"/>
              </a:rPr>
              <a:t>Oferiţi copiilor alternative de joc.</a:t>
            </a:r>
            <a:r>
              <a:rPr lang="ro-RO" sz="2100" dirty="0">
                <a:effectLst/>
                <a:latin typeface="Arial" panose="020B0604020202020204" pitchFamily="34" charset="0"/>
                <a:ea typeface="Calibri" panose="020F0502020204030204" pitchFamily="34" charset="0"/>
                <a:cs typeface="Times New Roman" panose="02020603050405020304" pitchFamily="18" charset="0"/>
              </a:rPr>
              <a:t> Dacă observaţi că un copil stă deoparte îi puteţi oferi mai multe alternative spunându-i să-şi aleagă un partener de joacă </a:t>
            </a:r>
            <a:r>
              <a:rPr lang="ro-RO" sz="2100" i="1" dirty="0">
                <a:effectLst/>
                <a:latin typeface="Arial" panose="020B0604020202020204" pitchFamily="34" charset="0"/>
                <a:ea typeface="Calibri" panose="020F0502020204030204" pitchFamily="34" charset="0"/>
                <a:cs typeface="Times New Roman" panose="02020603050405020304" pitchFamily="18" charset="0"/>
              </a:rPr>
              <a:t>(ex. te poţi juca cu cuburile, cu creioanele, cu maşinile..),</a:t>
            </a:r>
            <a:r>
              <a:rPr lang="ro-RO" sz="2100" dirty="0">
                <a:effectLst/>
                <a:latin typeface="Arial" panose="020B0604020202020204" pitchFamily="34" charset="0"/>
                <a:ea typeface="Calibri" panose="020F0502020204030204" pitchFamily="34" charset="0"/>
                <a:cs typeface="Times New Roman" panose="02020603050405020304" pitchFamily="18" charset="0"/>
              </a:rPr>
              <a:t> dar nu îl forţaţi. Dacă el nu este pregătit se va simţi speriat şi copleşit de această situaţie şi există riscul să refuze pe viitor interacţiunea cu ceilalţi copii.</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eriod"/>
              <a:tabLst>
                <a:tab pos="228600" algn="l"/>
              </a:tabLst>
            </a:pPr>
            <a:r>
              <a:rPr lang="ro-RO" sz="2100" b="1" dirty="0">
                <a:effectLst/>
                <a:latin typeface="Arial" panose="020B0604020202020204" pitchFamily="34" charset="0"/>
                <a:ea typeface="Calibri" panose="020F0502020204030204" pitchFamily="34" charset="0"/>
                <a:cs typeface="Times New Roman" panose="02020603050405020304" pitchFamily="18" charset="0"/>
              </a:rPr>
              <a:t>Oferiţi un model de comportament</a:t>
            </a:r>
            <a:r>
              <a:rPr lang="ro-RO" sz="2100" dirty="0">
                <a:effectLst/>
                <a:latin typeface="Arial" panose="020B0604020202020204" pitchFamily="34" charset="0"/>
                <a:ea typeface="Calibri" panose="020F0502020204030204" pitchFamily="34" charset="0"/>
                <a:cs typeface="Times New Roman" panose="02020603050405020304" pitchFamily="18" charset="0"/>
              </a:rPr>
              <a:t>. Jucaţi-vă cu copilul pentru a-i permite să vă observe comportamentul în cadrul jocului şi să îl imite.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eriod"/>
              <a:tabLst>
                <a:tab pos="228600" algn="l"/>
              </a:tabLst>
            </a:pPr>
            <a:r>
              <a:rPr lang="ro-RO" sz="2100" b="1" dirty="0">
                <a:effectLst/>
                <a:latin typeface="Arial" panose="020B0604020202020204" pitchFamily="34" charset="0"/>
                <a:ea typeface="Calibri" panose="020F0502020204030204" pitchFamily="34" charset="0"/>
                <a:cs typeface="Times New Roman" panose="02020603050405020304" pitchFamily="18" charset="0"/>
              </a:rPr>
              <a:t>Oferiţi copiilor oportunităţilor de a observa cum se comportă alţi copii în situaţii similare</a:t>
            </a:r>
            <a:r>
              <a:rPr lang="ro-RO" sz="2100" dirty="0">
                <a:effectLst/>
                <a:latin typeface="Arial" panose="020B0604020202020204" pitchFamily="34" charset="0"/>
                <a:ea typeface="Calibri" panose="020F0502020204030204" pitchFamily="34" charset="0"/>
                <a:cs typeface="Times New Roman" panose="02020603050405020304" pitchFamily="18" charset="0"/>
              </a:rPr>
              <a:t>  (când nu cunosc şi doresc să se joace). Priviţi   împreună cu copilul cum se joacă alţi copii şi apoi jucaţi-vă împreună lângă ei şi în final cu ei.</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eriod"/>
              <a:tabLst>
                <a:tab pos="228600" algn="l"/>
              </a:tabLst>
            </a:pPr>
            <a:r>
              <a:rPr lang="it-IT" sz="2100" b="1" dirty="0">
                <a:effectLst/>
                <a:latin typeface="Arial" panose="020B0604020202020204" pitchFamily="34" charset="0"/>
                <a:ea typeface="Calibri" panose="020F0502020204030204" pitchFamily="34" charset="0"/>
                <a:cs typeface="Times New Roman" panose="02020603050405020304" pitchFamily="18" charset="0"/>
              </a:rPr>
              <a:t>Ajutaţi copilul să se integreze in grupul de copii, să interacţioneze cu unul doi copii.</a:t>
            </a:r>
            <a:r>
              <a:rPr lang="it-IT" sz="2100" dirty="0">
                <a:effectLst/>
                <a:latin typeface="Arial" panose="020B0604020202020204" pitchFamily="34" charset="0"/>
                <a:ea typeface="Calibri" panose="020F0502020204030204" pitchFamily="34" charset="0"/>
                <a:cs typeface="Times New Roman" panose="02020603050405020304" pitchFamily="18" charset="0"/>
              </a:rPr>
              <a:t> Jucaţi-vă cu copilul un joc paralel şi treptat încercaţi să cooptaţi unul doi copii în jocul vostru astfel încât copiii să iniţieze cîteva interacţiuni. Faceţi acest lucru de mai multe ori deoarece copilului îi ia timp să îi cunoască pe ceilalţi copii şi să se simtă confortabil cu ei. Dacă copilul reuşeşte să se integreze în grup, sugeraţi părinţilor să invitate unul din copii acasă pentru a se juca împreună.</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58140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DE63-01E1-4914-BABB-65A7647C31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0F4B93-2BFD-4436-893F-3F03926FC16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63589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C89F-F3F6-4C83-8C74-1F254585BCCE}"/>
              </a:ext>
            </a:extLst>
          </p:cNvPr>
          <p:cNvSpPr>
            <a:spLocks noGrp="1"/>
          </p:cNvSpPr>
          <p:nvPr>
            <p:ph type="title"/>
          </p:nvPr>
        </p:nvSpPr>
        <p:spPr/>
        <p:txBody>
          <a:bodyPr>
            <a:normAutofit/>
          </a:bodyPr>
          <a:lstStyle/>
          <a:p>
            <a:r>
              <a:rPr lang="ro-RO" sz="2800" b="1" dirty="0">
                <a:effectLst/>
                <a:latin typeface="Arial" panose="020B0604020202020204" pitchFamily="34" charset="0"/>
                <a:ea typeface="Calibri" panose="020F0502020204030204" pitchFamily="34" charset="0"/>
              </a:rPr>
              <a:t>Copilul care stă retras şi preferă să se joace singur</a:t>
            </a:r>
            <a:endParaRPr lang="en-US" sz="2800" dirty="0"/>
          </a:p>
        </p:txBody>
      </p:sp>
      <p:sp>
        <p:nvSpPr>
          <p:cNvPr id="3" name="Content Placeholder 2">
            <a:extLst>
              <a:ext uri="{FF2B5EF4-FFF2-40B4-BE49-F238E27FC236}">
                <a16:creationId xmlns:a16="http://schemas.microsoft.com/office/drawing/2014/main" id="{4EBEC587-D926-4F6A-8D40-BFD091E4A8B0}"/>
              </a:ext>
            </a:extLst>
          </p:cNvPr>
          <p:cNvSpPr>
            <a:spLocks noGrp="1"/>
          </p:cNvSpPr>
          <p:nvPr>
            <p:ph idx="1"/>
          </p:nvPr>
        </p:nvSpPr>
        <p:spPr/>
        <p:txBody>
          <a:bodyPr>
            <a:normAutofit/>
          </a:bodyPr>
          <a:lstStyle/>
          <a:p>
            <a:r>
              <a:rPr lang="ro-RO" dirty="0">
                <a:latin typeface="Arial" panose="020B0604020202020204" pitchFamily="34" charset="0"/>
                <a:ea typeface="Calibri" panose="020F0502020204030204" pitchFamily="34" charset="0"/>
              </a:rPr>
              <a:t>C</a:t>
            </a:r>
            <a:r>
              <a:rPr lang="ro-RO" dirty="0">
                <a:effectLst/>
                <a:latin typeface="Arial" panose="020B0604020202020204" pitchFamily="34" charset="0"/>
                <a:ea typeface="Calibri" panose="020F0502020204030204" pitchFamily="34" charset="0"/>
              </a:rPr>
              <a:t>opilul etichetat ca fiind timid comunică cu dificultate cu colegii de grup, iniţiază cu dificultate interacţiuni cu ceilalţi copii, preferă să se joace singur (Asendorpf &amp; Meier, 1993; Bohlin, Hagekull, &amp; Andersson, 2005; Coplan et al., 2004; Evans, 2001).</a:t>
            </a:r>
          </a:p>
          <a:p>
            <a:r>
              <a:rPr lang="ro-RO" dirty="0">
                <a:effectLst/>
                <a:latin typeface="Arial" panose="020B0604020202020204" pitchFamily="34" charset="0"/>
                <a:ea typeface="Calibri" panose="020F0502020204030204" pitchFamily="34" charset="0"/>
              </a:rPr>
              <a:t> În timpul interacţiunilor cu colegii de grupă manifestă frecvent comportamente de retragere </a:t>
            </a:r>
            <a:r>
              <a:rPr lang="ro-RO" b="1" dirty="0">
                <a:effectLst/>
                <a:latin typeface="Arial" panose="020B0604020202020204" pitchFamily="34" charset="0"/>
                <a:ea typeface="Calibri" panose="020F0502020204030204" pitchFamily="34" charset="0"/>
              </a:rPr>
              <a:t>, </a:t>
            </a:r>
            <a:r>
              <a:rPr lang="ro-RO" dirty="0">
                <a:effectLst/>
                <a:latin typeface="Arial" panose="020B0604020202020204" pitchFamily="34" charset="0"/>
                <a:ea typeface="Calibri" panose="020F0502020204030204" pitchFamily="34" charset="0"/>
              </a:rPr>
              <a:t>preferând să stea retras şi să privească jocul celorlalţi copii fără să se implice</a:t>
            </a:r>
            <a:r>
              <a:rPr lang="ro-RO" b="1" dirty="0">
                <a:effectLst/>
                <a:latin typeface="Arial" panose="020B0604020202020204" pitchFamily="34" charset="0"/>
                <a:ea typeface="Calibri" panose="020F0502020204030204" pitchFamily="34" charset="0"/>
              </a:rPr>
              <a:t> </a:t>
            </a:r>
            <a:r>
              <a:rPr lang="ro-RO" dirty="0">
                <a:effectLst/>
                <a:latin typeface="Arial" panose="020B0604020202020204" pitchFamily="34" charset="0"/>
                <a:ea typeface="Calibri" panose="020F0502020204030204" pitchFamily="34" charset="0"/>
              </a:rPr>
              <a:t>(Coplan et al., 2004; Coplan si al.1994).</a:t>
            </a:r>
            <a:endParaRPr lang="en-US" dirty="0"/>
          </a:p>
        </p:txBody>
      </p:sp>
    </p:spTree>
    <p:extLst>
      <p:ext uri="{BB962C8B-B14F-4D97-AF65-F5344CB8AC3E}">
        <p14:creationId xmlns:p14="http://schemas.microsoft.com/office/powerpoint/2010/main" val="177631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51400E-766A-47D6-B856-E181D80C8F3F}"/>
              </a:ext>
            </a:extLst>
          </p:cNvPr>
          <p:cNvSpPr>
            <a:spLocks noGrp="1"/>
          </p:cNvSpPr>
          <p:nvPr>
            <p:ph type="title"/>
          </p:nvPr>
        </p:nvSpPr>
        <p:spPr>
          <a:xfrm>
            <a:off x="838200" y="365126"/>
            <a:ext cx="10515600" cy="568940"/>
          </a:xfrm>
        </p:spPr>
        <p:txBody>
          <a:bodyPr>
            <a:normAutofit fontScale="90000"/>
          </a:bodyPr>
          <a:lstStyle/>
          <a:p>
            <a:endParaRPr lang="en-US" dirty="0"/>
          </a:p>
        </p:txBody>
      </p:sp>
      <p:sp>
        <p:nvSpPr>
          <p:cNvPr id="4" name="Content Placeholder 3">
            <a:extLst>
              <a:ext uri="{FF2B5EF4-FFF2-40B4-BE49-F238E27FC236}">
                <a16:creationId xmlns:a16="http://schemas.microsoft.com/office/drawing/2014/main" id="{934302F3-5A77-4DE8-BA93-24901C42EA15}"/>
              </a:ext>
            </a:extLst>
          </p:cNvPr>
          <p:cNvSpPr>
            <a:spLocks noGrp="1"/>
          </p:cNvSpPr>
          <p:nvPr>
            <p:ph idx="1"/>
          </p:nvPr>
        </p:nvSpPr>
        <p:spPr>
          <a:xfrm>
            <a:off x="838200" y="1219200"/>
            <a:ext cx="10515600" cy="5555226"/>
          </a:xfrm>
        </p:spPr>
        <p:txBody>
          <a:bodyPr>
            <a:noAutofit/>
          </a:bodyPr>
          <a:lstStyle/>
          <a:p>
            <a:r>
              <a:rPr lang="ro-RO" sz="2000" b="1" dirty="0"/>
              <a:t>Comportametele de retragere reprezintă un răspuns normal în anumite situaţii, pentru copiii de vârstă preşcolară.</a:t>
            </a:r>
          </a:p>
          <a:p>
            <a:pPr lvl="1"/>
            <a:r>
              <a:rPr lang="ro-RO" sz="2000" dirty="0"/>
              <a:t> În anumite situaţii sociale copleşitoare, comportamentele de retragere reprezintă un răspuns normal, adaptativ. </a:t>
            </a:r>
          </a:p>
          <a:p>
            <a:pPr lvl="1"/>
            <a:r>
              <a:rPr lang="ro-RO" sz="2000" dirty="0"/>
              <a:t>Copilul are nevoie să  se retragă temporar pentru că  are nevoie de puţin timp pentru a se familiariza cu contextul şi a dobândi sentimentul de control.</a:t>
            </a:r>
            <a:endParaRPr lang="en-US" sz="2000" dirty="0"/>
          </a:p>
          <a:p>
            <a:r>
              <a:rPr lang="ro-RO" sz="2000" b="1" dirty="0"/>
              <a:t>Caracterul problematic al comportamentelor de retragere se evaluează în funcţie de vârsta copilului</a:t>
            </a:r>
            <a:r>
              <a:rPr lang="ro-RO" sz="2000" dirty="0"/>
              <a:t>, de frecvenţa cu care ele apar şi de natura contextelor în care ele se manifestă (context familiar/nefamiliar). </a:t>
            </a:r>
          </a:p>
          <a:p>
            <a:pPr lvl="1"/>
            <a:r>
              <a:rPr lang="ro-RO" sz="2000" dirty="0"/>
              <a:t>La 3-4 ani copiii care manifestă comportamente de retragere nu sunt  percepuţi de colegii lor de grupă ca fiind mai puţin plăcuţi. </a:t>
            </a:r>
          </a:p>
          <a:p>
            <a:pPr lvl="1"/>
            <a:r>
              <a:rPr lang="ro-RO" sz="2000" dirty="0"/>
              <a:t>La vârsta de 7 ani copiii care manifestă comportamente de retragere sunt deja excluşi din jocuri sau refuzaţi ca şi parteneri de joacă şi  trăiesc emoţii negative, de singurătate.</a:t>
            </a:r>
            <a:endParaRPr lang="en-US" sz="2000" dirty="0"/>
          </a:p>
          <a:p>
            <a:r>
              <a:rPr lang="ro-RO" sz="2000" b="1" dirty="0"/>
              <a:t>Comportamentele de retragere devin problematice când copiii se comportă reticent în majoritatea situaţiilor sociale</a:t>
            </a:r>
            <a:r>
              <a:rPr lang="ro-RO" sz="2000" dirty="0"/>
              <a:t>, iar această tendinţă le blochează accesul la contexte în care ar putea să stabilească relaţii cu persoane noi din afara familiei (copii de aceeaşi vârstă, cadre didactice, alţi adulţi)</a:t>
            </a:r>
            <a:endParaRPr lang="en-US" sz="2000" dirty="0"/>
          </a:p>
        </p:txBody>
      </p:sp>
    </p:spTree>
    <p:extLst>
      <p:ext uri="{BB962C8B-B14F-4D97-AF65-F5344CB8AC3E}">
        <p14:creationId xmlns:p14="http://schemas.microsoft.com/office/powerpoint/2010/main" val="200494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03AC-E2CB-45E0-9A3B-EE2C24D75F4A}"/>
              </a:ext>
            </a:extLst>
          </p:cNvPr>
          <p:cNvSpPr>
            <a:spLocks noGrp="1"/>
          </p:cNvSpPr>
          <p:nvPr>
            <p:ph type="title"/>
          </p:nvPr>
        </p:nvSpPr>
        <p:spPr>
          <a:xfrm>
            <a:off x="838200" y="365125"/>
            <a:ext cx="10515600" cy="716423"/>
          </a:xfrm>
        </p:spPr>
        <p:txBody>
          <a:bodyPr>
            <a:normAutofit fontScale="90000"/>
          </a:bodyPr>
          <a:lstStyle/>
          <a:p>
            <a:r>
              <a:rPr lang="ro-RO" sz="2400" b="1" dirty="0">
                <a:effectLst/>
                <a:latin typeface="Arial" panose="020B0604020202020204" pitchFamily="34" charset="0"/>
                <a:ea typeface="Calibri" panose="020F0502020204030204" pitchFamily="34" charset="0"/>
                <a:cs typeface="Times New Roman" panose="02020603050405020304" pitchFamily="18" charset="0"/>
              </a:rPr>
              <a:t>Comportamente asociate timidităţii care necesită atenţia cadului didactic</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b="1" dirty="0"/>
          </a:p>
        </p:txBody>
      </p:sp>
      <p:sp>
        <p:nvSpPr>
          <p:cNvPr id="3" name="Content Placeholder 2">
            <a:extLst>
              <a:ext uri="{FF2B5EF4-FFF2-40B4-BE49-F238E27FC236}">
                <a16:creationId xmlns:a16="http://schemas.microsoft.com/office/drawing/2014/main" id="{86F7C2E5-90EA-4D29-81A5-7BE3A24DDBCB}"/>
              </a:ext>
            </a:extLst>
          </p:cNvPr>
          <p:cNvSpPr>
            <a:spLocks noGrp="1"/>
          </p:cNvSpPr>
          <p:nvPr>
            <p:ph idx="1"/>
          </p:nvPr>
        </p:nvSpPr>
        <p:spPr>
          <a:xfrm>
            <a:off x="838200" y="1435510"/>
            <a:ext cx="10515600" cy="5142271"/>
          </a:xfrm>
        </p:spPr>
        <p:txBody>
          <a:bodyPr>
            <a:normAutofit/>
          </a:bodyPr>
          <a:lstStyle/>
          <a:p>
            <a:pPr marL="342900" lvl="0" indent="-342900" algn="just">
              <a:lnSpc>
                <a:spcPct val="115000"/>
              </a:lnSpc>
              <a:spcAft>
                <a:spcPts val="1000"/>
              </a:spcAft>
              <a:buFont typeface="Wingdings" panose="05000000000000000000" pitchFamily="2" charset="2"/>
              <a:buChar char=""/>
              <a:tabLst>
                <a:tab pos="457200" algn="l"/>
              </a:tabLst>
            </a:pPr>
            <a:r>
              <a:rPr lang="ro-RO" sz="1800" dirty="0">
                <a:effectLst/>
                <a:latin typeface="Arial" panose="020B0604020202020204" pitchFamily="34" charset="0"/>
                <a:ea typeface="Calibri" panose="020F0502020204030204" pitchFamily="34" charset="0"/>
                <a:cs typeface="Times New Roman" panose="02020603050405020304" pitchFamily="18" charset="0"/>
              </a:rPr>
              <a:t>Se agaţă de piciorul sau mâna educatoarei când merge într-un context nou sau întâlneşte o persoană necunoscută. În mod natural, un copil preşcolar poate, după câteva minute, fără să fie presat, să se adapteze la noutatea contextului (începe să se mişte şi să se joace).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ro-RO" sz="1800" dirty="0">
                <a:effectLst/>
                <a:latin typeface="Arial" panose="020B0604020202020204" pitchFamily="34" charset="0"/>
                <a:ea typeface="Calibri" panose="020F0502020204030204" pitchFamily="34" charset="0"/>
                <a:cs typeface="Times New Roman" panose="02020603050405020304" pitchFamily="18" charset="0"/>
              </a:rPr>
              <a:t>Stă în mod frecvent în spatele altor copii care se joacă şi urmăreşte jocul acestora fără să încerce să se integreze în jocul lor.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ro-RO" sz="1800" dirty="0">
                <a:effectLst/>
                <a:latin typeface="Arial" panose="020B0604020202020204" pitchFamily="34" charset="0"/>
                <a:ea typeface="Calibri" panose="020F0502020204030204" pitchFamily="34" charset="0"/>
                <a:cs typeface="Times New Roman" panose="02020603050405020304" pitchFamily="18" charset="0"/>
              </a:rPr>
              <a:t>Refuză să vorbească cu persoanele din afara familiei (vorbeşte doar cu membrii familiei).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ro-RO" sz="1800" dirty="0">
                <a:effectLst/>
                <a:latin typeface="Arial" panose="020B0604020202020204" pitchFamily="34" charset="0"/>
                <a:ea typeface="Calibri" panose="020F0502020204030204" pitchFamily="34" charset="0"/>
                <a:cs typeface="Times New Roman" panose="02020603050405020304" pitchFamily="18" charset="0"/>
              </a:rPr>
              <a:t>Refuză să vorbească cu persoanele pe care nu le cunoşte. Acest comportament este adesea foarte comun pentru copiii de vârstă preşcolară. Majoritatea copiilor de vârstă prescolară nu se simt confortabil să facă acest lucru. Cea mai bună abordare este să nu se pună presiune prea mare pe copil.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ro-RO" sz="1800" dirty="0">
                <a:effectLst/>
                <a:latin typeface="Arial" panose="020B0604020202020204" pitchFamily="34" charset="0"/>
                <a:ea typeface="Calibri" panose="020F0502020204030204" pitchFamily="34" charset="0"/>
                <a:cs typeface="Times New Roman" panose="02020603050405020304" pitchFamily="18" charset="0"/>
              </a:rPr>
              <a:t>Preferă să se joace singur de cele mai multe ori. Acest lucru este normal pentru multi copii de vârstă preşcolară atâta timp cât ei au cel puţi 1-2 prieteni (pentru copii mai mari de 4 ani).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7992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95DA-00CF-447C-B8D5-909F9BFC192C}"/>
              </a:ext>
            </a:extLst>
          </p:cNvPr>
          <p:cNvSpPr>
            <a:spLocks noGrp="1"/>
          </p:cNvSpPr>
          <p:nvPr>
            <p:ph type="title"/>
          </p:nvPr>
        </p:nvSpPr>
        <p:spPr/>
        <p:txBody>
          <a:bodyPr/>
          <a:lstStyle/>
          <a:p>
            <a:r>
              <a:rPr lang="ro-RO" dirty="0"/>
              <a:t>Copilul cu care nu se joacă nimeni </a:t>
            </a:r>
            <a:endParaRPr lang="en-US" dirty="0"/>
          </a:p>
        </p:txBody>
      </p:sp>
      <p:pic>
        <p:nvPicPr>
          <p:cNvPr id="5" name="Content Placeholder 4">
            <a:extLst>
              <a:ext uri="{FF2B5EF4-FFF2-40B4-BE49-F238E27FC236}">
                <a16:creationId xmlns:a16="http://schemas.microsoft.com/office/drawing/2014/main" id="{3ACDCCB1-C403-484E-A632-7D05553871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84619"/>
            <a:ext cx="10515600" cy="4801316"/>
          </a:xfrm>
        </p:spPr>
      </p:pic>
    </p:spTree>
    <p:extLst>
      <p:ext uri="{BB962C8B-B14F-4D97-AF65-F5344CB8AC3E}">
        <p14:creationId xmlns:p14="http://schemas.microsoft.com/office/powerpoint/2010/main" val="34023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2F96-1989-464D-BCF0-4B563EDC90E8}"/>
              </a:ext>
            </a:extLst>
          </p:cNvPr>
          <p:cNvSpPr>
            <a:spLocks noGrp="1"/>
          </p:cNvSpPr>
          <p:nvPr>
            <p:ph type="title"/>
          </p:nvPr>
        </p:nvSpPr>
        <p:spPr>
          <a:xfrm>
            <a:off x="838200" y="365126"/>
            <a:ext cx="10515600" cy="726256"/>
          </a:xfrm>
        </p:spPr>
        <p:txBody>
          <a:bodyPr>
            <a:normAutofit fontScale="90000"/>
          </a:bodyPr>
          <a:lstStyle/>
          <a:p>
            <a:r>
              <a:rPr lang="ro-RO" sz="1800" b="1" dirty="0">
                <a:effectLst/>
                <a:latin typeface="Arial" panose="020B0604020202020204" pitchFamily="34" charset="0"/>
                <a:ea typeface="Calibri" panose="020F0502020204030204" pitchFamily="34" charset="0"/>
                <a:cs typeface="Times New Roman" panose="02020603050405020304" pitchFamily="18" charset="0"/>
              </a:rPr>
              <a:t>Tachinarea între copii </a:t>
            </a:r>
            <a:r>
              <a:rPr lang="ro-RO" sz="1800" b="1" i="1" dirty="0">
                <a:effectLst/>
                <a:latin typeface="Arial" panose="020B0604020202020204" pitchFamily="34" charset="0"/>
                <a:ea typeface="Calibri" panose="020F0502020204030204" pitchFamily="34" charset="0"/>
                <a:cs typeface="Times New Roman" panose="02020603050405020304" pitchFamily="18" charset="0"/>
              </a:rPr>
              <a:t>„Nebunul... grăsanul... aragaz cu patru ochi...”</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679AE67-6EAE-4D26-A76C-EB81ADB60F4B}"/>
              </a:ext>
            </a:extLst>
          </p:cNvPr>
          <p:cNvSpPr>
            <a:spLocks noGrp="1"/>
          </p:cNvSpPr>
          <p:nvPr>
            <p:ph idx="1"/>
          </p:nvPr>
        </p:nvSpPr>
        <p:spPr>
          <a:xfrm>
            <a:off x="838200" y="934065"/>
            <a:ext cx="10515600" cy="5242898"/>
          </a:xfrm>
        </p:spPr>
        <p:txBody>
          <a:bodyPr>
            <a:normAutofit/>
          </a:bodyPr>
          <a:lstStyle/>
          <a:p>
            <a:r>
              <a:rPr lang="ro-RO" sz="3200" dirty="0">
                <a:effectLst/>
                <a:latin typeface="Arial" panose="020B0604020202020204" pitchFamily="34" charset="0"/>
                <a:ea typeface="Calibri" panose="020F0502020204030204" pitchFamily="34" charset="0"/>
                <a:cs typeface="Times New Roman" panose="02020603050405020304" pitchFamily="18" charset="0"/>
              </a:rPr>
              <a:t>La vâsta prescolară copiii manifestă o formă mai uşoară de tachinare, care de regulă se prezintă sub forma unor etichete aplicate persoanei unui copil. </a:t>
            </a:r>
          </a:p>
          <a:p>
            <a:endParaRPr lang="en-US" sz="3200" dirty="0"/>
          </a:p>
        </p:txBody>
      </p:sp>
      <p:pic>
        <p:nvPicPr>
          <p:cNvPr id="4" name="Picture 3" descr="Cartoon boy teasing sticking his tongue out free image download">
            <a:extLst>
              <a:ext uri="{FF2B5EF4-FFF2-40B4-BE49-F238E27FC236}">
                <a16:creationId xmlns:a16="http://schemas.microsoft.com/office/drawing/2014/main" id="{D36D6900-B9F2-4D5B-ABAA-612D9F726B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01539" y="2670073"/>
            <a:ext cx="1988820" cy="2324100"/>
          </a:xfrm>
          <a:prstGeom prst="rect">
            <a:avLst/>
          </a:prstGeom>
          <a:noFill/>
          <a:ln>
            <a:noFill/>
          </a:ln>
        </p:spPr>
      </p:pic>
      <p:pic>
        <p:nvPicPr>
          <p:cNvPr id="5" name="Picture 4" descr="Cartoon Of Boy Sticking His Tongue Stock Vector - Illustration of young,  drawn: 19414198">
            <a:extLst>
              <a:ext uri="{FF2B5EF4-FFF2-40B4-BE49-F238E27FC236}">
                <a16:creationId xmlns:a16="http://schemas.microsoft.com/office/drawing/2014/main" id="{C1AC1A95-1D2C-4D64-85B4-0BC8BBA02F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15969" y="2868510"/>
            <a:ext cx="2392680" cy="1927225"/>
          </a:xfrm>
          <a:prstGeom prst="rect">
            <a:avLst/>
          </a:prstGeom>
          <a:noFill/>
          <a:ln>
            <a:noFill/>
          </a:ln>
        </p:spPr>
      </p:pic>
    </p:spTree>
    <p:extLst>
      <p:ext uri="{BB962C8B-B14F-4D97-AF65-F5344CB8AC3E}">
        <p14:creationId xmlns:p14="http://schemas.microsoft.com/office/powerpoint/2010/main" val="4255426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DA1B-F321-46FD-B2CE-0D082F59EB65}"/>
              </a:ext>
            </a:extLst>
          </p:cNvPr>
          <p:cNvSpPr>
            <a:spLocks noGrp="1"/>
          </p:cNvSpPr>
          <p:nvPr>
            <p:ph type="title"/>
          </p:nvPr>
        </p:nvSpPr>
        <p:spPr/>
        <p:txBody>
          <a:bodyPr/>
          <a:lstStyle/>
          <a:p>
            <a:r>
              <a:rPr lang="it-IT" sz="1800" b="1" dirty="0">
                <a:effectLst/>
                <a:latin typeface="Arial" panose="020B0604020202020204" pitchFamily="34" charset="0"/>
                <a:ea typeface="Calibri" panose="020F0502020204030204" pitchFamily="34" charset="0"/>
                <a:cs typeface="Times New Roman" panose="02020603050405020304" pitchFamily="18" charset="0"/>
              </a:rPr>
              <a:t>De ce folosesc unii copii aceasta strategie?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515F3FF-CA3B-4BE7-BF16-4ED4B4E32FBE}"/>
              </a:ext>
            </a:extLst>
          </p:cNvPr>
          <p:cNvSpPr>
            <a:spLocks noGrp="1"/>
          </p:cNvSpPr>
          <p:nvPr>
            <p:ph idx="1"/>
          </p:nvPr>
        </p:nvSpPr>
        <p:spPr/>
        <p:txBody>
          <a:bodyPr>
            <a:normAutofit fontScale="92500" lnSpcReduction="20000"/>
          </a:bodyPr>
          <a:lstStyle/>
          <a:p>
            <a:pPr marL="342900" lvl="0" indent="-342900" algn="just">
              <a:lnSpc>
                <a:spcPct val="115000"/>
              </a:lnSpc>
              <a:spcAft>
                <a:spcPts val="1000"/>
              </a:spcAft>
              <a:buFont typeface="Symbol" panose="05050102010706020507" pitchFamily="18" charset="2"/>
              <a:buChar char=""/>
            </a:pPr>
            <a:r>
              <a:rPr lang="it-IT" sz="1800" b="1" dirty="0">
                <a:effectLst/>
                <a:latin typeface="Arial" panose="020B0604020202020204" pitchFamily="34" charset="0"/>
                <a:ea typeface="Calibri" panose="020F0502020204030204" pitchFamily="34" charset="0"/>
                <a:cs typeface="Times New Roman" panose="02020603050405020304" pitchFamily="18" charset="0"/>
              </a:rPr>
              <a:t>Pentru a primi atenţie. </a:t>
            </a:r>
            <a:r>
              <a:rPr lang="it-IT" sz="1800" dirty="0">
                <a:effectLst/>
                <a:latin typeface="Arial" panose="020B0604020202020204" pitchFamily="34" charset="0"/>
                <a:ea typeface="Calibri" panose="020F0502020204030204" pitchFamily="34" charset="0"/>
                <a:cs typeface="Times New Roman" panose="02020603050405020304" pitchFamily="18" charset="0"/>
              </a:rPr>
              <a:t>Tachinarea este o cale prin care unii copii au învăţat să  primească atenţie, chiar dacă într-un fel negativ. Pentru unii copii, atenţia negativă este cea mai bună variantă. În experinţa lor de viaţă, aceşti copii au primit rareori laude şi atenţie atunci când s-au comportat adecvat. Astfel, ei au învăţat că cea mai bună modalitate de a atrage atenţia asupra lor este comportamentul nepotrivit.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it-IT" sz="1800" b="1" dirty="0">
                <a:effectLst/>
                <a:latin typeface="Arial" panose="020B0604020202020204" pitchFamily="34" charset="0"/>
                <a:ea typeface="Calibri" panose="020F0502020204030204" pitchFamily="34" charset="0"/>
                <a:cs typeface="Times New Roman" panose="02020603050405020304" pitchFamily="18" charset="0"/>
              </a:rPr>
              <a:t>Imitarea.</a:t>
            </a:r>
            <a:r>
              <a:rPr lang="it-IT" sz="1800" dirty="0">
                <a:effectLst/>
                <a:latin typeface="Arial" panose="020B0604020202020204" pitchFamily="34" charset="0"/>
                <a:ea typeface="Calibri" panose="020F0502020204030204" pitchFamily="34" charset="0"/>
                <a:cs typeface="Times New Roman" panose="02020603050405020304" pitchFamily="18" charset="0"/>
              </a:rPr>
              <a:t>  Unii copii imită modelele învăţate. Ei acţionează în acelaşi mod  în care a fost şi ei trataţi în contextele lor de viaţă. Aceşti copii au experienţa tachinării cu fraţii lor sau au fost disciplinaţi într-un mod extrem de agresiv.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it-IT" sz="1800" b="1" dirty="0">
                <a:effectLst/>
                <a:latin typeface="Arial" panose="020B0604020202020204" pitchFamily="34" charset="0"/>
                <a:ea typeface="Calibri" panose="020F0502020204030204" pitchFamily="34" charset="0"/>
                <a:cs typeface="Times New Roman" panose="02020603050405020304" pitchFamily="18" charset="0"/>
              </a:rPr>
              <a:t>Nevoia de a se simţi superiori sau de a avea puterea şi controlul. </a:t>
            </a:r>
            <a:r>
              <a:rPr lang="it-IT" sz="1800" dirty="0">
                <a:effectLst/>
                <a:latin typeface="Arial" panose="020B0604020202020204" pitchFamily="34" charset="0"/>
                <a:ea typeface="Calibri" panose="020F0502020204030204" pitchFamily="34" charset="0"/>
                <a:cs typeface="Times New Roman" panose="02020603050405020304" pitchFamily="18" charset="0"/>
              </a:rPr>
              <a:t>Mulţi copii care tachinează se simt superiori sau puternici când simt că ceilalţi se tem de ei sau şi-au pierdut controlul.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it-IT" sz="1800" b="1" dirty="0">
                <a:effectLst/>
                <a:latin typeface="Arial" panose="020B0604020202020204" pitchFamily="34" charset="0"/>
                <a:ea typeface="Calibri" panose="020F0502020204030204" pitchFamily="34" charset="0"/>
                <a:cs typeface="Times New Roman" panose="02020603050405020304" pitchFamily="18" charset="0"/>
              </a:rPr>
              <a:t>Interpetează greşit diferenţele</a:t>
            </a:r>
            <a:r>
              <a:rPr lang="it-IT" sz="1800" dirty="0">
                <a:effectLst/>
                <a:latin typeface="Arial" panose="020B0604020202020204" pitchFamily="34" charset="0"/>
                <a:ea typeface="Calibri" panose="020F0502020204030204" pitchFamily="34" charset="0"/>
                <a:cs typeface="Times New Roman" panose="02020603050405020304" pitchFamily="18" charset="0"/>
              </a:rPr>
              <a:t>.  Lipsa de înţelegere a diferenţelor poate fi un factor important  în tachinare. Mulţi copii nu nu înţeleg diferenţele culturale sau etnice.  În acest caz, un copil cu dizabilitate fizică sau de învăţare poate fi o ţintă a tachinării deoarece este diferit. Unii copiii critică pe oricine este diferit în loc să încerce să înveţe să înţeleagă, ce îi face pe alţii speciali.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62071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A4D9-CB0B-4B54-98FD-A0BBA5E0015D}"/>
              </a:ext>
            </a:extLst>
          </p:cNvPr>
          <p:cNvSpPr>
            <a:spLocks noGrp="1"/>
          </p:cNvSpPr>
          <p:nvPr>
            <p:ph type="title"/>
          </p:nvPr>
        </p:nvSpPr>
        <p:spPr/>
        <p:txBody>
          <a:bodyPr/>
          <a:lstStyle/>
          <a:p>
            <a:r>
              <a:rPr lang="ro-RO" dirty="0"/>
              <a:t>Aplicație practică </a:t>
            </a:r>
            <a:endParaRPr lang="en-US" dirty="0"/>
          </a:p>
        </p:txBody>
      </p:sp>
      <p:sp>
        <p:nvSpPr>
          <p:cNvPr id="3" name="Content Placeholder 2">
            <a:extLst>
              <a:ext uri="{FF2B5EF4-FFF2-40B4-BE49-F238E27FC236}">
                <a16:creationId xmlns:a16="http://schemas.microsoft.com/office/drawing/2014/main" id="{F2833CB9-232C-40D9-9BB5-1ECF47ECCD9C}"/>
              </a:ext>
            </a:extLst>
          </p:cNvPr>
          <p:cNvSpPr>
            <a:spLocks noGrp="1"/>
          </p:cNvSpPr>
          <p:nvPr>
            <p:ph idx="1"/>
          </p:nvPr>
        </p:nvSpPr>
        <p:spPr/>
        <p:txBody>
          <a:bodyPr>
            <a:normAutofit/>
          </a:bodyPr>
          <a:lstStyle/>
          <a:p>
            <a:pPr marL="0" indent="0">
              <a:buNone/>
            </a:pPr>
            <a:endParaRPr lang="ro-RO" sz="3600" i="1" dirty="0">
              <a:effectLst/>
              <a:latin typeface="Arial" panose="020B0604020202020204" pitchFamily="34" charset="0"/>
              <a:ea typeface="Calibri" panose="020F0502020204030204" pitchFamily="34" charset="0"/>
            </a:endParaRPr>
          </a:p>
          <a:p>
            <a:pPr marL="0" indent="0">
              <a:buNone/>
            </a:pPr>
            <a:endParaRPr lang="ro-RO" sz="3600" i="1" dirty="0">
              <a:latin typeface="Arial" panose="020B0604020202020204" pitchFamily="34" charset="0"/>
              <a:ea typeface="Calibri" panose="020F0502020204030204" pitchFamily="34" charset="0"/>
            </a:endParaRPr>
          </a:p>
          <a:p>
            <a:pPr marL="0" indent="0">
              <a:buNone/>
            </a:pPr>
            <a:endParaRPr lang="ro-RO" sz="3600" i="1" dirty="0">
              <a:latin typeface="Arial" panose="020B0604020202020204" pitchFamily="34" charset="0"/>
              <a:ea typeface="Calibri" panose="020F0502020204030204" pitchFamily="34" charset="0"/>
            </a:endParaRPr>
          </a:p>
          <a:p>
            <a:pPr marL="0" indent="0">
              <a:buNone/>
            </a:pPr>
            <a:r>
              <a:rPr lang="ro-RO" sz="3600" i="1" dirty="0">
                <a:effectLst/>
                <a:latin typeface="Arial" panose="020B0604020202020204" pitchFamily="34" charset="0"/>
                <a:ea typeface="Calibri" panose="020F0502020204030204" pitchFamily="34" charset="0"/>
              </a:rPr>
              <a:t>Ciprian poartă ochelari. Când ajunge dimineaţa la grădiniţă  Claudiu îl întâmpină cu cu mesajul „aragaz cu patru ochi”.</a:t>
            </a:r>
            <a:endParaRPr lang="en-US" sz="3600" dirty="0"/>
          </a:p>
        </p:txBody>
      </p:sp>
      <p:pic>
        <p:nvPicPr>
          <p:cNvPr id="4" name="Picture 3" descr="Nerd Kid Boy Stock Illustrations – 1,134 Nerd Kid Boy Stock Illustrations,  Vectors &amp; Clipart - Dreamstime">
            <a:extLst>
              <a:ext uri="{FF2B5EF4-FFF2-40B4-BE49-F238E27FC236}">
                <a16:creationId xmlns:a16="http://schemas.microsoft.com/office/drawing/2014/main" id="{0BFEC558-01B6-49CB-B393-0940FDD4CD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14443" y="1825625"/>
            <a:ext cx="2179320" cy="1722120"/>
          </a:xfrm>
          <a:prstGeom prst="rect">
            <a:avLst/>
          </a:prstGeom>
          <a:noFill/>
          <a:ln>
            <a:noFill/>
          </a:ln>
        </p:spPr>
      </p:pic>
    </p:spTree>
    <p:extLst>
      <p:ext uri="{BB962C8B-B14F-4D97-AF65-F5344CB8AC3E}">
        <p14:creationId xmlns:p14="http://schemas.microsoft.com/office/powerpoint/2010/main" val="296886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9B66-2994-4879-907B-BBB59C9EDE76}"/>
              </a:ext>
            </a:extLst>
          </p:cNvPr>
          <p:cNvSpPr>
            <a:spLocks noGrp="1"/>
          </p:cNvSpPr>
          <p:nvPr>
            <p:ph type="title"/>
          </p:nvPr>
        </p:nvSpPr>
        <p:spPr/>
        <p:txBody>
          <a:bodyPr>
            <a:normAutofit/>
          </a:bodyPr>
          <a:lstStyle/>
          <a:p>
            <a:r>
              <a:rPr lang="ro-RO" sz="4000" b="1" dirty="0"/>
              <a:t>Percepții, reacții si mesaje de învățare pentru copii</a:t>
            </a:r>
            <a:endParaRPr lang="en-US" sz="4000" b="1" dirty="0"/>
          </a:p>
        </p:txBody>
      </p:sp>
      <p:sp>
        <p:nvSpPr>
          <p:cNvPr id="3" name="Content Placeholder 2">
            <a:extLst>
              <a:ext uri="{FF2B5EF4-FFF2-40B4-BE49-F238E27FC236}">
                <a16:creationId xmlns:a16="http://schemas.microsoft.com/office/drawing/2014/main" id="{9D03F537-462A-4FB5-BDF1-5322C3B9C354}"/>
              </a:ext>
            </a:extLst>
          </p:cNvPr>
          <p:cNvSpPr>
            <a:spLocks noGrp="1"/>
          </p:cNvSpPr>
          <p:nvPr>
            <p:ph idx="1"/>
          </p:nvPr>
        </p:nvSpPr>
        <p:spPr/>
        <p:txBody>
          <a:bodyPr/>
          <a:lstStyle/>
          <a:p>
            <a:r>
              <a:rPr lang="ro-RO" sz="4400" i="1" u="sng" dirty="0">
                <a:effectLst/>
                <a:latin typeface="Arial" panose="020B0604020202020204" pitchFamily="34" charset="0"/>
                <a:ea typeface="Calibri" panose="020F0502020204030204" pitchFamily="34" charset="0"/>
                <a:cs typeface="Times New Roman" panose="02020603050405020304" pitchFamily="18" charset="0"/>
              </a:rPr>
              <a:t>Cum interpretează cadrul dicactic?</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r>
              <a:rPr lang="ro-RO" sz="4400" i="1" u="sng" dirty="0">
                <a:effectLst/>
                <a:latin typeface="Arial" panose="020B0604020202020204" pitchFamily="34" charset="0"/>
                <a:ea typeface="Calibri" panose="020F0502020204030204" pitchFamily="34" charset="0"/>
                <a:cs typeface="Times New Roman" panose="02020603050405020304" pitchFamily="18" charset="0"/>
              </a:rPr>
              <a:t>Cum se simte cadrul didactic?</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r>
              <a:rPr lang="ro-RO" sz="4400" i="1" u="sng" dirty="0">
                <a:effectLst/>
                <a:latin typeface="Arial" panose="020B0604020202020204" pitchFamily="34" charset="0"/>
                <a:ea typeface="Calibri" panose="020F0502020204030204" pitchFamily="34" charset="0"/>
              </a:rPr>
              <a:t>Cum reacţionează cadrul didactic</a:t>
            </a:r>
            <a:r>
              <a:rPr lang="ro-RO" sz="4400" b="1" dirty="0">
                <a:effectLst/>
                <a:latin typeface="Arial" panose="020B0604020202020204" pitchFamily="34" charset="0"/>
                <a:ea typeface="Calibri" panose="020F0502020204030204" pitchFamily="34" charset="0"/>
              </a:rPr>
              <a:t> ? </a:t>
            </a:r>
          </a:p>
          <a:p>
            <a:r>
              <a:rPr lang="ro-RO" sz="4400" i="1" u="sng" dirty="0">
                <a:effectLst/>
                <a:latin typeface="Arial" panose="020B0604020202020204" pitchFamily="34" charset="0"/>
                <a:ea typeface="Calibri" panose="020F0502020204030204" pitchFamily="34" charset="0"/>
                <a:cs typeface="Times New Roman" panose="02020603050405020304" pitchFamily="18" charset="0"/>
              </a:rPr>
              <a:t>Ce mesaje transmite cadrul didactic prin reacţiile pe care le are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41056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10D6-18D6-48E6-A2B4-DB5EE050A987}"/>
              </a:ext>
            </a:extLst>
          </p:cNvPr>
          <p:cNvSpPr>
            <a:spLocks noGrp="1"/>
          </p:cNvSpPr>
          <p:nvPr>
            <p:ph type="title"/>
          </p:nvPr>
        </p:nvSpPr>
        <p:spPr/>
        <p:txBody>
          <a:bodyPr/>
          <a:lstStyle/>
          <a:p>
            <a:r>
              <a:rPr lang="ro-RO" sz="4400" dirty="0"/>
              <a:t>Interpretări diferite, reacții diferite  si contexte diferite de învățare</a:t>
            </a:r>
            <a:endParaRPr lang="en-US" dirty="0"/>
          </a:p>
        </p:txBody>
      </p:sp>
      <p:sp>
        <p:nvSpPr>
          <p:cNvPr id="3" name="Content Placeholder 2">
            <a:extLst>
              <a:ext uri="{FF2B5EF4-FFF2-40B4-BE49-F238E27FC236}">
                <a16:creationId xmlns:a16="http://schemas.microsoft.com/office/drawing/2014/main" id="{D79648B2-3F30-42E1-81A4-CBC5DAC73D6C}"/>
              </a:ext>
            </a:extLst>
          </p:cNvPr>
          <p:cNvSpPr>
            <a:spLocks noGrp="1"/>
          </p:cNvSpPr>
          <p:nvPr>
            <p:ph idx="1"/>
          </p:nvPr>
        </p:nvSpPr>
        <p:spPr/>
        <p:txBody>
          <a:bodyPr/>
          <a:lstStyle/>
          <a:p>
            <a:pPr marL="0" indent="0">
              <a:buNone/>
            </a:pPr>
            <a:r>
              <a:rPr lang="ro-RO" sz="2400" dirty="0"/>
              <a:t> </a:t>
            </a:r>
            <a:r>
              <a:rPr lang="ro-RO" sz="2400" i="1" u="sng" dirty="0">
                <a:effectLst/>
                <a:latin typeface="Arial" panose="020B0604020202020204" pitchFamily="34" charset="0"/>
                <a:ea typeface="Calibri" panose="020F0502020204030204" pitchFamily="34" charset="0"/>
                <a:cs typeface="Times New Roman" panose="02020603050405020304" pitchFamily="18" charset="0"/>
              </a:rPr>
              <a:t>Cum interpretează cadrul dicactic?</a:t>
            </a:r>
            <a:endParaRPr lang="ro-RO" sz="2400" dirty="0"/>
          </a:p>
          <a:p>
            <a:pPr marL="914400" lvl="1" indent="-457200">
              <a:buFont typeface="+mj-lt"/>
              <a:buAutoNum type="arabicPeriod"/>
            </a:pPr>
            <a:r>
              <a:rPr lang="en-US" dirty="0"/>
              <a:t>“</a:t>
            </a:r>
            <a:r>
              <a:rPr lang="en-US" i="1" dirty="0" err="1"/>
              <a:t>Claudiu</a:t>
            </a:r>
            <a:r>
              <a:rPr lang="en-US" i="1" dirty="0"/>
              <a:t> </a:t>
            </a:r>
            <a:r>
              <a:rPr lang="en-US" i="1" dirty="0" err="1"/>
              <a:t>este</a:t>
            </a:r>
            <a:r>
              <a:rPr lang="en-US" i="1" dirty="0"/>
              <a:t> un </a:t>
            </a:r>
            <a:r>
              <a:rPr lang="en-US" i="1" dirty="0" err="1"/>
              <a:t>copil</a:t>
            </a:r>
            <a:r>
              <a:rPr lang="en-US" i="1" dirty="0"/>
              <a:t> r</a:t>
            </a:r>
            <a:r>
              <a:rPr lang="ro-RO" i="1" dirty="0"/>
              <a:t>ău</a:t>
            </a:r>
            <a:r>
              <a:rPr lang="en-US" i="1" dirty="0"/>
              <a:t>”</a:t>
            </a:r>
          </a:p>
          <a:p>
            <a:pPr marL="914400" lvl="1" indent="-457200">
              <a:buFont typeface="+mj-lt"/>
              <a:buAutoNum type="arabicPeriod"/>
            </a:pPr>
            <a:r>
              <a:rPr lang="ro-RO" i="1" dirty="0">
                <a:effectLst/>
                <a:latin typeface="Arial" panose="020B0604020202020204" pitchFamily="34" charset="0"/>
                <a:ea typeface="Calibri" panose="020F0502020204030204" pitchFamily="34" charset="0"/>
              </a:rPr>
              <a:t>„ aşa sunt copiii...uneori fac glume proste dar nu i-a facut nimic grav”</a:t>
            </a:r>
            <a:endParaRPr lang="en-US" i="1" dirty="0">
              <a:effectLst/>
              <a:latin typeface="Arial" panose="020B0604020202020204" pitchFamily="34" charset="0"/>
              <a:ea typeface="Calibri" panose="020F0502020204030204" pitchFamily="34" charset="0"/>
            </a:endParaRPr>
          </a:p>
          <a:p>
            <a:pPr marL="914400" lvl="1" indent="-457200">
              <a:buFont typeface="+mj-lt"/>
              <a:buAutoNum type="arabicPeriod"/>
            </a:pPr>
            <a:r>
              <a:rPr lang="en-US" i="1" dirty="0">
                <a:latin typeface="Arial" panose="020B0604020202020204" pitchFamily="34" charset="0"/>
              </a:rPr>
              <a:t>“Este un </a:t>
            </a:r>
            <a:r>
              <a:rPr lang="en-US" i="1" dirty="0" err="1">
                <a:latin typeface="Arial" panose="020B0604020202020204" pitchFamily="34" charset="0"/>
              </a:rPr>
              <a:t>comportament</a:t>
            </a:r>
            <a:r>
              <a:rPr lang="en-US" i="1" dirty="0">
                <a:latin typeface="Arial" panose="020B0604020202020204" pitchFamily="34" charset="0"/>
              </a:rPr>
              <a:t> pr</a:t>
            </a:r>
            <a:r>
              <a:rPr lang="ro-RO" i="1" dirty="0">
                <a:latin typeface="Arial" panose="020B0604020202020204" pitchFamily="34" charset="0"/>
              </a:rPr>
              <a:t>i</a:t>
            </a:r>
            <a:r>
              <a:rPr lang="en-US" i="1" dirty="0">
                <a:latin typeface="Arial" panose="020B0604020202020204" pitchFamily="34" charset="0"/>
              </a:rPr>
              <a:t>n care </a:t>
            </a:r>
            <a:r>
              <a:rPr lang="en-US" i="1" dirty="0" err="1">
                <a:latin typeface="Arial" panose="020B0604020202020204" pitchFamily="34" charset="0"/>
              </a:rPr>
              <a:t>Claudiu</a:t>
            </a:r>
            <a:r>
              <a:rPr lang="en-US" i="1" dirty="0">
                <a:latin typeface="Arial" panose="020B0604020202020204" pitchFamily="34" charset="0"/>
              </a:rPr>
              <a:t> a </a:t>
            </a:r>
            <a:r>
              <a:rPr lang="ro-RO" i="1" dirty="0">
                <a:latin typeface="Arial" panose="020B0604020202020204" pitchFamily="34" charset="0"/>
              </a:rPr>
              <a:t>învățat că poate atrage imediat atenția asupra lui</a:t>
            </a:r>
            <a:r>
              <a:rPr lang="en-US" i="1" dirty="0">
                <a:latin typeface="Arial" panose="020B0604020202020204" pitchFamily="34" charset="0"/>
              </a:rPr>
              <a:t>”</a:t>
            </a:r>
            <a:r>
              <a:rPr lang="ro-RO" i="1" dirty="0">
                <a:latin typeface="Arial" panose="020B0604020202020204" pitchFamily="34" charset="0"/>
              </a:rPr>
              <a:t>.</a:t>
            </a:r>
            <a:endParaRPr lang="en-US" i="1" dirty="0">
              <a:latin typeface="Arial" panose="020B0604020202020204" pitchFamily="34" charset="0"/>
            </a:endParaRPr>
          </a:p>
          <a:p>
            <a:pPr marL="914400" lvl="1" indent="-457200">
              <a:buFont typeface="+mj-lt"/>
              <a:buAutoNum type="arabicPeriod"/>
            </a:pPr>
            <a:r>
              <a:rPr lang="en-US" i="1" dirty="0">
                <a:latin typeface="Arial" panose="020B0604020202020204" pitchFamily="34" charset="0"/>
              </a:rPr>
              <a:t>“C</a:t>
            </a:r>
            <a:r>
              <a:rPr lang="ro-RO" i="1" dirty="0">
                <a:latin typeface="Arial" panose="020B0604020202020204" pitchFamily="34" charset="0"/>
              </a:rPr>
              <a:t>i</a:t>
            </a:r>
            <a:r>
              <a:rPr lang="en-US" i="1" dirty="0" err="1">
                <a:latin typeface="Arial" panose="020B0604020202020204" pitchFamily="34" charset="0"/>
              </a:rPr>
              <a:t>prian</a:t>
            </a:r>
            <a:r>
              <a:rPr lang="en-US" i="1" dirty="0">
                <a:latin typeface="Arial" panose="020B0604020202020204" pitchFamily="34" charset="0"/>
              </a:rPr>
              <a:t> are </a:t>
            </a:r>
            <a:r>
              <a:rPr lang="en-US" i="1" dirty="0" err="1">
                <a:latin typeface="Arial" panose="020B0604020202020204" pitchFamily="34" charset="0"/>
              </a:rPr>
              <a:t>nevoie</a:t>
            </a:r>
            <a:r>
              <a:rPr lang="en-US" i="1" dirty="0">
                <a:latin typeface="Arial" panose="020B0604020202020204" pitchFamily="34" charset="0"/>
              </a:rPr>
              <a:t> de </a:t>
            </a:r>
            <a:r>
              <a:rPr lang="en-US" i="1" dirty="0" err="1">
                <a:latin typeface="Arial" panose="020B0604020202020204" pitchFamily="34" charset="0"/>
              </a:rPr>
              <a:t>ajutor</a:t>
            </a:r>
            <a:r>
              <a:rPr lang="en-US" i="1" dirty="0">
                <a:latin typeface="Arial" panose="020B0604020202020204" pitchFamily="34" charset="0"/>
              </a:rPr>
              <a:t> s</a:t>
            </a:r>
            <a:r>
              <a:rPr lang="ro-RO" i="1" dirty="0">
                <a:latin typeface="Arial" panose="020B0604020202020204" pitchFamily="34" charset="0"/>
              </a:rPr>
              <a:t>ă învețe cum să facă fața tachinărilor</a:t>
            </a:r>
            <a:r>
              <a:rPr lang="en-US" i="1" dirty="0">
                <a:latin typeface="Arial" panose="020B0604020202020204" pitchFamily="34" charset="0"/>
              </a:rPr>
              <a:t>”</a:t>
            </a:r>
          </a:p>
          <a:p>
            <a:r>
              <a:rPr lang="ro-RO" sz="2400" i="1" u="sng" dirty="0">
                <a:effectLst/>
                <a:latin typeface="Arial" panose="020B0604020202020204" pitchFamily="34" charset="0"/>
                <a:ea typeface="Calibri" panose="020F0502020204030204" pitchFamily="34" charset="0"/>
                <a:cs typeface="Times New Roman" panose="02020603050405020304" pitchFamily="18" charset="0"/>
              </a:rPr>
              <a:t>Cum se simte cadrul didactic?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ro-RO" sz="2400" i="1" u="sng" dirty="0">
                <a:effectLst/>
                <a:latin typeface="Arial" panose="020B0604020202020204" pitchFamily="34" charset="0"/>
                <a:ea typeface="Calibri" panose="020F0502020204030204" pitchFamily="34" charset="0"/>
              </a:rPr>
              <a:t>Cum reacţionează cadrul didactic</a:t>
            </a:r>
            <a:r>
              <a:rPr lang="ro-RO" sz="2400" b="1" dirty="0">
                <a:effectLst/>
                <a:latin typeface="Arial" panose="020B0604020202020204" pitchFamily="34" charset="0"/>
                <a:ea typeface="Calibri" panose="020F0502020204030204" pitchFamily="34" charset="0"/>
              </a:rPr>
              <a:t> ? </a:t>
            </a:r>
          </a:p>
          <a:p>
            <a:r>
              <a:rPr lang="ro-RO" sz="2400" i="1" u="sng" dirty="0">
                <a:effectLst/>
                <a:latin typeface="Arial" panose="020B0604020202020204" pitchFamily="34" charset="0"/>
                <a:ea typeface="Calibri" panose="020F0502020204030204" pitchFamily="34" charset="0"/>
                <a:cs typeface="Times New Roman" panose="02020603050405020304" pitchFamily="18" charset="0"/>
              </a:rPr>
              <a:t>Ce mesaje transmite cadrul didactic prin reacţiile pe care le are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i="1" dirty="0">
              <a:latin typeface="Arial" panose="020B0604020202020204" pitchFamily="34" charset="0"/>
            </a:endParaRPr>
          </a:p>
          <a:p>
            <a:pPr lvl="1"/>
            <a:endParaRPr lang="en-US" dirty="0"/>
          </a:p>
        </p:txBody>
      </p:sp>
    </p:spTree>
    <p:extLst>
      <p:ext uri="{BB962C8B-B14F-4D97-AF65-F5344CB8AC3E}">
        <p14:creationId xmlns:p14="http://schemas.microsoft.com/office/powerpoint/2010/main" val="2602883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259A-72CB-4297-85D1-10471B70F199}"/>
              </a:ext>
            </a:extLst>
          </p:cNvPr>
          <p:cNvSpPr>
            <a:spLocks noGrp="1"/>
          </p:cNvSpPr>
          <p:nvPr>
            <p:ph type="title"/>
          </p:nvPr>
        </p:nvSpPr>
        <p:spPr>
          <a:xfrm>
            <a:off x="838200" y="365125"/>
            <a:ext cx="10515600" cy="1325563"/>
          </a:xfrm>
        </p:spPr>
        <p:txBody>
          <a:bodyPr/>
          <a:lstStyle/>
          <a:p>
            <a:r>
              <a:rPr lang="en-US" dirty="0"/>
              <a:t>“</a:t>
            </a:r>
            <a:r>
              <a:rPr lang="en-US" dirty="0" err="1"/>
              <a:t>Claudiu</a:t>
            </a:r>
            <a:r>
              <a:rPr lang="en-US" dirty="0"/>
              <a:t> </a:t>
            </a:r>
            <a:r>
              <a:rPr lang="en-US" dirty="0" err="1"/>
              <a:t>este</a:t>
            </a:r>
            <a:r>
              <a:rPr lang="en-US" dirty="0"/>
              <a:t> r</a:t>
            </a:r>
            <a:r>
              <a:rPr lang="ro-RO" dirty="0"/>
              <a:t>ău</a:t>
            </a:r>
            <a:r>
              <a:rPr lang="en-US" dirty="0"/>
              <a:t>”</a:t>
            </a:r>
            <a:r>
              <a:rPr lang="ro-RO" dirty="0"/>
              <a:t> </a:t>
            </a:r>
            <a:endParaRPr lang="en-US" dirty="0"/>
          </a:p>
        </p:txBody>
      </p:sp>
      <p:sp>
        <p:nvSpPr>
          <p:cNvPr id="3" name="Content Placeholder 2">
            <a:extLst>
              <a:ext uri="{FF2B5EF4-FFF2-40B4-BE49-F238E27FC236}">
                <a16:creationId xmlns:a16="http://schemas.microsoft.com/office/drawing/2014/main" id="{F9B6CB7C-4615-4DC7-ACDE-C606F7906919}"/>
              </a:ext>
            </a:extLst>
          </p:cNvPr>
          <p:cNvSpPr>
            <a:spLocks noGrp="1"/>
          </p:cNvSpPr>
          <p:nvPr>
            <p:ph idx="1"/>
          </p:nvPr>
        </p:nvSpPr>
        <p:spPr>
          <a:xfrm>
            <a:off x="838200" y="1825625"/>
            <a:ext cx="10515600" cy="4351338"/>
          </a:xfrm>
        </p:spPr>
        <p:txBody>
          <a:bodyPr>
            <a:normAutofit/>
          </a:bodyPr>
          <a:lstStyle/>
          <a:p>
            <a:r>
              <a:rPr lang="ro-RO" b="1" dirty="0"/>
              <a:t>Cum se simte cadrul didactic</a:t>
            </a:r>
            <a:r>
              <a:rPr lang="ro-RO" dirty="0"/>
              <a:t>?-</a:t>
            </a:r>
            <a:endParaRPr lang="en-US" dirty="0"/>
          </a:p>
          <a:p>
            <a:pPr lvl="1"/>
            <a:r>
              <a:rPr lang="ro-RO" sz="2800" dirty="0"/>
              <a:t>Reacţia emoţională tipică pentru acest tip de interpretare este </a:t>
            </a:r>
            <a:r>
              <a:rPr lang="ro-RO" sz="2800" b="1" dirty="0"/>
              <a:t>de furie.</a:t>
            </a:r>
            <a:endParaRPr lang="en-US" sz="2800" b="1" dirty="0"/>
          </a:p>
          <a:p>
            <a:r>
              <a:rPr lang="ro-RO" b="1" dirty="0"/>
              <a:t>Cum reacţionează cadrul didactic </a:t>
            </a:r>
            <a:r>
              <a:rPr lang="ro-RO" dirty="0"/>
              <a:t>? </a:t>
            </a:r>
          </a:p>
          <a:p>
            <a:pPr lvl="1"/>
            <a:r>
              <a:rPr lang="ro-RO" sz="2800" dirty="0"/>
              <a:t>Cadrul didactic va avea o reacţie agresivă de tipul: </a:t>
            </a:r>
            <a:endParaRPr lang="en-US" sz="2800" dirty="0"/>
          </a:p>
          <a:p>
            <a:pPr lvl="2">
              <a:buFont typeface="Wingdings" panose="05000000000000000000" pitchFamily="2" charset="2"/>
              <a:buChar char="Ø"/>
            </a:pPr>
            <a:r>
              <a:rPr lang="ro-RO" sz="2800" dirty="0"/>
              <a:t>Mesaje de ceartă ”nu ţi-e ruşine, cum poţi să fii atât de rău!”</a:t>
            </a:r>
            <a:endParaRPr lang="en-US" sz="2800" dirty="0"/>
          </a:p>
          <a:p>
            <a:pPr lvl="2">
              <a:buFont typeface="Wingdings" panose="05000000000000000000" pitchFamily="2" charset="2"/>
              <a:buChar char="Ø"/>
            </a:pPr>
            <a:r>
              <a:rPr lang="ro-RO" sz="2800" dirty="0"/>
              <a:t>Ridică tonul,</a:t>
            </a:r>
            <a:endParaRPr lang="en-US" sz="2800" dirty="0"/>
          </a:p>
          <a:p>
            <a:pPr lvl="2">
              <a:buFont typeface="Wingdings" panose="05000000000000000000" pitchFamily="2" charset="2"/>
              <a:buChar char="Ø"/>
            </a:pPr>
            <a:r>
              <a:rPr lang="ro-RO" sz="2800" dirty="0"/>
              <a:t>Ironizează</a:t>
            </a:r>
            <a:endParaRPr lang="en-US" sz="2800" dirty="0"/>
          </a:p>
          <a:p>
            <a:pPr lvl="2">
              <a:buFont typeface="Wingdings" panose="05000000000000000000" pitchFamily="2" charset="2"/>
              <a:buChar char="Ø"/>
            </a:pPr>
            <a:r>
              <a:rPr lang="ro-RO" sz="2800" dirty="0"/>
              <a:t>Pedepseşte</a:t>
            </a:r>
            <a:endParaRPr lang="en-US" sz="2800" dirty="0"/>
          </a:p>
          <a:p>
            <a:endParaRPr lang="en-US" dirty="0"/>
          </a:p>
          <a:p>
            <a:endParaRPr lang="en-US" dirty="0"/>
          </a:p>
        </p:txBody>
      </p:sp>
    </p:spTree>
    <p:extLst>
      <p:ext uri="{BB962C8B-B14F-4D97-AF65-F5344CB8AC3E}">
        <p14:creationId xmlns:p14="http://schemas.microsoft.com/office/powerpoint/2010/main" val="3027503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51E8-C730-432E-A9A6-F70A72402442}"/>
              </a:ext>
            </a:extLst>
          </p:cNvPr>
          <p:cNvSpPr>
            <a:spLocks noGrp="1"/>
          </p:cNvSpPr>
          <p:nvPr>
            <p:ph type="title"/>
          </p:nvPr>
        </p:nvSpPr>
        <p:spPr/>
        <p:txBody>
          <a:bodyPr>
            <a:normAutofit fontScale="90000"/>
          </a:bodyPr>
          <a:lstStyle/>
          <a:p>
            <a:r>
              <a:rPr lang="ro-RO" sz="2800" b="1" dirty="0">
                <a:effectLst/>
                <a:latin typeface="Arial" panose="020B0604020202020204" pitchFamily="34" charset="0"/>
                <a:ea typeface="Calibri" panose="020F0502020204030204" pitchFamily="34" charset="0"/>
                <a:cs typeface="Times New Roman" panose="02020603050405020304" pitchFamily="18" charset="0"/>
              </a:rPr>
              <a:t>Ce mesaje transmite cadrul didactic prin reacţiile pe care le are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A1EE4AB-3F13-472F-B169-3FB6110B2D67}"/>
              </a:ext>
            </a:extLst>
          </p:cNvPr>
          <p:cNvSpPr>
            <a:spLocks noGrp="1"/>
          </p:cNvSpPr>
          <p:nvPr>
            <p:ph idx="1"/>
          </p:nvPr>
        </p:nvSpPr>
        <p:spPr>
          <a:xfrm>
            <a:off x="560439" y="1825625"/>
            <a:ext cx="11454579" cy="4761988"/>
          </a:xfrm>
        </p:spPr>
        <p:txBody>
          <a:bodyPr/>
          <a:lstStyle/>
          <a:p>
            <a:r>
              <a:rPr lang="ro-RO" sz="3200" b="1" dirty="0">
                <a:effectLst/>
                <a:ea typeface="Calibri" panose="020F0502020204030204" pitchFamily="34" charset="0"/>
                <a:cs typeface="Times New Roman" panose="02020603050405020304" pitchFamily="18" charset="0"/>
              </a:rPr>
              <a:t>Comportamentul de cearta, ameninţare, ironizare </a:t>
            </a:r>
            <a:r>
              <a:rPr lang="ro-RO" sz="3200" dirty="0">
                <a:effectLst/>
                <a:ea typeface="Calibri" panose="020F0502020204030204" pitchFamily="34" charset="0"/>
                <a:cs typeface="Times New Roman" panose="02020603050405020304" pitchFamily="18" charset="0"/>
              </a:rPr>
              <a:t>a copilului care a poreclit</a:t>
            </a:r>
            <a:r>
              <a:rPr lang="ro-RO" sz="3200" dirty="0">
                <a:ea typeface="Calibri" panose="020F0502020204030204" pitchFamily="34" charset="0"/>
                <a:cs typeface="Times New Roman" panose="02020603050405020304" pitchFamily="18" charset="0"/>
              </a:rPr>
              <a:t>:</a:t>
            </a:r>
          </a:p>
          <a:p>
            <a:pPr lvl="1"/>
            <a:r>
              <a:rPr lang="ro-RO" sz="3200" dirty="0">
                <a:effectLst/>
                <a:ea typeface="Calibri" panose="020F0502020204030204" pitchFamily="34" charset="0"/>
                <a:cs typeface="Times New Roman" panose="02020603050405020304" pitchFamily="18" charset="0"/>
              </a:rPr>
              <a:t>reprezintă o strategie ineficientă de stopare a comportamentului de poreclire - nu produce nici o modificare.</a:t>
            </a:r>
          </a:p>
          <a:p>
            <a:pPr lvl="1"/>
            <a:r>
              <a:rPr lang="ro-RO" sz="3200" dirty="0">
                <a:effectLst/>
                <a:ea typeface="Calibri" panose="020F0502020204030204" pitchFamily="34" charset="0"/>
                <a:cs typeface="Times New Roman" panose="02020603050405020304" pitchFamily="18" charset="0"/>
              </a:rPr>
              <a:t> are un mesaj indirect de învăţare întrucât validează reacţia agresivă ca modalitate de exprimare a emoţiilor neplăcute şi de rezolvare a situaţiilor conflictuale. </a:t>
            </a:r>
            <a:endParaRPr lang="en-US" sz="32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26706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3486-EF48-48F8-B612-6ECC62820751}"/>
              </a:ext>
            </a:extLst>
          </p:cNvPr>
          <p:cNvSpPr>
            <a:spLocks noGrp="1"/>
          </p:cNvSpPr>
          <p:nvPr>
            <p:ph type="title"/>
          </p:nvPr>
        </p:nvSpPr>
        <p:spPr/>
        <p:txBody>
          <a:bodyPr/>
          <a:lstStyle/>
          <a:p>
            <a:r>
              <a:rPr lang="ro-RO" sz="1800" b="1" dirty="0">
                <a:effectLst/>
                <a:latin typeface="Arial" panose="020B0604020202020204" pitchFamily="34" charset="0"/>
                <a:ea typeface="Calibri" panose="020F0502020204030204" pitchFamily="34" charset="0"/>
              </a:rPr>
              <a:t>„ </a:t>
            </a:r>
            <a:r>
              <a:rPr lang="ro-RO" sz="2400" b="1" dirty="0">
                <a:effectLst/>
                <a:latin typeface="Arial" panose="020B0604020202020204" pitchFamily="34" charset="0"/>
                <a:ea typeface="Calibri" panose="020F0502020204030204" pitchFamily="34" charset="0"/>
              </a:rPr>
              <a:t>aşa sunt copiii...uneori fac glume proste dar nu i-a facut nimic grav”</a:t>
            </a:r>
            <a:endParaRPr lang="en-US" sz="2400" dirty="0"/>
          </a:p>
        </p:txBody>
      </p:sp>
      <p:sp>
        <p:nvSpPr>
          <p:cNvPr id="3" name="Content Placeholder 2">
            <a:extLst>
              <a:ext uri="{FF2B5EF4-FFF2-40B4-BE49-F238E27FC236}">
                <a16:creationId xmlns:a16="http://schemas.microsoft.com/office/drawing/2014/main" id="{0C843B5C-3E0C-40C2-93E2-0FEE74FBE309}"/>
              </a:ext>
            </a:extLst>
          </p:cNvPr>
          <p:cNvSpPr>
            <a:spLocks noGrp="1"/>
          </p:cNvSpPr>
          <p:nvPr>
            <p:ph idx="1"/>
          </p:nvPr>
        </p:nvSpPr>
        <p:spPr>
          <a:xfrm>
            <a:off x="838200" y="1543666"/>
            <a:ext cx="10515600" cy="5152102"/>
          </a:xfrm>
        </p:spPr>
        <p:txBody>
          <a:bodyPr>
            <a:normAutofit lnSpcReduction="10000"/>
          </a:bodyPr>
          <a:lstStyle/>
          <a:p>
            <a:r>
              <a:rPr lang="ro-RO" sz="2400" dirty="0">
                <a:effectLst/>
                <a:latin typeface="Arial" panose="020B0604020202020204" pitchFamily="34" charset="0"/>
                <a:ea typeface="Calibri" panose="020F0502020204030204" pitchFamily="34" charset="0"/>
                <a:cs typeface="Times New Roman" panose="02020603050405020304" pitchFamily="18" charset="0"/>
              </a:rPr>
              <a:t>Lipsa de reacţie a cadrului didactic creşte gradul de impredictibilitate a copiilor în contextul grădiniţei. </a:t>
            </a:r>
          </a:p>
          <a:p>
            <a:r>
              <a:rPr lang="ro-RO" sz="2400" dirty="0">
                <a:effectLst/>
                <a:latin typeface="Arial" panose="020B0604020202020204" pitchFamily="34" charset="0"/>
                <a:ea typeface="Calibri" panose="020F0502020204030204" pitchFamily="34" charset="0"/>
                <a:cs typeface="Times New Roman" panose="02020603050405020304" pitchFamily="18" charset="0"/>
              </a:rPr>
              <a:t>Acest factor contribuie la dezvoltarea </a:t>
            </a:r>
            <a:r>
              <a:rPr lang="ro-RO" sz="2400" b="1" dirty="0">
                <a:effectLst/>
                <a:latin typeface="Arial" panose="020B0604020202020204" pitchFamily="34" charset="0"/>
                <a:ea typeface="Calibri" panose="020F0502020204030204" pitchFamily="34" charset="0"/>
                <a:cs typeface="Times New Roman" panose="02020603050405020304" pitchFamily="18" charset="0"/>
              </a:rPr>
              <a:t>hipervigilenţei (sensibilitate crescută la stimulii de ameninţare)</a:t>
            </a:r>
            <a:r>
              <a:rPr lang="ro-RO" sz="2400" dirty="0">
                <a:effectLst/>
                <a:latin typeface="Arial" panose="020B0604020202020204" pitchFamily="34" charset="0"/>
                <a:ea typeface="Calibri" panose="020F0502020204030204" pitchFamily="34" charset="0"/>
                <a:cs typeface="Times New Roman" panose="02020603050405020304" pitchFamily="18" charset="0"/>
              </a:rPr>
              <a:t>, deoarece copiii ajung să fie într-o stare permanentă de alertă pentru a face faţă ameninţărilor diverse care pot apărea la tot pasul. </a:t>
            </a:r>
          </a:p>
          <a:p>
            <a:r>
              <a:rPr lang="ro-RO" sz="2400" dirty="0">
                <a:effectLst/>
                <a:latin typeface="Arial" panose="020B0604020202020204" pitchFamily="34" charset="0"/>
                <a:ea typeface="Calibri" panose="020F0502020204030204" pitchFamily="34" charset="0"/>
                <a:cs typeface="Times New Roman" panose="02020603050405020304" pitchFamily="18" charset="0"/>
              </a:rPr>
              <a:t>În condiţiile în care un copil nu are suportul imediat al adultului pentru a face faţă unor situaţii mai dificile pe care nu le poate gestiona singur, cel  mai adesea </a:t>
            </a:r>
            <a:r>
              <a:rPr lang="ro-RO" sz="2400" b="1" dirty="0">
                <a:effectLst/>
                <a:latin typeface="Arial" panose="020B0604020202020204" pitchFamily="34" charset="0"/>
                <a:ea typeface="Calibri" panose="020F0502020204030204" pitchFamily="34" charset="0"/>
                <a:cs typeface="Times New Roman" panose="02020603050405020304" pitchFamily="18" charset="0"/>
              </a:rPr>
              <a:t>învaţă să adopte strategia de supravieţuire de tipul luptă sau fugi</a:t>
            </a:r>
            <a:r>
              <a:rPr lang="ro-RO" sz="2400" dirty="0">
                <a:effectLst/>
                <a:latin typeface="Arial" panose="020B0604020202020204" pitchFamily="34" charset="0"/>
                <a:ea typeface="Calibri" panose="020F0502020204030204" pitchFamily="34" charset="0"/>
                <a:cs typeface="Times New Roman" panose="02020603050405020304" pitchFamily="18" charset="0"/>
              </a:rPr>
              <a:t>. </a:t>
            </a:r>
          </a:p>
          <a:p>
            <a:r>
              <a:rPr lang="ro-RO" sz="2400" dirty="0">
                <a:effectLst/>
                <a:latin typeface="Arial" panose="020B0604020202020204" pitchFamily="34" charset="0"/>
                <a:ea typeface="Calibri" panose="020F0502020204030204" pitchFamily="34" charset="0"/>
                <a:cs typeface="Times New Roman" panose="02020603050405020304" pitchFamily="18" charset="0"/>
              </a:rPr>
              <a:t>În funcţie de temperament şi de comportamentele exersate,  unii copii adoptă strategia de evitare (refuză să mai meargă la grădiniţă , refuză să meargă la locul de joacă, evită să stea cu colegii în absenţa cadrului didactic), </a:t>
            </a:r>
            <a:r>
              <a:rPr lang="ro-RO" sz="2400" b="1" dirty="0">
                <a:effectLst/>
                <a:latin typeface="Arial" panose="020B0604020202020204" pitchFamily="34" charset="0"/>
                <a:ea typeface="Calibri" panose="020F0502020204030204" pitchFamily="34" charset="0"/>
                <a:cs typeface="Times New Roman" panose="02020603050405020304" pitchFamily="18" charset="0"/>
              </a:rPr>
              <a:t>alţii adoptă strategia de tip ata</a:t>
            </a:r>
            <a:r>
              <a:rPr lang="ro-RO" sz="2400" dirty="0">
                <a:effectLst/>
                <a:latin typeface="Arial" panose="020B0604020202020204" pitchFamily="34" charset="0"/>
                <a:ea typeface="Calibri" panose="020F0502020204030204" pitchFamily="34" charset="0"/>
                <a:cs typeface="Times New Roman" panose="02020603050405020304" pitchFamily="18" charset="0"/>
              </a:rPr>
              <a:t>c şi încep să îşi facă singuri dreptate, recurgând la reacţiile agresive.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55105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DDAB-EE74-48A9-9F2C-8B78CB7A89DF}"/>
              </a:ext>
            </a:extLst>
          </p:cNvPr>
          <p:cNvSpPr>
            <a:spLocks noGrp="1"/>
          </p:cNvSpPr>
          <p:nvPr>
            <p:ph type="title"/>
          </p:nvPr>
        </p:nvSpPr>
        <p:spPr/>
        <p:txBody>
          <a:bodyPr>
            <a:normAutofit fontScale="90000"/>
          </a:bodyPr>
          <a:lstStyle/>
          <a:p>
            <a:r>
              <a:rPr lang="en-US" i="1" dirty="0">
                <a:latin typeface="Arial" panose="020B0604020202020204" pitchFamily="34" charset="0"/>
              </a:rPr>
              <a:t>“</a:t>
            </a:r>
            <a:r>
              <a:rPr lang="en-US" sz="4000" i="1" dirty="0">
                <a:latin typeface="Arial" panose="020B0604020202020204" pitchFamily="34" charset="0"/>
              </a:rPr>
              <a:t>Este un </a:t>
            </a:r>
            <a:r>
              <a:rPr lang="en-US" sz="4000" i="1" dirty="0" err="1">
                <a:latin typeface="Arial" panose="020B0604020202020204" pitchFamily="34" charset="0"/>
              </a:rPr>
              <a:t>comportament</a:t>
            </a:r>
            <a:r>
              <a:rPr lang="en-US" sz="4000" i="1" dirty="0">
                <a:latin typeface="Arial" panose="020B0604020202020204" pitchFamily="34" charset="0"/>
              </a:rPr>
              <a:t> pr</a:t>
            </a:r>
            <a:r>
              <a:rPr lang="ro-RO" sz="4000" i="1" dirty="0">
                <a:latin typeface="Arial" panose="020B0604020202020204" pitchFamily="34" charset="0"/>
              </a:rPr>
              <a:t>i</a:t>
            </a:r>
            <a:r>
              <a:rPr lang="en-US" sz="4000" i="1" dirty="0">
                <a:latin typeface="Arial" panose="020B0604020202020204" pitchFamily="34" charset="0"/>
              </a:rPr>
              <a:t>n care </a:t>
            </a:r>
            <a:r>
              <a:rPr lang="en-US" sz="4000" i="1" dirty="0" err="1">
                <a:latin typeface="Arial" panose="020B0604020202020204" pitchFamily="34" charset="0"/>
              </a:rPr>
              <a:t>Claudiu</a:t>
            </a:r>
            <a:r>
              <a:rPr lang="en-US" sz="4000" i="1" dirty="0">
                <a:latin typeface="Arial" panose="020B0604020202020204" pitchFamily="34" charset="0"/>
              </a:rPr>
              <a:t> a </a:t>
            </a:r>
            <a:r>
              <a:rPr lang="ro-RO" sz="4000" i="1" dirty="0">
                <a:latin typeface="Arial" panose="020B0604020202020204" pitchFamily="34" charset="0"/>
              </a:rPr>
              <a:t>învățat că poate atrage imediat atenția asupra lui</a:t>
            </a:r>
            <a:r>
              <a:rPr lang="en-US" sz="4000" i="1" dirty="0">
                <a:latin typeface="Arial" panose="020B0604020202020204" pitchFamily="34" charset="0"/>
              </a:rPr>
              <a:t>”</a:t>
            </a:r>
            <a:r>
              <a:rPr lang="ro-RO" sz="4000" i="1" dirty="0">
                <a:latin typeface="Arial" panose="020B0604020202020204" pitchFamily="34" charset="0"/>
              </a:rPr>
              <a:t>.</a:t>
            </a:r>
            <a:br>
              <a:rPr lang="en-US" sz="4000" i="1" dirty="0">
                <a:latin typeface="Arial" panose="020B0604020202020204" pitchFamily="34" charset="0"/>
              </a:rPr>
            </a:br>
            <a:endParaRPr lang="en-US" sz="4000" dirty="0"/>
          </a:p>
        </p:txBody>
      </p:sp>
      <p:sp>
        <p:nvSpPr>
          <p:cNvPr id="3" name="Content Placeholder 2">
            <a:extLst>
              <a:ext uri="{FF2B5EF4-FFF2-40B4-BE49-F238E27FC236}">
                <a16:creationId xmlns:a16="http://schemas.microsoft.com/office/drawing/2014/main" id="{3AAC4470-4826-4367-B435-B1DC0B216046}"/>
              </a:ext>
            </a:extLst>
          </p:cNvPr>
          <p:cNvSpPr>
            <a:spLocks noGrp="1"/>
          </p:cNvSpPr>
          <p:nvPr>
            <p:ph idx="1"/>
          </p:nvPr>
        </p:nvSpPr>
        <p:spPr/>
        <p:txBody>
          <a:bodyPr/>
          <a:lstStyle/>
          <a:p>
            <a:endParaRPr lang="ro-RO" sz="1800" dirty="0">
              <a:effectLst/>
              <a:latin typeface="Arial" panose="020B0604020202020204" pitchFamily="34" charset="0"/>
              <a:ea typeface="Calibri" panose="020F0502020204030204" pitchFamily="34" charset="0"/>
              <a:cs typeface="Times New Roman" panose="02020603050405020304" pitchFamily="18" charset="0"/>
            </a:endParaRPr>
          </a:p>
          <a:p>
            <a:endParaRPr lang="ro-RO" sz="1800" dirty="0">
              <a:effectLst/>
              <a:latin typeface="Arial" panose="020B0604020202020204" pitchFamily="34" charset="0"/>
              <a:ea typeface="Calibri" panose="020F0502020204030204" pitchFamily="34" charset="0"/>
              <a:cs typeface="Times New Roman" panose="02020603050405020304" pitchFamily="18" charset="0"/>
            </a:endParaRPr>
          </a:p>
          <a:p>
            <a:endParaRPr lang="ro-RO" sz="1800" dirty="0">
              <a:latin typeface="Arial" panose="020B0604020202020204" pitchFamily="34" charset="0"/>
              <a:ea typeface="Calibri" panose="020F0502020204030204" pitchFamily="34" charset="0"/>
              <a:cs typeface="Times New Roman" panose="02020603050405020304" pitchFamily="18" charset="0"/>
            </a:endParaRPr>
          </a:p>
          <a:p>
            <a:endParaRPr lang="ro-RO" sz="1800" dirty="0">
              <a:effectLst/>
              <a:latin typeface="Arial" panose="020B0604020202020204" pitchFamily="34" charset="0"/>
              <a:ea typeface="Calibri" panose="020F0502020204030204" pitchFamily="34" charset="0"/>
              <a:cs typeface="Times New Roman" panose="02020603050405020304" pitchFamily="18" charset="0"/>
            </a:endParaRPr>
          </a:p>
          <a:p>
            <a:endParaRPr lang="ro-RO" sz="1800" dirty="0">
              <a:effectLst/>
              <a:latin typeface="Arial" panose="020B0604020202020204" pitchFamily="34" charset="0"/>
              <a:ea typeface="Calibri" panose="020F0502020204030204" pitchFamily="34" charset="0"/>
              <a:cs typeface="Times New Roman" panose="02020603050405020304" pitchFamily="18" charset="0"/>
            </a:endParaRPr>
          </a:p>
          <a:p>
            <a:r>
              <a:rPr lang="ro-RO" sz="1800" dirty="0">
                <a:effectLst/>
                <a:latin typeface="Arial" panose="020B0604020202020204" pitchFamily="34" charset="0"/>
                <a:ea typeface="Calibri" panose="020F0502020204030204" pitchFamily="34" charset="0"/>
                <a:cs typeface="Times New Roman" panose="02020603050405020304" pitchFamily="18" charset="0"/>
              </a:rPr>
              <a:t>Claudiu a învăţat să obţină unele beneficii </a:t>
            </a:r>
          </a:p>
          <a:p>
            <a:pPr lvl="1"/>
            <a:r>
              <a:rPr lang="ro-RO" sz="1400" dirty="0">
                <a:effectLst/>
                <a:latin typeface="Arial" panose="020B0604020202020204" pitchFamily="34" charset="0"/>
                <a:ea typeface="Calibri" panose="020F0502020204030204" pitchFamily="34" charset="0"/>
                <a:cs typeface="Times New Roman" panose="02020603050405020304" pitchFamily="18" charset="0"/>
              </a:rPr>
              <a:t>atenţie din partea colegilor- copiii râd iar el crede despre el că este glumeţ</a:t>
            </a:r>
          </a:p>
          <a:p>
            <a:pPr lvl="1"/>
            <a:r>
              <a:rPr lang="ro-RO" sz="1400" dirty="0">
                <a:effectLst/>
                <a:latin typeface="Arial" panose="020B0604020202020204" pitchFamily="34" charset="0"/>
                <a:ea typeface="Calibri" panose="020F0502020204030204" pitchFamily="34" charset="0"/>
                <a:cs typeface="Times New Roman" panose="02020603050405020304" pitchFamily="18" charset="0"/>
              </a:rPr>
              <a:t> atenţie din partea educatoarei</a:t>
            </a:r>
          </a:p>
          <a:p>
            <a:r>
              <a:rPr lang="ro-RO" sz="1800" dirty="0">
                <a:effectLst/>
                <a:latin typeface="Arial" panose="020B0604020202020204" pitchFamily="34" charset="0"/>
                <a:ea typeface="Calibri" panose="020F0502020204030204" pitchFamily="34" charset="0"/>
                <a:cs typeface="Times New Roman" panose="02020603050405020304" pitchFamily="18" charset="0"/>
              </a:rPr>
              <a:t>comportamentul de poreclire reprezintă pentru Caudiu un instrument prin care el obţine unele beneficii.  </a:t>
            </a:r>
          </a:p>
          <a:p>
            <a:r>
              <a:rPr lang="ro-RO" sz="1800" dirty="0">
                <a:effectLst/>
                <a:latin typeface="Arial" panose="020B0604020202020204" pitchFamily="34" charset="0"/>
                <a:ea typeface="Calibri" panose="020F0502020204030204" pitchFamily="34" charset="0"/>
                <a:cs typeface="Times New Roman" panose="02020603050405020304" pitchFamily="18" charset="0"/>
              </a:rPr>
              <a:t>Claudiu recurge la aceste reacţii nu pentru că este rău, ci pentru că aşa a învăţat el să îşi satisfacă unele nevoi.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4" name="Group 3">
            <a:extLst>
              <a:ext uri="{FF2B5EF4-FFF2-40B4-BE49-F238E27FC236}">
                <a16:creationId xmlns:a16="http://schemas.microsoft.com/office/drawing/2014/main" id="{7B5F3E0A-7FB8-42C0-AAE3-E02F262B87C4}"/>
              </a:ext>
            </a:extLst>
          </p:cNvPr>
          <p:cNvGrpSpPr/>
          <p:nvPr/>
        </p:nvGrpSpPr>
        <p:grpSpPr>
          <a:xfrm>
            <a:off x="1141525" y="1690688"/>
            <a:ext cx="1158239" cy="1503680"/>
            <a:chOff x="0" y="869153"/>
            <a:chExt cx="2053270" cy="3009264"/>
          </a:xfrm>
        </p:grpSpPr>
        <p:pic>
          <p:nvPicPr>
            <p:cNvPr id="5" name="Picture 4">
              <a:extLst>
                <a:ext uri="{FF2B5EF4-FFF2-40B4-BE49-F238E27FC236}">
                  <a16:creationId xmlns:a16="http://schemas.microsoft.com/office/drawing/2014/main" id="{649F2CC9-50BF-4B7A-A163-C8BB811E98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555" y="869153"/>
              <a:ext cx="2037715" cy="3009264"/>
            </a:xfrm>
            <a:prstGeom prst="rect">
              <a:avLst/>
            </a:prstGeom>
          </p:spPr>
        </p:pic>
        <p:sp>
          <p:nvSpPr>
            <p:cNvPr id="6" name="Text Box 28">
              <a:extLst>
                <a:ext uri="{FF2B5EF4-FFF2-40B4-BE49-F238E27FC236}">
                  <a16:creationId xmlns:a16="http://schemas.microsoft.com/office/drawing/2014/main" id="{57868ABE-E57D-4E1F-8647-54F180760491}"/>
                </a:ext>
              </a:extLst>
            </p:cNvPr>
            <p:cNvSpPr txBox="1"/>
            <p:nvPr/>
          </p:nvSpPr>
          <p:spPr>
            <a:xfrm>
              <a:off x="0" y="3009265"/>
              <a:ext cx="2037715" cy="494030"/>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900" u="sng">
                  <a:solidFill>
                    <a:srgbClr val="000000"/>
                  </a:solidFill>
                  <a:effectLst/>
                  <a:latin typeface="Calibri" panose="020F0502020204030204" pitchFamily="34" charset="0"/>
                  <a:ea typeface="Calibri" panose="020F0502020204030204" pitchFamily="34" charset="0"/>
                  <a:cs typeface="Arial" panose="020B0604020202020204" pitchFamily="34" charset="0"/>
                  <a:hlinkClick r:id="rId3"/>
                </a:rPr>
                <a:t>This Photo</a:t>
              </a:r>
              <a:r>
                <a:rPr lang="en-US" sz="900">
                  <a:solidFill>
                    <a:srgbClr val="000000"/>
                  </a:solidFill>
                  <a:effectLst/>
                  <a:latin typeface="Calibri" panose="020F0502020204030204" pitchFamily="34" charset="0"/>
                  <a:ea typeface="Calibri" panose="020F0502020204030204" pitchFamily="34" charset="0"/>
                  <a:cs typeface="Arial" panose="020B0604020202020204" pitchFamily="34" charset="0"/>
                </a:rPr>
                <a:t> by Unknown Author is licensed under </a:t>
              </a:r>
              <a:r>
                <a:rPr lang="en-US" sz="900" u="sng">
                  <a:solidFill>
                    <a:srgbClr val="000000"/>
                  </a:solidFill>
                  <a:effectLst/>
                  <a:latin typeface="Calibri" panose="020F0502020204030204" pitchFamily="34" charset="0"/>
                  <a:ea typeface="Calibri" panose="020F0502020204030204" pitchFamily="34" charset="0"/>
                  <a:cs typeface="Arial" panose="020B0604020202020204" pitchFamily="34" charset="0"/>
                  <a:hlinkClick r:id="rId4"/>
                </a:rPr>
                <a:t>CC BY-SA</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065494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C0A011-25CB-4107-BCA5-5D668FBF1A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EAE51B-B885-4C46-A012-28C3D50989BF}"/>
              </a:ext>
            </a:extLst>
          </p:cNvPr>
          <p:cNvSpPr>
            <a:spLocks noGrp="1"/>
          </p:cNvSpPr>
          <p:nvPr>
            <p:ph idx="1"/>
          </p:nvPr>
        </p:nvSpPr>
        <p:spPr>
          <a:xfrm>
            <a:off x="838200" y="1825625"/>
            <a:ext cx="10515600" cy="4351338"/>
          </a:xfrm>
        </p:spPr>
        <p:txBody>
          <a:bodyPr/>
          <a:lstStyle/>
          <a:p>
            <a:r>
              <a:rPr lang="ro-RO" dirty="0"/>
              <a:t>Cum se simte adultul?   </a:t>
            </a:r>
          </a:p>
          <a:p>
            <a:pPr lvl="1">
              <a:buFont typeface="Wingdings" panose="05000000000000000000" pitchFamily="2" charset="2"/>
              <a:buChar char="Ø"/>
            </a:pPr>
            <a:r>
              <a:rPr lang="ro-RO" dirty="0"/>
              <a:t>Adultul îşi menţine calmul </a:t>
            </a:r>
            <a:endParaRPr lang="en-US" dirty="0"/>
          </a:p>
          <a:p>
            <a:r>
              <a:rPr lang="ro-RO" dirty="0"/>
              <a:t>Cum reacţionează adultul ? </a:t>
            </a:r>
          </a:p>
          <a:p>
            <a:pPr lvl="1">
              <a:buFont typeface="Wingdings" panose="05000000000000000000" pitchFamily="2" charset="2"/>
              <a:buChar char="Ø"/>
            </a:pPr>
            <a:r>
              <a:rPr lang="ro-RO" dirty="0"/>
              <a:t>Reacţia educatoarei  va fi centrată intervenţie imediată cu mesaj de învăţare: face apel la regulă şi sancţionează comportamentul de poreclire.</a:t>
            </a:r>
            <a:endParaRPr lang="en-US" dirty="0"/>
          </a:p>
          <a:p>
            <a:r>
              <a:rPr lang="ro-RO" dirty="0"/>
              <a:t>Obiectivele de învăţare:  </a:t>
            </a:r>
            <a:endParaRPr lang="en-US" dirty="0"/>
          </a:p>
          <a:p>
            <a:pPr lvl="1">
              <a:buFont typeface="Wingdings" panose="05000000000000000000" pitchFamily="2" charset="2"/>
              <a:buChar char="Ø"/>
            </a:pPr>
            <a:r>
              <a:rPr lang="ro-RO" dirty="0"/>
              <a:t>Un obiectiv pe termen lung pentru Claudiu ar fi </a:t>
            </a:r>
            <a:r>
              <a:rPr lang="ro-RO" b="1" dirty="0"/>
              <a:t>să înveţe să se valorizeze şi să atragă atenţia prin alte comportamente care să îl ajute să îşi menţină relaţiile cu ceilalţi</a:t>
            </a:r>
            <a:endParaRPr lang="en-US" dirty="0"/>
          </a:p>
        </p:txBody>
      </p:sp>
    </p:spTree>
    <p:extLst>
      <p:ext uri="{BB962C8B-B14F-4D97-AF65-F5344CB8AC3E}">
        <p14:creationId xmlns:p14="http://schemas.microsoft.com/office/powerpoint/2010/main" val="1774459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03F0B-3D08-4A23-B823-4ED19F9D8167}"/>
              </a:ext>
            </a:extLst>
          </p:cNvPr>
          <p:cNvSpPr>
            <a:spLocks noGrp="1"/>
          </p:cNvSpPr>
          <p:nvPr>
            <p:ph idx="1"/>
          </p:nvPr>
        </p:nvSpPr>
        <p:spPr/>
        <p:txBody>
          <a:bodyPr>
            <a:normAutofit lnSpcReduction="10000"/>
          </a:bodyPr>
          <a:lstStyle/>
          <a:p>
            <a:r>
              <a:rPr lang="en-US" sz="2400" dirty="0" err="1">
                <a:effectLst/>
                <a:ea typeface="Times New Roman" panose="02020603050405020304" pitchFamily="18" charset="0"/>
              </a:rPr>
              <a:t>Copiii</a:t>
            </a:r>
            <a:r>
              <a:rPr lang="en-US" sz="2400" dirty="0">
                <a:effectLst/>
                <a:ea typeface="Times New Roman" panose="02020603050405020304" pitchFamily="18" charset="0"/>
              </a:rPr>
              <a:t> </a:t>
            </a:r>
            <a:r>
              <a:rPr lang="ro-RO" sz="2400" dirty="0">
                <a:ea typeface="Times New Roman" panose="02020603050405020304" pitchFamily="18" charset="0"/>
              </a:rPr>
              <a:t>cu experiențe de respingere timp de 2-3 ani </a:t>
            </a:r>
            <a:r>
              <a:rPr lang="en-US" sz="2400" dirty="0" err="1">
                <a:effectLst/>
                <a:ea typeface="Times New Roman" panose="02020603050405020304" pitchFamily="18" charset="0"/>
              </a:rPr>
              <a:t>până</a:t>
            </a:r>
            <a:r>
              <a:rPr lang="en-US" sz="2400" dirty="0">
                <a:effectLst/>
                <a:ea typeface="Times New Roman" panose="02020603050405020304" pitchFamily="18" charset="0"/>
              </a:rPr>
              <a:t> </a:t>
            </a:r>
            <a:r>
              <a:rPr lang="en-US" sz="2400" dirty="0" err="1">
                <a:effectLst/>
                <a:ea typeface="Times New Roman" panose="02020603050405020304" pitchFamily="18" charset="0"/>
              </a:rPr>
              <a:t>în</a:t>
            </a:r>
            <a:r>
              <a:rPr lang="en-US" sz="2400" dirty="0">
                <a:effectLst/>
                <a:ea typeface="Times New Roman" panose="02020603050405020304" pitchFamily="18" charset="0"/>
              </a:rPr>
              <a:t> </a:t>
            </a:r>
            <a:r>
              <a:rPr lang="en-US" sz="2400" dirty="0" err="1">
                <a:effectLst/>
                <a:ea typeface="Times New Roman" panose="02020603050405020304" pitchFamily="18" charset="0"/>
              </a:rPr>
              <a:t>clasa</a:t>
            </a:r>
            <a:r>
              <a:rPr lang="en-US" sz="2400" dirty="0">
                <a:effectLst/>
                <a:ea typeface="Times New Roman" panose="02020603050405020304" pitchFamily="18" charset="0"/>
              </a:rPr>
              <a:t> a </a:t>
            </a:r>
            <a:r>
              <a:rPr lang="en-US" sz="2400" dirty="0" err="1">
                <a:effectLst/>
                <a:ea typeface="Times New Roman" panose="02020603050405020304" pitchFamily="18" charset="0"/>
              </a:rPr>
              <a:t>doua</a:t>
            </a:r>
            <a:r>
              <a:rPr lang="en-US" sz="2400" dirty="0">
                <a:effectLst/>
                <a:ea typeface="Times New Roman" panose="02020603050405020304" pitchFamily="18" charset="0"/>
              </a:rPr>
              <a:t> au 3 din 5 </a:t>
            </a:r>
            <a:r>
              <a:rPr lang="en-US" sz="2400" dirty="0" err="1">
                <a:effectLst/>
                <a:ea typeface="Times New Roman" panose="02020603050405020304" pitchFamily="18" charset="0"/>
              </a:rPr>
              <a:t>şanse</a:t>
            </a:r>
            <a:r>
              <a:rPr lang="en-US" sz="2400" dirty="0">
                <a:effectLst/>
                <a:ea typeface="Times New Roman" panose="02020603050405020304" pitchFamily="18" charset="0"/>
              </a:rPr>
              <a:t> </a:t>
            </a:r>
            <a:r>
              <a:rPr lang="en-US" sz="2400" dirty="0" err="1">
                <a:effectLst/>
                <a:ea typeface="Times New Roman" panose="02020603050405020304" pitchFamily="18" charset="0"/>
              </a:rPr>
              <a:t>să</a:t>
            </a:r>
            <a:r>
              <a:rPr lang="en-US" sz="2400" dirty="0">
                <a:effectLst/>
                <a:ea typeface="Times New Roman" panose="02020603050405020304" pitchFamily="18" charset="0"/>
              </a:rPr>
              <a:t> </a:t>
            </a:r>
            <a:r>
              <a:rPr lang="en-US" sz="2400" dirty="0" err="1">
                <a:effectLst/>
                <a:ea typeface="Times New Roman" panose="02020603050405020304" pitchFamily="18" charset="0"/>
              </a:rPr>
              <a:t>dezvolte</a:t>
            </a:r>
            <a:r>
              <a:rPr lang="en-US" sz="2400" dirty="0">
                <a:effectLst/>
                <a:ea typeface="Times New Roman" panose="02020603050405020304" pitchFamily="18" charset="0"/>
              </a:rPr>
              <a:t> </a:t>
            </a:r>
            <a:r>
              <a:rPr lang="en-US" sz="2400" dirty="0" err="1">
                <a:effectLst/>
                <a:ea typeface="Times New Roman" panose="02020603050405020304" pitchFamily="18" charset="0"/>
              </a:rPr>
              <a:t>probleme</a:t>
            </a:r>
            <a:r>
              <a:rPr lang="en-US" sz="2400" dirty="0">
                <a:effectLst/>
                <a:ea typeface="Times New Roman" panose="02020603050405020304" pitchFamily="18" charset="0"/>
              </a:rPr>
              <a:t> de </a:t>
            </a:r>
            <a:r>
              <a:rPr lang="en-US" sz="2400" dirty="0" err="1">
                <a:effectLst/>
                <a:ea typeface="Times New Roman" panose="02020603050405020304" pitchFamily="18" charset="0"/>
              </a:rPr>
              <a:t>comportament</a:t>
            </a:r>
            <a:r>
              <a:rPr lang="en-US" sz="2400" dirty="0">
                <a:effectLst/>
                <a:ea typeface="Times New Roman" panose="02020603050405020304" pitchFamily="18" charset="0"/>
              </a:rPr>
              <a:t> la </a:t>
            </a:r>
            <a:r>
              <a:rPr lang="en-US" sz="2400" dirty="0" err="1">
                <a:effectLst/>
                <a:ea typeface="Times New Roman" panose="02020603050405020304" pitchFamily="18" charset="0"/>
              </a:rPr>
              <a:t>adolescenţă</a:t>
            </a:r>
            <a:r>
              <a:rPr lang="en-US" sz="2400" dirty="0">
                <a:effectLst/>
                <a:ea typeface="Times New Roman" panose="02020603050405020304" pitchFamily="18" charset="0"/>
              </a:rPr>
              <a:t>. </a:t>
            </a:r>
            <a:endParaRPr lang="ro-RO" sz="2400" dirty="0">
              <a:effectLst/>
              <a:ea typeface="Times New Roman" panose="02020603050405020304" pitchFamily="18" charset="0"/>
            </a:endParaRPr>
          </a:p>
          <a:p>
            <a:r>
              <a:rPr lang="ro-RO" sz="2400" dirty="0">
                <a:ea typeface="Times New Roman" panose="02020603050405020304" pitchFamily="18" charset="0"/>
              </a:rPr>
              <a:t>R</a:t>
            </a:r>
            <a:r>
              <a:rPr lang="en-US" sz="2400" dirty="0" err="1">
                <a:effectLst/>
                <a:ea typeface="Times New Roman" panose="02020603050405020304" pitchFamily="18" charset="0"/>
              </a:rPr>
              <a:t>espingerea</a:t>
            </a:r>
            <a:r>
              <a:rPr lang="en-US" sz="2400" dirty="0">
                <a:effectLst/>
                <a:ea typeface="Times New Roman" panose="02020603050405020304" pitchFamily="18" charset="0"/>
              </a:rPr>
              <a:t> </a:t>
            </a:r>
            <a:r>
              <a:rPr lang="en-US" sz="2400" dirty="0" err="1">
                <a:effectLst/>
                <a:ea typeface="Times New Roman" panose="02020603050405020304" pitchFamily="18" charset="0"/>
              </a:rPr>
              <a:t>socială</a:t>
            </a:r>
            <a:r>
              <a:rPr lang="ro-RO" sz="2400" dirty="0">
                <a:effectLst/>
                <a:ea typeface="Times New Roman" panose="02020603050405020304" pitchFamily="18" charset="0"/>
              </a:rPr>
              <a:t> din preșcolaritate</a:t>
            </a:r>
            <a:r>
              <a:rPr lang="en-US" sz="2400" dirty="0">
                <a:effectLst/>
                <a:ea typeface="Times New Roman" panose="02020603050405020304" pitchFamily="18" charset="0"/>
              </a:rPr>
              <a:t> </a:t>
            </a:r>
            <a:r>
              <a:rPr lang="en-US" sz="2400" dirty="0" err="1">
                <a:effectLst/>
                <a:ea typeface="Times New Roman" panose="02020603050405020304" pitchFamily="18" charset="0"/>
              </a:rPr>
              <a:t>este</a:t>
            </a:r>
            <a:r>
              <a:rPr lang="en-US" sz="2400" dirty="0">
                <a:effectLst/>
                <a:ea typeface="Times New Roman" panose="02020603050405020304" pitchFamily="18" charset="0"/>
              </a:rPr>
              <a:t> un predictor</a:t>
            </a:r>
            <a:r>
              <a:rPr lang="ro-RO" sz="2400" dirty="0">
                <a:effectLst/>
                <a:ea typeface="Times New Roman" panose="02020603050405020304" pitchFamily="18" charset="0"/>
              </a:rPr>
              <a:t> pentru</a:t>
            </a:r>
            <a:r>
              <a:rPr lang="en-US" sz="2400" dirty="0">
                <a:effectLst/>
                <a:ea typeface="Times New Roman" panose="02020603050405020304" pitchFamily="18" charset="0"/>
              </a:rPr>
              <a:t> </a:t>
            </a:r>
            <a:r>
              <a:rPr lang="en-US" sz="2400" dirty="0" err="1">
                <a:effectLst/>
                <a:ea typeface="Times New Roman" panose="02020603050405020304" pitchFamily="18" charset="0"/>
              </a:rPr>
              <a:t>afilierea</a:t>
            </a:r>
            <a:r>
              <a:rPr lang="en-US" sz="2400" dirty="0">
                <a:effectLst/>
                <a:ea typeface="Times New Roman" panose="02020603050405020304" pitchFamily="18" charset="0"/>
              </a:rPr>
              <a:t> la </a:t>
            </a:r>
            <a:r>
              <a:rPr lang="en-US" sz="2400" dirty="0" err="1">
                <a:effectLst/>
                <a:ea typeface="Times New Roman" panose="02020603050405020304" pitchFamily="18" charset="0"/>
              </a:rPr>
              <a:t>grupuri</a:t>
            </a:r>
            <a:r>
              <a:rPr lang="en-US" sz="2400" dirty="0">
                <a:effectLst/>
                <a:ea typeface="Times New Roman" panose="02020603050405020304" pitchFamily="18" charset="0"/>
              </a:rPr>
              <a:t> cu </a:t>
            </a:r>
            <a:r>
              <a:rPr lang="en-US" sz="2400" dirty="0" err="1">
                <a:effectLst/>
                <a:ea typeface="Times New Roman" panose="02020603050405020304" pitchFamily="18" charset="0"/>
              </a:rPr>
              <a:t>copii</a:t>
            </a:r>
            <a:r>
              <a:rPr lang="en-US" sz="2400" dirty="0">
                <a:effectLst/>
                <a:ea typeface="Times New Roman" panose="02020603050405020304" pitchFamily="18" charset="0"/>
              </a:rPr>
              <a:t> cu </a:t>
            </a:r>
            <a:r>
              <a:rPr lang="en-US" sz="2400" dirty="0" err="1">
                <a:effectLst/>
                <a:ea typeface="Times New Roman" panose="02020603050405020304" pitchFamily="18" charset="0"/>
              </a:rPr>
              <a:t>probleme</a:t>
            </a:r>
            <a:r>
              <a:rPr lang="ro-RO" sz="2400" dirty="0">
                <a:effectLst/>
                <a:ea typeface="Times New Roman" panose="02020603050405020304" pitchFamily="18" charset="0"/>
              </a:rPr>
              <a:t> în adolescentă</a:t>
            </a:r>
            <a:r>
              <a:rPr lang="en-US" sz="2400" dirty="0">
                <a:effectLst/>
                <a:ea typeface="Times New Roman" panose="02020603050405020304" pitchFamily="18" charset="0"/>
              </a:rPr>
              <a:t>. </a:t>
            </a:r>
            <a:endParaRPr lang="ro-RO" sz="2400" dirty="0">
              <a:effectLst/>
              <a:ea typeface="Times New Roman" panose="02020603050405020304" pitchFamily="18" charset="0"/>
            </a:endParaRPr>
          </a:p>
          <a:p>
            <a:r>
              <a:rPr lang="en-US" sz="2400" dirty="0" err="1">
                <a:effectLst/>
                <a:ea typeface="Times New Roman" panose="02020603050405020304" pitchFamily="18" charset="0"/>
              </a:rPr>
              <a:t>Respingerea</a:t>
            </a:r>
            <a:r>
              <a:rPr lang="en-US" sz="2400" dirty="0">
                <a:effectLst/>
                <a:ea typeface="Times New Roman" panose="02020603050405020304" pitchFamily="18" charset="0"/>
              </a:rPr>
              <a:t> </a:t>
            </a:r>
            <a:r>
              <a:rPr lang="en-US" sz="2400" dirty="0" err="1">
                <a:effectLst/>
                <a:ea typeface="Times New Roman" panose="02020603050405020304" pitchFamily="18" charset="0"/>
              </a:rPr>
              <a:t>socială</a:t>
            </a:r>
            <a:r>
              <a:rPr lang="en-US" sz="2400" dirty="0">
                <a:effectLst/>
                <a:ea typeface="Times New Roman" panose="02020603050405020304" pitchFamily="18" charset="0"/>
              </a:rPr>
              <a:t> </a:t>
            </a:r>
            <a:r>
              <a:rPr lang="en-US" sz="2400" dirty="0" err="1">
                <a:effectLst/>
                <a:ea typeface="Times New Roman" panose="02020603050405020304" pitchFamily="18" charset="0"/>
              </a:rPr>
              <a:t>este</a:t>
            </a:r>
            <a:r>
              <a:rPr lang="en-US" sz="2400" dirty="0">
                <a:effectLst/>
                <a:ea typeface="Times New Roman" panose="02020603050405020304" pitchFamily="18" charset="0"/>
              </a:rPr>
              <a:t> </a:t>
            </a:r>
            <a:r>
              <a:rPr lang="en-US" sz="2400" dirty="0" err="1">
                <a:effectLst/>
                <a:ea typeface="Times New Roman" panose="02020603050405020304" pitchFamily="18" charset="0"/>
              </a:rPr>
              <a:t>mediată</a:t>
            </a:r>
            <a:r>
              <a:rPr lang="en-US" sz="2400" dirty="0">
                <a:effectLst/>
                <a:ea typeface="Times New Roman" panose="02020603050405020304" pitchFamily="18" charset="0"/>
              </a:rPr>
              <a:t> de </a:t>
            </a:r>
            <a:r>
              <a:rPr lang="en-US" sz="2400" dirty="0" err="1">
                <a:effectLst/>
                <a:ea typeface="Times New Roman" panose="02020603050405020304" pitchFamily="18" charset="0"/>
              </a:rPr>
              <a:t>factorul</a:t>
            </a:r>
            <a:r>
              <a:rPr lang="en-US" sz="2400" dirty="0">
                <a:effectLst/>
                <a:ea typeface="Times New Roman" panose="02020603050405020304" pitchFamily="18" charset="0"/>
              </a:rPr>
              <a:t> genetic; </a:t>
            </a:r>
            <a:r>
              <a:rPr lang="en-US" sz="2400" dirty="0" err="1">
                <a:effectLst/>
                <a:ea typeface="Times New Roman" panose="02020603050405020304" pitchFamily="18" charset="0"/>
              </a:rPr>
              <a:t>dacă</a:t>
            </a:r>
            <a:r>
              <a:rPr lang="en-US" sz="2400" dirty="0">
                <a:effectLst/>
                <a:ea typeface="Times New Roman" panose="02020603050405020304" pitchFamily="18" charset="0"/>
              </a:rPr>
              <a:t> un </a:t>
            </a:r>
            <a:r>
              <a:rPr lang="en-US" sz="2400" dirty="0" err="1">
                <a:effectLst/>
                <a:ea typeface="Times New Roman" panose="02020603050405020304" pitchFamily="18" charset="0"/>
              </a:rPr>
              <a:t>copil</a:t>
            </a:r>
            <a:r>
              <a:rPr lang="en-US" sz="2400" dirty="0">
                <a:effectLst/>
                <a:ea typeface="Times New Roman" panose="02020603050405020304" pitchFamily="18" charset="0"/>
              </a:rPr>
              <a:t> are temperament </a:t>
            </a:r>
            <a:r>
              <a:rPr lang="en-US" sz="2400" dirty="0" err="1">
                <a:effectLst/>
                <a:ea typeface="Times New Roman" panose="02020603050405020304" pitchFamily="18" charset="0"/>
              </a:rPr>
              <a:t>dificil</a:t>
            </a:r>
            <a:r>
              <a:rPr lang="en-US" sz="2400" dirty="0">
                <a:effectLst/>
                <a:ea typeface="Times New Roman" panose="02020603050405020304" pitchFamily="18" charset="0"/>
              </a:rPr>
              <a:t> </a:t>
            </a:r>
            <a:r>
              <a:rPr lang="en-US" sz="2400" dirty="0" err="1">
                <a:effectLst/>
                <a:ea typeface="Times New Roman" panose="02020603050405020304" pitchFamily="18" charset="0"/>
              </a:rPr>
              <a:t>şi</a:t>
            </a:r>
            <a:r>
              <a:rPr lang="en-US" sz="2400" dirty="0">
                <a:effectLst/>
                <a:ea typeface="Times New Roman" panose="02020603050405020304" pitchFamily="18" charset="0"/>
              </a:rPr>
              <a:t> </a:t>
            </a:r>
            <a:r>
              <a:rPr lang="en-US" sz="2400" dirty="0" err="1">
                <a:effectLst/>
                <a:ea typeface="Times New Roman" panose="02020603050405020304" pitchFamily="18" charset="0"/>
              </a:rPr>
              <a:t>rezistent</a:t>
            </a:r>
            <a:r>
              <a:rPr lang="en-US" sz="2400" dirty="0">
                <a:effectLst/>
                <a:ea typeface="Times New Roman" panose="02020603050405020304" pitchFamily="18" charset="0"/>
              </a:rPr>
              <a:t> </a:t>
            </a:r>
            <a:r>
              <a:rPr lang="en-US" sz="2400" dirty="0" err="1">
                <a:effectLst/>
                <a:ea typeface="Times New Roman" panose="02020603050405020304" pitchFamily="18" charset="0"/>
              </a:rPr>
              <a:t>şi</a:t>
            </a:r>
            <a:r>
              <a:rPr lang="en-US" sz="2400" dirty="0">
                <a:effectLst/>
                <a:ea typeface="Times New Roman" panose="02020603050405020304" pitchFamily="18" charset="0"/>
              </a:rPr>
              <a:t> </a:t>
            </a:r>
            <a:r>
              <a:rPr lang="en-US" sz="2400" dirty="0" err="1">
                <a:effectLst/>
                <a:ea typeface="Times New Roman" panose="02020603050405020304" pitchFamily="18" charset="0"/>
              </a:rPr>
              <a:t>este</a:t>
            </a:r>
            <a:r>
              <a:rPr lang="en-US" sz="2400" dirty="0">
                <a:effectLst/>
                <a:ea typeface="Times New Roman" panose="02020603050405020304" pitchFamily="18" charset="0"/>
              </a:rPr>
              <a:t> </a:t>
            </a:r>
            <a:r>
              <a:rPr lang="en-US" sz="2400" dirty="0" err="1">
                <a:effectLst/>
                <a:ea typeface="Times New Roman" panose="02020603050405020304" pitchFamily="18" charset="0"/>
              </a:rPr>
              <a:t>respins</a:t>
            </a:r>
            <a:r>
              <a:rPr lang="en-US" sz="2400" dirty="0">
                <a:effectLst/>
                <a:ea typeface="Times New Roman" panose="02020603050405020304" pitchFamily="18" charset="0"/>
              </a:rPr>
              <a:t> de </a:t>
            </a:r>
            <a:r>
              <a:rPr lang="en-US" sz="2400" dirty="0" err="1">
                <a:effectLst/>
                <a:ea typeface="Times New Roman" panose="02020603050405020304" pitchFamily="18" charset="0"/>
              </a:rPr>
              <a:t>colegii</a:t>
            </a:r>
            <a:r>
              <a:rPr lang="en-US" sz="2400" dirty="0">
                <a:effectLst/>
                <a:ea typeface="Times New Roman" panose="02020603050405020304" pitchFamily="18" charset="0"/>
              </a:rPr>
              <a:t> </a:t>
            </a:r>
            <a:r>
              <a:rPr lang="en-US" sz="2400" dirty="0" err="1">
                <a:effectLst/>
                <a:ea typeface="Times New Roman" panose="02020603050405020304" pitchFamily="18" charset="0"/>
              </a:rPr>
              <a:t>săi</a:t>
            </a:r>
            <a:r>
              <a:rPr lang="en-US" sz="2400" dirty="0">
                <a:effectLst/>
                <a:ea typeface="Times New Roman" panose="02020603050405020304" pitchFamily="18" charset="0"/>
              </a:rPr>
              <a:t> el </a:t>
            </a:r>
            <a:r>
              <a:rPr lang="en-US" sz="2400" dirty="0" err="1">
                <a:effectLst/>
                <a:ea typeface="Times New Roman" panose="02020603050405020304" pitchFamily="18" charset="0"/>
              </a:rPr>
              <a:t>va</a:t>
            </a:r>
            <a:r>
              <a:rPr lang="en-US" sz="2400" dirty="0">
                <a:effectLst/>
                <a:ea typeface="Times New Roman" panose="02020603050405020304" pitchFamily="18" charset="0"/>
              </a:rPr>
              <a:t> </a:t>
            </a:r>
            <a:r>
              <a:rPr lang="en-US" sz="2400" dirty="0" err="1">
                <a:effectLst/>
                <a:ea typeface="Times New Roman" panose="02020603050405020304" pitchFamily="18" charset="0"/>
              </a:rPr>
              <a:t>dezvolta</a:t>
            </a:r>
            <a:r>
              <a:rPr lang="en-US" sz="2400" dirty="0">
                <a:effectLst/>
                <a:ea typeface="Times New Roman" panose="02020603050405020304" pitchFamily="18" charset="0"/>
              </a:rPr>
              <a:t> </a:t>
            </a:r>
            <a:r>
              <a:rPr lang="en-US" sz="2400" dirty="0" err="1">
                <a:effectLst/>
                <a:ea typeface="Times New Roman" panose="02020603050405020304" pitchFamily="18" charset="0"/>
              </a:rPr>
              <a:t>probleme</a:t>
            </a:r>
            <a:r>
              <a:rPr lang="en-US" sz="2400" dirty="0">
                <a:effectLst/>
                <a:ea typeface="Times New Roman" panose="02020603050405020304" pitchFamily="18" charset="0"/>
              </a:rPr>
              <a:t> de </a:t>
            </a:r>
            <a:r>
              <a:rPr lang="en-US" sz="2400" dirty="0" err="1">
                <a:effectLst/>
                <a:ea typeface="Times New Roman" panose="02020603050405020304" pitchFamily="18" charset="0"/>
              </a:rPr>
              <a:t>comportament</a:t>
            </a:r>
            <a:r>
              <a:rPr lang="en-US" sz="2400" dirty="0">
                <a:effectLst/>
                <a:ea typeface="Times New Roman" panose="02020603050405020304" pitchFamily="18" charset="0"/>
              </a:rPr>
              <a:t>; </a:t>
            </a:r>
            <a:endParaRPr lang="ro-RO" sz="2400" dirty="0">
              <a:effectLst/>
              <a:ea typeface="Times New Roman" panose="02020603050405020304" pitchFamily="18" charset="0"/>
            </a:endParaRPr>
          </a:p>
          <a:p>
            <a:r>
              <a:rPr lang="ro-RO" sz="2400" dirty="0">
                <a:effectLst/>
                <a:ea typeface="Times New Roman" panose="02020603050405020304" pitchFamily="18" charset="0"/>
              </a:rPr>
              <a:t>Acceptarea de către copiii de aceeaşi vârstă a fost moderatorul cel mai potrivit în relaţia dintre familia disfuncţională şi efectele asupra copilului.</a:t>
            </a:r>
          </a:p>
          <a:p>
            <a:r>
              <a:rPr lang="ro-RO" sz="2400" dirty="0">
                <a:ea typeface="Times New Roman" panose="02020603050405020304" pitchFamily="18" charset="0"/>
              </a:rPr>
              <a:t>I</a:t>
            </a:r>
            <a:r>
              <a:rPr lang="ro-RO" sz="2400" dirty="0">
                <a:effectLst/>
                <a:ea typeface="Times New Roman" panose="02020603050405020304" pitchFamily="18" charset="0"/>
              </a:rPr>
              <a:t>n clasele primare se pare ca ea acţionează ca un efect protectiv compensator pentru copiii care au avut anterior relaţii familiale deficitare (Dodge şi Pettit, 2003, apud Price, 1996).</a:t>
            </a:r>
            <a:endParaRPr lang="en-US" sz="24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429121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9E0B-9FA7-4850-91D9-83E15CF9C617}"/>
              </a:ext>
            </a:extLst>
          </p:cNvPr>
          <p:cNvSpPr>
            <a:spLocks noGrp="1"/>
          </p:cNvSpPr>
          <p:nvPr>
            <p:ph type="title"/>
          </p:nvPr>
        </p:nvSpPr>
        <p:spPr>
          <a:xfrm>
            <a:off x="838200" y="365125"/>
            <a:ext cx="10515600" cy="1325563"/>
          </a:xfrm>
        </p:spPr>
        <p:txBody>
          <a:bodyPr>
            <a:normAutofit fontScale="90000"/>
          </a:bodyPr>
          <a:lstStyle/>
          <a:p>
            <a:r>
              <a:rPr lang="ro-RO" dirty="0"/>
              <a:t>Cum poate să răspundă adultul în acord cu obiectivele de învăţare?</a:t>
            </a:r>
            <a:br>
              <a:rPr lang="en-US" dirty="0"/>
            </a:br>
            <a:endParaRPr lang="en-US" dirty="0"/>
          </a:p>
        </p:txBody>
      </p:sp>
      <p:sp>
        <p:nvSpPr>
          <p:cNvPr id="3" name="Content Placeholder 2">
            <a:extLst>
              <a:ext uri="{FF2B5EF4-FFF2-40B4-BE49-F238E27FC236}">
                <a16:creationId xmlns:a16="http://schemas.microsoft.com/office/drawing/2014/main" id="{6AF9D81D-4C3A-45F7-A9F2-0FF54750E102}"/>
              </a:ext>
            </a:extLst>
          </p:cNvPr>
          <p:cNvSpPr>
            <a:spLocks noGrp="1"/>
          </p:cNvSpPr>
          <p:nvPr>
            <p:ph idx="1"/>
          </p:nvPr>
        </p:nvSpPr>
        <p:spPr>
          <a:xfrm>
            <a:off x="838200" y="1825625"/>
            <a:ext cx="10515600" cy="4351338"/>
          </a:xfrm>
        </p:spPr>
        <p:txBody>
          <a:bodyPr>
            <a:normAutofit/>
          </a:bodyPr>
          <a:lstStyle/>
          <a:p>
            <a:pPr lvl="0"/>
            <a:r>
              <a:rPr lang="ro-RO" b="1" dirty="0"/>
              <a:t>Observă şi traduce în cuvinte emoţia identificată </a:t>
            </a:r>
            <a:r>
              <a:rPr lang="ro-RO" dirty="0"/>
              <a:t>la copilul agresat </a:t>
            </a:r>
          </a:p>
          <a:p>
            <a:pPr lvl="1"/>
            <a:r>
              <a:rPr lang="ro-RO" dirty="0"/>
              <a:t>„Observ că eşti trist”</a:t>
            </a:r>
            <a:endParaRPr lang="en-US" dirty="0"/>
          </a:p>
          <a:p>
            <a:pPr lvl="0"/>
            <a:r>
              <a:rPr lang="ro-RO" b="1" dirty="0"/>
              <a:t>Facilitează exprimarea emoţională </a:t>
            </a:r>
          </a:p>
          <a:p>
            <a:pPr lvl="1"/>
            <a:r>
              <a:rPr lang="ro-RO" dirty="0"/>
              <a:t>„Ce s-a întâmplat?”</a:t>
            </a:r>
            <a:endParaRPr lang="en-US" dirty="0"/>
          </a:p>
          <a:p>
            <a:pPr lvl="0"/>
            <a:r>
              <a:rPr lang="ro-RO" b="1" dirty="0"/>
              <a:t>Sumarizează informaţia primită </a:t>
            </a:r>
          </a:p>
          <a:p>
            <a:pPr lvl="1"/>
            <a:r>
              <a:rPr lang="ro-RO" dirty="0"/>
              <a:t>„Înţeleg că eşti trist pentru Claudiu ti-a spus „aragaz cu patru ochi”- </a:t>
            </a:r>
            <a:endParaRPr lang="en-US" dirty="0"/>
          </a:p>
          <a:p>
            <a:pPr lvl="0"/>
            <a:r>
              <a:rPr lang="ro-RO" b="1" dirty="0"/>
              <a:t>Încurajează exprimarea emoţională </a:t>
            </a:r>
          </a:p>
          <a:p>
            <a:pPr lvl="1"/>
            <a:r>
              <a:rPr lang="ro-RO" dirty="0"/>
              <a:t>„ Spune-i lui Cluadiu cum te simţi pentru că ţi-aspus aşa”- ex “Sunt trist când tu faci glume pe seama ochelarilor mei, aş prefera să încetezi” </a:t>
            </a:r>
            <a:endParaRPr lang="en-US" dirty="0"/>
          </a:p>
          <a:p>
            <a:endParaRPr lang="en-US" dirty="0"/>
          </a:p>
        </p:txBody>
      </p:sp>
    </p:spTree>
    <p:extLst>
      <p:ext uri="{BB962C8B-B14F-4D97-AF65-F5344CB8AC3E}">
        <p14:creationId xmlns:p14="http://schemas.microsoft.com/office/powerpoint/2010/main" val="1031264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EBBB91-6290-4542-9D3C-663C056462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E96A00-E3AE-46EC-B253-2235186E1C8F}"/>
              </a:ext>
            </a:extLst>
          </p:cNvPr>
          <p:cNvSpPr>
            <a:spLocks noGrp="1"/>
          </p:cNvSpPr>
          <p:nvPr>
            <p:ph idx="1"/>
          </p:nvPr>
        </p:nvSpPr>
        <p:spPr>
          <a:xfrm>
            <a:off x="838200" y="1825625"/>
            <a:ext cx="10515600" cy="4351338"/>
          </a:xfrm>
        </p:spPr>
        <p:txBody>
          <a:bodyPr>
            <a:normAutofit lnSpcReduction="10000"/>
          </a:bodyPr>
          <a:lstStyle/>
          <a:p>
            <a:pPr lvl="0"/>
            <a:r>
              <a:rPr lang="ro-RO" b="1" dirty="0"/>
              <a:t>Se raportează la experienţa celuilalt copil </a:t>
            </a:r>
          </a:p>
          <a:p>
            <a:pPr marL="457200" lvl="1" indent="0">
              <a:buNone/>
            </a:pPr>
            <a:r>
              <a:rPr lang="ro-RO" dirty="0"/>
              <a:t>„ Înţeleg că i-ai spus „ aragaz cu patru ochi”</a:t>
            </a:r>
            <a:endParaRPr lang="en-US" dirty="0"/>
          </a:p>
          <a:p>
            <a:pPr lvl="0"/>
            <a:r>
              <a:rPr lang="ro-RO" b="1" dirty="0"/>
              <a:t>Face apel la regulă </a:t>
            </a:r>
          </a:p>
          <a:p>
            <a:pPr marL="457200" lvl="1" indent="0">
              <a:buNone/>
            </a:pPr>
            <a:r>
              <a:rPr lang="ro-RO" dirty="0"/>
              <a:t>„Regula este să folosim cuvinte potrivite când vorbim despre ceilalţi” </a:t>
            </a:r>
            <a:endParaRPr lang="en-US" dirty="0"/>
          </a:p>
          <a:p>
            <a:pPr lvl="0"/>
            <a:r>
              <a:rPr lang="ro-RO" b="1" dirty="0"/>
              <a:t>Schimbă perspectiva pentru a-i permite copilului să înţeleagă consecinţele emoţionale ale comportamentului său </a:t>
            </a:r>
            <a:r>
              <a:rPr lang="ro-RO" dirty="0"/>
              <a:t>asupra celorlalţi copii </a:t>
            </a:r>
          </a:p>
          <a:p>
            <a:pPr marL="457200" lvl="1" indent="0">
              <a:buNone/>
            </a:pPr>
            <a:r>
              <a:rPr lang="ro-RO" dirty="0"/>
              <a:t>„Când cineva ţi-a spus un cuvânt nepotrivit, tu cum  te-ai simţit?”</a:t>
            </a:r>
            <a:endParaRPr lang="en-US" dirty="0"/>
          </a:p>
          <a:p>
            <a:pPr lvl="0"/>
            <a:r>
              <a:rPr lang="ro-RO" b="1" dirty="0"/>
              <a:t>Aplică consecinţa imediată pentru comportamentul nepotrivit</a:t>
            </a:r>
          </a:p>
          <a:p>
            <a:pPr marL="457200" lvl="1" indent="0">
              <a:buNone/>
            </a:pPr>
            <a:r>
              <a:rPr lang="ro-RO" dirty="0"/>
              <a:t> „Pentru că ai folosit un cuvânt nepotrivit acum vei merge timp de 3 min la locul de liniştire”</a:t>
            </a:r>
            <a:endParaRPr lang="en-US" dirty="0"/>
          </a:p>
          <a:p>
            <a:endParaRPr lang="en-US" dirty="0"/>
          </a:p>
        </p:txBody>
      </p:sp>
    </p:spTree>
    <p:extLst>
      <p:ext uri="{BB962C8B-B14F-4D97-AF65-F5344CB8AC3E}">
        <p14:creationId xmlns:p14="http://schemas.microsoft.com/office/powerpoint/2010/main" val="270319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F576CF-FB62-4E22-872C-992BA8FACC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90478E-82B2-4F13-B5D0-DFBA333E60E3}"/>
              </a:ext>
            </a:extLst>
          </p:cNvPr>
          <p:cNvSpPr>
            <a:spLocks noGrp="1"/>
          </p:cNvSpPr>
          <p:nvPr>
            <p:ph idx="1"/>
          </p:nvPr>
        </p:nvSpPr>
        <p:spPr>
          <a:xfrm>
            <a:off x="838200" y="1825625"/>
            <a:ext cx="10515600" cy="4351338"/>
          </a:xfrm>
        </p:spPr>
        <p:txBody>
          <a:bodyPr/>
          <a:lstStyle/>
          <a:p>
            <a:pPr lvl="0"/>
            <a:r>
              <a:rPr lang="ro-RO" dirty="0"/>
              <a:t>Se transmite mesajul că oamenii sunt diferiţi şi fiecare e special şi valoros în felul său.</a:t>
            </a:r>
            <a:endParaRPr lang="en-US" dirty="0"/>
          </a:p>
          <a:p>
            <a:pPr lvl="0"/>
            <a:r>
              <a:rPr lang="ro-RO" dirty="0"/>
              <a:t>Se solicită copiilor să identifice un comportament care le place la celălalt.</a:t>
            </a:r>
            <a:endParaRPr lang="en-US" dirty="0"/>
          </a:p>
          <a:p>
            <a:pPr lvl="0"/>
            <a:r>
              <a:rPr lang="ro-RO" dirty="0"/>
              <a:t>Se acordă sprijin copilului agresat pentru a exersa o serie de reacţii adecvate de răspuns la comportamentele de agresivitate verbală manifestate asupra sa. </a:t>
            </a:r>
            <a:endParaRPr lang="en-US" dirty="0"/>
          </a:p>
          <a:p>
            <a:endParaRPr lang="en-US" dirty="0"/>
          </a:p>
        </p:txBody>
      </p:sp>
    </p:spTree>
    <p:extLst>
      <p:ext uri="{BB962C8B-B14F-4D97-AF65-F5344CB8AC3E}">
        <p14:creationId xmlns:p14="http://schemas.microsoft.com/office/powerpoint/2010/main" val="736808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D3EE-3C43-495B-BDCE-3B759FBE28BF}"/>
              </a:ext>
            </a:extLst>
          </p:cNvPr>
          <p:cNvSpPr>
            <a:spLocks noGrp="1"/>
          </p:cNvSpPr>
          <p:nvPr>
            <p:ph type="title"/>
          </p:nvPr>
        </p:nvSpPr>
        <p:spPr>
          <a:xfrm>
            <a:off x="838200" y="365125"/>
            <a:ext cx="10515600" cy="1325563"/>
          </a:xfrm>
        </p:spPr>
        <p:txBody>
          <a:bodyPr>
            <a:normAutofit fontScale="90000"/>
          </a:bodyPr>
          <a:lstStyle/>
          <a:p>
            <a:r>
              <a:rPr lang="en-US" dirty="0"/>
              <a:t>“C</a:t>
            </a:r>
            <a:r>
              <a:rPr lang="ro-RO" dirty="0"/>
              <a:t>i</a:t>
            </a:r>
            <a:r>
              <a:rPr lang="en-US" dirty="0" err="1"/>
              <a:t>prian</a:t>
            </a:r>
            <a:r>
              <a:rPr lang="en-US" dirty="0"/>
              <a:t> are </a:t>
            </a:r>
            <a:r>
              <a:rPr lang="en-US" dirty="0" err="1"/>
              <a:t>nevoie</a:t>
            </a:r>
            <a:r>
              <a:rPr lang="en-US" dirty="0"/>
              <a:t> de </a:t>
            </a:r>
            <a:r>
              <a:rPr lang="en-US" dirty="0" err="1"/>
              <a:t>ajutor</a:t>
            </a:r>
            <a:r>
              <a:rPr lang="en-US" dirty="0"/>
              <a:t> s</a:t>
            </a:r>
            <a:r>
              <a:rPr lang="ro-RO" dirty="0"/>
              <a:t>ă învețe cum să facă fața tachinărilor</a:t>
            </a:r>
            <a:r>
              <a:rPr lang="en-US" dirty="0"/>
              <a:t>”</a:t>
            </a:r>
            <a:br>
              <a:rPr lang="en-US" dirty="0"/>
            </a:br>
            <a:endParaRPr lang="en-US" dirty="0"/>
          </a:p>
        </p:txBody>
      </p:sp>
      <p:sp>
        <p:nvSpPr>
          <p:cNvPr id="3" name="Content Placeholder 2">
            <a:extLst>
              <a:ext uri="{FF2B5EF4-FFF2-40B4-BE49-F238E27FC236}">
                <a16:creationId xmlns:a16="http://schemas.microsoft.com/office/drawing/2014/main" id="{F7F61CF9-E02F-4520-9909-1DF3361DFA6A}"/>
              </a:ext>
            </a:extLst>
          </p:cNvPr>
          <p:cNvSpPr>
            <a:spLocks noGrp="1"/>
          </p:cNvSpPr>
          <p:nvPr>
            <p:ph idx="1"/>
          </p:nvPr>
        </p:nvSpPr>
        <p:spPr>
          <a:xfrm>
            <a:off x="838200" y="1825625"/>
            <a:ext cx="10515600" cy="4351338"/>
          </a:xfrm>
        </p:spPr>
        <p:txBody>
          <a:bodyPr/>
          <a:lstStyle/>
          <a:p>
            <a:r>
              <a:rPr lang="ro-RO" dirty="0"/>
              <a:t>Există o serie de comportamente specifice ale copilului țintă, care intensifică comportamentul de tachinare </a:t>
            </a:r>
          </a:p>
          <a:p>
            <a:pPr lvl="1">
              <a:buFont typeface="Wingdings" panose="05000000000000000000" pitchFamily="2" charset="2"/>
              <a:buChar char="q"/>
            </a:pPr>
            <a:r>
              <a:rPr lang="ro-RO" dirty="0"/>
              <a:t>Plâsul </a:t>
            </a:r>
            <a:endParaRPr lang="en-US" dirty="0"/>
          </a:p>
          <a:p>
            <a:pPr lvl="1">
              <a:buFont typeface="Wingdings" panose="05000000000000000000" pitchFamily="2" charset="2"/>
              <a:buChar char="q"/>
            </a:pPr>
            <a:r>
              <a:rPr lang="ro-RO" dirty="0"/>
              <a:t>Reacția agresivă</a:t>
            </a:r>
            <a:endParaRPr lang="en-US" dirty="0"/>
          </a:p>
          <a:p>
            <a:pPr lvl="1">
              <a:buFont typeface="Wingdings" panose="05000000000000000000" pitchFamily="2" charset="2"/>
              <a:buChar char="q"/>
            </a:pPr>
            <a:r>
              <a:rPr lang="ro-RO" dirty="0"/>
              <a:t>Răspunsul cu tachinare</a:t>
            </a:r>
          </a:p>
          <a:p>
            <a:pPr marL="0" indent="0">
              <a:buNone/>
            </a:pPr>
            <a:r>
              <a:rPr lang="ro-RO" b="1" dirty="0"/>
              <a:t>Obiectivul de învățare </a:t>
            </a:r>
            <a:endParaRPr lang="en-US" b="1" dirty="0"/>
          </a:p>
          <a:p>
            <a:r>
              <a:rPr lang="ro-RO" dirty="0"/>
              <a:t>să reacţioneze in vederea stingerii comportamentului agresiv. </a:t>
            </a:r>
          </a:p>
          <a:p>
            <a:pPr marL="0" indent="0">
              <a:buNone/>
            </a:pPr>
            <a:r>
              <a:rPr lang="ro-RO" b="1" dirty="0"/>
              <a:t>Comportamentele de tachinare care nu mai primesc reacţia aşteptată se sting.</a:t>
            </a:r>
            <a:endParaRPr lang="en-US" b="1" dirty="0"/>
          </a:p>
          <a:p>
            <a:endParaRPr lang="en-US" dirty="0"/>
          </a:p>
        </p:txBody>
      </p:sp>
    </p:spTree>
    <p:extLst>
      <p:ext uri="{BB962C8B-B14F-4D97-AF65-F5344CB8AC3E}">
        <p14:creationId xmlns:p14="http://schemas.microsoft.com/office/powerpoint/2010/main" val="4181068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1AC57-18BD-4E88-ADC0-117294055929}"/>
              </a:ext>
            </a:extLst>
          </p:cNvPr>
          <p:cNvSpPr>
            <a:spLocks noGrp="1"/>
          </p:cNvSpPr>
          <p:nvPr>
            <p:ph type="title"/>
          </p:nvPr>
        </p:nvSpPr>
        <p:spPr/>
        <p:txBody>
          <a:bodyPr/>
          <a:lstStyle/>
          <a:p>
            <a:r>
              <a:rPr lang="ro-RO" dirty="0"/>
              <a:t>Diagrama palmei </a:t>
            </a:r>
            <a:endParaRPr lang="en-US" dirty="0"/>
          </a:p>
        </p:txBody>
      </p:sp>
      <p:pic>
        <p:nvPicPr>
          <p:cNvPr id="4" name="Content Placeholder 3">
            <a:extLst>
              <a:ext uri="{FF2B5EF4-FFF2-40B4-BE49-F238E27FC236}">
                <a16:creationId xmlns:a16="http://schemas.microsoft.com/office/drawing/2014/main" id="{B8380364-4104-49FE-AE63-421DA189B757}"/>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93058" y="1809135"/>
            <a:ext cx="9655277" cy="4683740"/>
          </a:xfrm>
          <a:prstGeom prst="rect">
            <a:avLst/>
          </a:prstGeom>
        </p:spPr>
      </p:pic>
    </p:spTree>
    <p:extLst>
      <p:ext uri="{BB962C8B-B14F-4D97-AF65-F5344CB8AC3E}">
        <p14:creationId xmlns:p14="http://schemas.microsoft.com/office/powerpoint/2010/main" val="724571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D986-ABCD-420E-8628-F347830D1149}"/>
              </a:ext>
            </a:extLst>
          </p:cNvPr>
          <p:cNvSpPr>
            <a:spLocks noGrp="1"/>
          </p:cNvSpPr>
          <p:nvPr>
            <p:ph type="title"/>
          </p:nvPr>
        </p:nvSpPr>
        <p:spPr/>
        <p:txBody>
          <a:bodyPr/>
          <a:lstStyle/>
          <a:p>
            <a:r>
              <a:rPr lang="ro-RO" dirty="0"/>
              <a:t>Reacții care descurajează tachinarea </a:t>
            </a:r>
            <a:endParaRPr lang="en-US" dirty="0"/>
          </a:p>
        </p:txBody>
      </p:sp>
      <p:sp>
        <p:nvSpPr>
          <p:cNvPr id="3" name="Content Placeholder 2">
            <a:extLst>
              <a:ext uri="{FF2B5EF4-FFF2-40B4-BE49-F238E27FC236}">
                <a16:creationId xmlns:a16="http://schemas.microsoft.com/office/drawing/2014/main" id="{7C1AC975-52EE-4926-91D5-8908981B570B}"/>
              </a:ext>
            </a:extLst>
          </p:cNvPr>
          <p:cNvSpPr>
            <a:spLocks noGrp="1"/>
          </p:cNvSpPr>
          <p:nvPr>
            <p:ph idx="1"/>
          </p:nvPr>
        </p:nvSpPr>
        <p:spPr/>
        <p:txBody>
          <a:bodyPr/>
          <a:lstStyle/>
          <a:p>
            <a:pPr marL="457200" algn="just">
              <a:lnSpc>
                <a:spcPct val="115000"/>
              </a:lnSpc>
              <a:spcAft>
                <a:spcPts val="1000"/>
              </a:spcAft>
            </a:pPr>
            <a:r>
              <a:rPr lang="ro-RO" sz="2000" dirty="0">
                <a:effectLst/>
                <a:ea typeface="Calibri" panose="020F0502020204030204" pitchFamily="34" charset="0"/>
                <a:cs typeface="Times New Roman" panose="02020603050405020304" pitchFamily="18" charset="0"/>
              </a:rPr>
              <a:t>să răspundă cu umor</a:t>
            </a:r>
            <a:endParaRPr lang="en-US" sz="2000" dirty="0">
              <a:effectLst/>
              <a:ea typeface="Calibri" panose="020F0502020204030204" pitchFamily="34" charset="0"/>
              <a:cs typeface="Times New Roman" panose="02020603050405020304" pitchFamily="18" charset="0"/>
            </a:endParaRPr>
          </a:p>
          <a:p>
            <a:pPr marL="457200" algn="just">
              <a:lnSpc>
                <a:spcPct val="115000"/>
              </a:lnSpc>
              <a:spcAft>
                <a:spcPts val="1000"/>
              </a:spcAft>
            </a:pPr>
            <a:r>
              <a:rPr lang="ro-RO" sz="2000" dirty="0">
                <a:effectLst/>
                <a:ea typeface="Calibri" panose="020F0502020204030204" pitchFamily="34" charset="0"/>
                <a:cs typeface="Times New Roman" panose="02020603050405020304" pitchFamily="18" charset="0"/>
              </a:rPr>
              <a:t>să răspundă </a:t>
            </a:r>
            <a:r>
              <a:rPr lang="ro-RO" sz="2000" b="1" dirty="0">
                <a:effectLst/>
                <a:ea typeface="Calibri" panose="020F0502020204030204" pitchFamily="34" charset="0"/>
                <a:cs typeface="Times New Roman" panose="02020603050405020304" pitchFamily="18" charset="0"/>
              </a:rPr>
              <a:t>cu un compliment</a:t>
            </a:r>
            <a:r>
              <a:rPr lang="ro-RO" sz="2000" dirty="0">
                <a:effectLst/>
                <a:ea typeface="Calibri" panose="020F0502020204030204" pitchFamily="34" charset="0"/>
                <a:cs typeface="Times New Roman" panose="02020603050405020304" pitchFamily="18" charset="0"/>
              </a:rPr>
              <a:t>. </a:t>
            </a:r>
          </a:p>
          <a:p>
            <a:pPr marL="914400" lvl="1" algn="just">
              <a:lnSpc>
                <a:spcPct val="115000"/>
              </a:lnSpc>
              <a:spcAft>
                <a:spcPts val="1000"/>
              </a:spcAft>
            </a:pPr>
            <a:r>
              <a:rPr lang="ro-RO" sz="2000" dirty="0">
                <a:effectLst/>
                <a:ea typeface="Calibri" panose="020F0502020204030204" pitchFamily="34" charset="0"/>
                <a:cs typeface="Times New Roman" panose="02020603050405020304" pitchFamily="18" charset="0"/>
              </a:rPr>
              <a:t>dacă cineva râde că poartă ochelari, un posibil răspuns ar fi răspunsul cu un compliment “Tu ai vederea foarte bună!”. </a:t>
            </a:r>
            <a:endParaRPr lang="en-US" sz="2000" dirty="0">
              <a:effectLst/>
              <a:ea typeface="Calibri" panose="020F0502020204030204" pitchFamily="34" charset="0"/>
              <a:cs typeface="Times New Roman" panose="02020603050405020304" pitchFamily="18" charset="0"/>
            </a:endParaRPr>
          </a:p>
          <a:p>
            <a:pPr marL="457200" algn="just">
              <a:lnSpc>
                <a:spcPct val="115000"/>
              </a:lnSpc>
              <a:spcAft>
                <a:spcPts val="1000"/>
              </a:spcAft>
            </a:pPr>
            <a:r>
              <a:rPr lang="ro-RO" sz="2000" dirty="0">
                <a:effectLst/>
                <a:ea typeface="Calibri" panose="020F0502020204030204" pitchFamily="34" charset="0"/>
                <a:cs typeface="Times New Roman" panose="02020603050405020304" pitchFamily="18" charset="0"/>
              </a:rPr>
              <a:t>să îl ignore pe copilul care o etichetează şi să îşi găsească ceva plăcut de făcut</a:t>
            </a:r>
            <a:endParaRPr lang="en-US" sz="2000" dirty="0">
              <a:effectLst/>
              <a:ea typeface="Calibri" panose="020F0502020204030204" pitchFamily="34" charset="0"/>
              <a:cs typeface="Times New Roman" panose="02020603050405020304" pitchFamily="18" charset="0"/>
            </a:endParaRPr>
          </a:p>
          <a:p>
            <a:pPr marL="457200" algn="just">
              <a:lnSpc>
                <a:spcPct val="115000"/>
              </a:lnSpc>
              <a:spcAft>
                <a:spcPts val="1000"/>
              </a:spcAft>
            </a:pPr>
            <a:r>
              <a:rPr lang="ro-RO" sz="2000" dirty="0">
                <a:effectLst/>
                <a:ea typeface="Calibri" panose="020F0502020204030204" pitchFamily="34" charset="0"/>
                <a:cs typeface="Times New Roman" panose="02020603050405020304" pitchFamily="18" charset="0"/>
              </a:rPr>
              <a:t>să îi spună copilului că nu îi place şi că doreşte să înceteze „te rog să înceteză că nu îmi place să îmi spui aşa”.</a:t>
            </a:r>
            <a:endParaRPr lang="en-US" sz="20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26023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6328-4BB4-428D-933B-28851D79C344}"/>
              </a:ext>
            </a:extLst>
          </p:cNvPr>
          <p:cNvSpPr>
            <a:spLocks noGrp="1"/>
          </p:cNvSpPr>
          <p:nvPr>
            <p:ph type="title"/>
          </p:nvPr>
        </p:nvSpPr>
        <p:spPr/>
        <p:txBody>
          <a:bodyPr>
            <a:noAutofit/>
          </a:bodyPr>
          <a:lstStyle/>
          <a:p>
            <a:r>
              <a:rPr lang="ro-RO" sz="3600" b="1" dirty="0">
                <a:effectLst/>
                <a:latin typeface="Arial" panose="020B0604020202020204" pitchFamily="34" charset="0"/>
                <a:ea typeface="Calibri" panose="020F0502020204030204" pitchFamily="34" charset="0"/>
                <a:cs typeface="Times New Roman" panose="02020603050405020304" pitchFamily="18" charset="0"/>
              </a:rPr>
              <a:t>Pentru copiii de 5-7 ani poate fi exersată şi tehnica reformulării.</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1F3486B2-B6F9-4B31-A92C-49C3B4645531}"/>
              </a:ext>
            </a:extLst>
          </p:cNvPr>
          <p:cNvSpPr>
            <a:spLocks noGrp="1"/>
          </p:cNvSpPr>
          <p:nvPr>
            <p:ph idx="1"/>
          </p:nvPr>
        </p:nvSpPr>
        <p:spPr>
          <a:xfrm>
            <a:off x="838200" y="1825625"/>
            <a:ext cx="10891684" cy="4351338"/>
          </a:xfrm>
        </p:spPr>
        <p:txBody>
          <a:bodyPr>
            <a:normAutofit fontScale="92500"/>
          </a:bodyPr>
          <a:lstStyle/>
          <a:p>
            <a:pPr algn="just">
              <a:lnSpc>
                <a:spcPct val="115000"/>
              </a:lnSpc>
              <a:spcAft>
                <a:spcPts val="1000"/>
              </a:spcAft>
            </a:pPr>
            <a:r>
              <a:rPr lang="ro-RO" sz="2000" dirty="0">
                <a:effectLst/>
                <a:latin typeface="Arial" panose="020B0604020202020204" pitchFamily="34" charset="0"/>
                <a:ea typeface="Calibri" panose="020F0502020204030204" pitchFamily="34" charset="0"/>
                <a:cs typeface="Times New Roman" panose="02020603050405020304" pitchFamily="18" charset="0"/>
              </a:rPr>
              <a:t>Acestă tehnică îl învaţă  pe copil: </a:t>
            </a:r>
          </a:p>
          <a:p>
            <a:pPr lvl="1" algn="just">
              <a:lnSpc>
                <a:spcPct val="115000"/>
              </a:lnSpc>
              <a:spcAft>
                <a:spcPts val="1000"/>
              </a:spcAft>
              <a:buFont typeface="Wingdings" panose="05000000000000000000" pitchFamily="2" charset="2"/>
              <a:buChar char="ü"/>
            </a:pPr>
            <a:r>
              <a:rPr lang="ro-RO" sz="2000" dirty="0">
                <a:effectLst/>
                <a:latin typeface="Arial" panose="020B0604020202020204" pitchFamily="34" charset="0"/>
                <a:ea typeface="Calibri" panose="020F0502020204030204" pitchFamily="34" charset="0"/>
                <a:cs typeface="Times New Roman" panose="02020603050405020304" pitchFamily="18" charset="0"/>
              </a:rPr>
              <a:t> să schimbe modul în care vede sau înţelege cuvintele pe care celălalt le spune la adresa sa.  </a:t>
            </a:r>
          </a:p>
          <a:p>
            <a:pPr lvl="1" algn="just">
              <a:lnSpc>
                <a:spcPct val="115000"/>
              </a:lnSpc>
              <a:spcAft>
                <a:spcPts val="1000"/>
              </a:spcAft>
              <a:buFont typeface="Wingdings" panose="05000000000000000000" pitchFamily="2" charset="2"/>
              <a:buChar char="ü"/>
            </a:pPr>
            <a:r>
              <a:rPr lang="ro-RO" sz="2000" dirty="0">
                <a:effectLst/>
                <a:latin typeface="Arial" panose="020B0604020202020204" pitchFamily="34" charset="0"/>
                <a:ea typeface="Calibri" panose="020F0502020204030204" pitchFamily="34" charset="0"/>
                <a:cs typeface="Times New Roman" panose="02020603050405020304" pitchFamily="18" charset="0"/>
              </a:rPr>
              <a:t>să</a:t>
            </a:r>
            <a:r>
              <a:rPr lang="ro-RO" sz="2000" b="1" dirty="0">
                <a:effectLst/>
                <a:latin typeface="Arial" panose="020B0604020202020204" pitchFamily="34" charset="0"/>
                <a:ea typeface="Calibri" panose="020F0502020204030204" pitchFamily="34" charset="0"/>
                <a:cs typeface="Times New Roman" panose="02020603050405020304" pitchFamily="18" charset="0"/>
              </a:rPr>
              <a:t> </a:t>
            </a:r>
            <a:r>
              <a:rPr lang="ro-RO" sz="2000" dirty="0">
                <a:effectLst/>
                <a:latin typeface="Arial" panose="020B0604020202020204" pitchFamily="34" charset="0"/>
                <a:ea typeface="Calibri" panose="020F0502020204030204" pitchFamily="34" charset="0"/>
                <a:cs typeface="Times New Roman" panose="02020603050405020304" pitchFamily="18" charset="0"/>
              </a:rPr>
              <a:t>schimbe cuvintele de tachinare în complimente. </a:t>
            </a:r>
          </a:p>
          <a:p>
            <a:pPr marL="0" indent="0" algn="just">
              <a:lnSpc>
                <a:spcPct val="115000"/>
              </a:lnSpc>
              <a:spcAft>
                <a:spcPts val="1000"/>
              </a:spcAft>
              <a:buNone/>
            </a:pPr>
            <a:r>
              <a:rPr lang="ro-RO" sz="1800" dirty="0">
                <a:effectLst/>
                <a:latin typeface="Arial" panose="020B0604020202020204" pitchFamily="34" charset="0"/>
                <a:ea typeface="Calibri" panose="020F0502020204030204" pitchFamily="34" charset="0"/>
                <a:cs typeface="Times New Roman" panose="02020603050405020304" pitchFamily="18" charset="0"/>
              </a:rPr>
              <a:t> </a:t>
            </a:r>
            <a:r>
              <a:rPr lang="ro-RO" sz="1800" dirty="0">
                <a:latin typeface="Arial" panose="020B0604020202020204" pitchFamily="34" charset="0"/>
                <a:ea typeface="Calibri" panose="020F0502020204030204" pitchFamily="34" charset="0"/>
                <a:cs typeface="Times New Roman" panose="02020603050405020304" pitchFamily="18" charset="0"/>
              </a:rPr>
              <a:t>E</a:t>
            </a:r>
            <a:r>
              <a:rPr lang="ro-RO" sz="1800" dirty="0">
                <a:effectLst/>
                <a:latin typeface="Arial" panose="020B0604020202020204" pitchFamily="34" charset="0"/>
                <a:ea typeface="Calibri" panose="020F0502020204030204" pitchFamily="34" charset="0"/>
                <a:cs typeface="Times New Roman" panose="02020603050405020304" pitchFamily="18" charset="0"/>
              </a:rPr>
              <a:t>xemplu:</a:t>
            </a:r>
          </a:p>
          <a:p>
            <a:pPr marL="457200" lvl="1" indent="0" algn="just">
              <a:lnSpc>
                <a:spcPct val="115000"/>
              </a:lnSpc>
              <a:spcAft>
                <a:spcPts val="1000"/>
              </a:spcAft>
              <a:buNone/>
            </a:pPr>
            <a:r>
              <a:rPr lang="ro-RO" sz="1400" dirty="0">
                <a:effectLst/>
                <a:latin typeface="Arial" panose="020B0604020202020204" pitchFamily="34" charset="0"/>
                <a:ea typeface="Calibri" panose="020F0502020204030204" pitchFamily="34" charset="0"/>
                <a:cs typeface="Times New Roman" panose="02020603050405020304" pitchFamily="18" charset="0"/>
              </a:rPr>
              <a:t>Ciprian poate fi învăţat să îi răspundă  politicos lui Claudiu: “ </a:t>
            </a:r>
            <a:r>
              <a:rPr lang="ro-RO" sz="1400" i="1" dirty="0">
                <a:effectLst/>
                <a:latin typeface="Arial" panose="020B0604020202020204" pitchFamily="34" charset="0"/>
                <a:ea typeface="Calibri" panose="020F0502020204030204" pitchFamily="34" charset="0"/>
                <a:cs typeface="Times New Roman" panose="02020603050405020304" pitchFamily="18" charset="0"/>
              </a:rPr>
              <a:t>Mulţumesc că ai remarcat că am ochelari!”</a:t>
            </a:r>
            <a:r>
              <a:rPr lang="ro-RO" sz="1400" dirty="0">
                <a:effectLst/>
                <a:latin typeface="Arial" panose="020B0604020202020204" pitchFamily="34" charset="0"/>
                <a:ea typeface="Calibri" panose="020F0502020204030204" pitchFamily="34" charset="0"/>
                <a:cs typeface="Times New Roman" panose="02020603050405020304" pitchFamily="18" charset="0"/>
              </a:rPr>
              <a:t> </a:t>
            </a:r>
          </a:p>
          <a:p>
            <a:pPr lvl="1" algn="just">
              <a:lnSpc>
                <a:spcPct val="115000"/>
              </a:lnSpc>
              <a:spcAft>
                <a:spcPts val="1000"/>
              </a:spcAft>
              <a:buFont typeface="Wingdings" panose="05000000000000000000" pitchFamily="2" charset="2"/>
              <a:buChar char="ü"/>
            </a:pPr>
            <a:r>
              <a:rPr lang="ro-RO" sz="2000" dirty="0">
                <a:effectLst/>
                <a:latin typeface="Arial" panose="020B0604020202020204" pitchFamily="34" charset="0"/>
                <a:ea typeface="Calibri" panose="020F0502020204030204" pitchFamily="34" charset="0"/>
                <a:cs typeface="Times New Roman" panose="02020603050405020304" pitchFamily="18" charset="0"/>
              </a:rPr>
              <a:t>Copilul care a pus porecla este de regulă confuz când nu primeşte reacţia obişnuită  de furie sau de frustrare.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ro-RO" b="1" dirty="0"/>
              <a:t>Recompensarea reacțiilor de descurajare a comportamentului de tachinare </a:t>
            </a:r>
            <a:endParaRPr lang="en-US" b="1" dirty="0"/>
          </a:p>
        </p:txBody>
      </p:sp>
    </p:spTree>
    <p:extLst>
      <p:ext uri="{BB962C8B-B14F-4D97-AF65-F5344CB8AC3E}">
        <p14:creationId xmlns:p14="http://schemas.microsoft.com/office/powerpoint/2010/main" val="3408781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C838-BD67-4574-8440-2AC88FF3AD9B}"/>
              </a:ext>
            </a:extLst>
          </p:cNvPr>
          <p:cNvSpPr>
            <a:spLocks noGrp="1"/>
          </p:cNvSpPr>
          <p:nvPr>
            <p:ph type="title"/>
          </p:nvPr>
        </p:nvSpPr>
        <p:spPr>
          <a:xfrm>
            <a:off x="838200" y="365125"/>
            <a:ext cx="10515600" cy="1325563"/>
          </a:xfrm>
        </p:spPr>
        <p:txBody>
          <a:bodyPr>
            <a:normAutofit/>
          </a:bodyPr>
          <a:lstStyle/>
          <a:p>
            <a:r>
              <a:rPr lang="ro-RO" dirty="0"/>
              <a:t>Ce învaţă copiii din această experienţă?</a:t>
            </a:r>
            <a:br>
              <a:rPr lang="en-US" dirty="0"/>
            </a:br>
            <a:endParaRPr lang="en-US" dirty="0"/>
          </a:p>
        </p:txBody>
      </p:sp>
      <p:sp>
        <p:nvSpPr>
          <p:cNvPr id="3" name="Content Placeholder 2">
            <a:extLst>
              <a:ext uri="{FF2B5EF4-FFF2-40B4-BE49-F238E27FC236}">
                <a16:creationId xmlns:a16="http://schemas.microsoft.com/office/drawing/2014/main" id="{F50AC781-8F7B-46E3-A115-89EA29B8C171}"/>
              </a:ext>
            </a:extLst>
          </p:cNvPr>
          <p:cNvSpPr>
            <a:spLocks noGrp="1"/>
          </p:cNvSpPr>
          <p:nvPr>
            <p:ph idx="1"/>
          </p:nvPr>
        </p:nvSpPr>
        <p:spPr>
          <a:xfrm>
            <a:off x="838200" y="1825625"/>
            <a:ext cx="10515600" cy="4351338"/>
          </a:xfrm>
        </p:spPr>
        <p:txBody>
          <a:bodyPr/>
          <a:lstStyle/>
          <a:p>
            <a:pPr lvl="0"/>
            <a:r>
              <a:rPr lang="ro-RO" sz="3200" dirty="0"/>
              <a:t>Comportamentele de agresare a celorlalţi (tachinare, umilire, jignire, poreclire) nu sunt acceptate şi sunt penalizate</a:t>
            </a:r>
            <a:endParaRPr lang="en-US" sz="3200" dirty="0"/>
          </a:p>
          <a:p>
            <a:pPr lvl="0"/>
            <a:r>
              <a:rPr lang="ro-RO" sz="3200" dirty="0"/>
              <a:t>Comportamentele agresive au consecinţe emoţionale şi sociale asupra celorlalţi</a:t>
            </a:r>
            <a:endParaRPr lang="en-US" sz="3200" dirty="0"/>
          </a:p>
          <a:p>
            <a:pPr lvl="0"/>
            <a:r>
              <a:rPr lang="ro-RO" sz="3200" dirty="0"/>
              <a:t>Există modalită la îndemână de descurajare a comportamentelor de tachinare (poreclire, jignire etc)</a:t>
            </a:r>
            <a:endParaRPr lang="en-US" sz="3200" dirty="0"/>
          </a:p>
          <a:p>
            <a:pPr lvl="0"/>
            <a:r>
              <a:rPr lang="ro-RO" sz="3200" dirty="0"/>
              <a:t>Adulţii sunt de încredere şi îşi oferă suportul atunci când ai nevoie</a:t>
            </a:r>
            <a:endParaRPr lang="en-US" sz="3200" dirty="0"/>
          </a:p>
          <a:p>
            <a:endParaRPr lang="en-US" dirty="0"/>
          </a:p>
        </p:txBody>
      </p:sp>
    </p:spTree>
    <p:extLst>
      <p:ext uri="{BB962C8B-B14F-4D97-AF65-F5344CB8AC3E}">
        <p14:creationId xmlns:p14="http://schemas.microsoft.com/office/powerpoint/2010/main" val="2522497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27BE-4344-4373-9B70-8E79EF097F96}"/>
              </a:ext>
            </a:extLst>
          </p:cNvPr>
          <p:cNvSpPr>
            <a:spLocks noGrp="1"/>
          </p:cNvSpPr>
          <p:nvPr>
            <p:ph type="title"/>
          </p:nvPr>
        </p:nvSpPr>
        <p:spPr/>
        <p:txBody>
          <a:bodyPr/>
          <a:lstStyle/>
          <a:p>
            <a:endParaRPr lang="en-US" dirty="0"/>
          </a:p>
        </p:txBody>
      </p:sp>
      <p:graphicFrame>
        <p:nvGraphicFramePr>
          <p:cNvPr id="5" name="Table 5">
            <a:extLst>
              <a:ext uri="{FF2B5EF4-FFF2-40B4-BE49-F238E27FC236}">
                <a16:creationId xmlns:a16="http://schemas.microsoft.com/office/drawing/2014/main" id="{9C212A27-AC3C-4D18-8D92-A234F9DC6300}"/>
              </a:ext>
            </a:extLst>
          </p:cNvPr>
          <p:cNvGraphicFramePr>
            <a:graphicFrameLocks noGrp="1"/>
          </p:cNvGraphicFramePr>
          <p:nvPr>
            <p:ph idx="1"/>
            <p:extLst>
              <p:ext uri="{D42A27DB-BD31-4B8C-83A1-F6EECF244321}">
                <p14:modId xmlns:p14="http://schemas.microsoft.com/office/powerpoint/2010/main" val="2669312481"/>
              </p:ext>
            </p:extLst>
          </p:nvPr>
        </p:nvGraphicFramePr>
        <p:xfrm>
          <a:off x="838199" y="1825625"/>
          <a:ext cx="10515600" cy="4754880"/>
        </p:xfrm>
        <a:graphic>
          <a:graphicData uri="http://schemas.openxmlformats.org/drawingml/2006/table">
            <a:tbl>
              <a:tblPr firstRow="1" bandRow="1">
                <a:tableStyleId>{5C22544A-7EE6-4342-B048-85BDC9FD1C3A}</a:tableStyleId>
              </a:tblPr>
              <a:tblGrid>
                <a:gridCol w="4510548">
                  <a:extLst>
                    <a:ext uri="{9D8B030D-6E8A-4147-A177-3AD203B41FA5}">
                      <a16:colId xmlns:a16="http://schemas.microsoft.com/office/drawing/2014/main" val="3921098632"/>
                    </a:ext>
                  </a:extLst>
                </a:gridCol>
                <a:gridCol w="6005052">
                  <a:extLst>
                    <a:ext uri="{9D8B030D-6E8A-4147-A177-3AD203B41FA5}">
                      <a16:colId xmlns:a16="http://schemas.microsoft.com/office/drawing/2014/main" val="1942687090"/>
                    </a:ext>
                  </a:extLst>
                </a:gridCol>
              </a:tblGrid>
              <a:tr h="370840">
                <a:tc>
                  <a:txBody>
                    <a:bodyPr/>
                    <a:lstStyle/>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en-US" dirty="0"/>
                    </a:p>
                  </a:txBody>
                  <a:tcPr/>
                </a:tc>
                <a:tc>
                  <a:txBody>
                    <a:bodyPr/>
                    <a:lstStyle/>
                    <a:p>
                      <a:pPr marL="285750" indent="-285750">
                        <a:buFont typeface="Wingdings" panose="05000000000000000000" pitchFamily="2" charset="2"/>
                        <a:buChar char="q"/>
                      </a:pPr>
                      <a:r>
                        <a:rPr lang="ro-RO" sz="2400" b="1" kern="1200" dirty="0">
                          <a:solidFill>
                            <a:schemeClr val="lt1"/>
                          </a:solidFill>
                          <a:effectLst/>
                          <a:latin typeface="+mn-lt"/>
                          <a:ea typeface="+mn-ea"/>
                          <a:cs typeface="+mn-cs"/>
                        </a:rPr>
                        <a:t>Când vedem un iceberg adesea rămânem cu detalii legate de ce vedem la suprafață.</a:t>
                      </a:r>
                    </a:p>
                    <a:p>
                      <a:pPr marL="285750" indent="-285750">
                        <a:buFont typeface="Wingdings" panose="05000000000000000000" pitchFamily="2" charset="2"/>
                        <a:buChar char="q"/>
                      </a:pPr>
                      <a:r>
                        <a:rPr lang="ro-RO" sz="2400" b="1" kern="1200" dirty="0">
                          <a:solidFill>
                            <a:schemeClr val="lt1"/>
                          </a:solidFill>
                          <a:effectLst/>
                          <a:latin typeface="+mn-lt"/>
                          <a:ea typeface="+mn-ea"/>
                          <a:cs typeface="+mn-cs"/>
                        </a:rPr>
                        <a:t> Dar cea mai mare parte a icebergului se află sub apă, ascuns privirilor noastre. </a:t>
                      </a:r>
                    </a:p>
                    <a:p>
                      <a:pPr marL="285750" indent="-285750">
                        <a:buFont typeface="Wingdings" panose="05000000000000000000" pitchFamily="2" charset="2"/>
                        <a:buChar char="q"/>
                      </a:pPr>
                      <a:r>
                        <a:rPr lang="ro-RO" sz="2400" b="1" kern="1200" dirty="0">
                          <a:solidFill>
                            <a:schemeClr val="lt1"/>
                          </a:solidFill>
                          <a:effectLst/>
                          <a:latin typeface="+mn-lt"/>
                          <a:ea typeface="+mn-ea"/>
                          <a:cs typeface="+mn-cs"/>
                        </a:rPr>
                        <a:t>Doar curiozitatea ne poate ajută să explorăm adâncimile unei alte ființe umane și să vedem potențialul care este ascuns privirilor noastre. </a:t>
                      </a:r>
                    </a:p>
                    <a:p>
                      <a:pPr marL="285750" indent="-285750">
                        <a:buFont typeface="Wingdings" panose="05000000000000000000" pitchFamily="2" charset="2"/>
                        <a:buChar char="q"/>
                      </a:pPr>
                      <a:r>
                        <a:rPr lang="it-IT" sz="2400" b="1" kern="1200" dirty="0">
                          <a:solidFill>
                            <a:schemeClr val="lt1"/>
                          </a:solidFill>
                          <a:effectLst/>
                          <a:latin typeface="+mn-lt"/>
                          <a:ea typeface="+mn-ea"/>
                          <a:cs typeface="+mn-cs"/>
                        </a:rPr>
                        <a:t>Fiecare copil reprezintă un univers unic cu o constelaţie particulară de punctele tari şi punctele slabe.</a:t>
                      </a:r>
                      <a:endParaRPr lang="en-US" sz="2400" dirty="0"/>
                    </a:p>
                  </a:txBody>
                  <a:tcPr/>
                </a:tc>
                <a:extLst>
                  <a:ext uri="{0D108BD9-81ED-4DB2-BD59-A6C34878D82A}">
                    <a16:rowId xmlns:a16="http://schemas.microsoft.com/office/drawing/2014/main" val="2002301659"/>
                  </a:ext>
                </a:extLst>
              </a:tr>
            </a:tbl>
          </a:graphicData>
        </a:graphic>
      </p:graphicFrame>
      <p:pic>
        <p:nvPicPr>
          <p:cNvPr id="6" name="Picture 5">
            <a:extLst>
              <a:ext uri="{FF2B5EF4-FFF2-40B4-BE49-F238E27FC236}">
                <a16:creationId xmlns:a16="http://schemas.microsoft.com/office/drawing/2014/main" id="{1B30C43D-8BAD-409B-9EB8-CA01A501A90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1825625"/>
            <a:ext cx="4549877" cy="4754880"/>
          </a:xfrm>
          <a:prstGeom prst="rect">
            <a:avLst/>
          </a:prstGeom>
          <a:noFill/>
          <a:ln>
            <a:noFill/>
          </a:ln>
        </p:spPr>
      </p:pic>
    </p:spTree>
    <p:extLst>
      <p:ext uri="{BB962C8B-B14F-4D97-AF65-F5344CB8AC3E}">
        <p14:creationId xmlns:p14="http://schemas.microsoft.com/office/powerpoint/2010/main" val="76856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C236-828C-4629-A61A-D7AF0F38A580}"/>
              </a:ext>
            </a:extLst>
          </p:cNvPr>
          <p:cNvSpPr>
            <a:spLocks noGrp="1"/>
          </p:cNvSpPr>
          <p:nvPr>
            <p:ph type="title"/>
          </p:nvPr>
        </p:nvSpPr>
        <p:spPr/>
        <p:txBody>
          <a:bodyPr>
            <a:normAutofit fontScale="90000"/>
          </a:bodyPr>
          <a:lstStyle/>
          <a:p>
            <a:br>
              <a:rPr lang="ro-RO" sz="4400" dirty="0">
                <a:effectLst/>
                <a:latin typeface="+mn-lt"/>
                <a:ea typeface="Calibri" panose="020F0502020204030204" pitchFamily="34" charset="0"/>
                <a:cs typeface="Times New Roman" panose="02020603050405020304" pitchFamily="18" charset="0"/>
              </a:rPr>
            </a:br>
            <a:r>
              <a:rPr lang="ro-RO" sz="4400" dirty="0">
                <a:effectLst/>
                <a:latin typeface="+mn-lt"/>
                <a:ea typeface="Calibri" panose="020F0502020204030204" pitchFamily="34" charset="0"/>
                <a:cs typeface="Times New Roman" panose="02020603050405020304" pitchFamily="18" charset="0"/>
              </a:rPr>
              <a:t>Cele mai frecvente motive pentru care copiii sunt marginalizaţi</a:t>
            </a:r>
            <a:br>
              <a:rPr lang="en-US" sz="4400" dirty="0">
                <a:effectLst/>
                <a:latin typeface="+mn-lt"/>
                <a:ea typeface="Calibri" panose="020F0502020204030204" pitchFamily="34" charset="0"/>
                <a:cs typeface="Times New Roman" panose="02020603050405020304" pitchFamily="18" charset="0"/>
              </a:rPr>
            </a:br>
            <a:endParaRPr lang="en-US" dirty="0"/>
          </a:p>
        </p:txBody>
      </p:sp>
      <p:graphicFrame>
        <p:nvGraphicFramePr>
          <p:cNvPr id="4" name="Table 4">
            <a:extLst>
              <a:ext uri="{FF2B5EF4-FFF2-40B4-BE49-F238E27FC236}">
                <a16:creationId xmlns:a16="http://schemas.microsoft.com/office/drawing/2014/main" id="{CB368445-C90D-4F16-9564-C91ACD97A27D}"/>
              </a:ext>
            </a:extLst>
          </p:cNvPr>
          <p:cNvGraphicFramePr>
            <a:graphicFrameLocks noGrp="1"/>
          </p:cNvGraphicFramePr>
          <p:nvPr>
            <p:ph idx="1"/>
            <p:extLst>
              <p:ext uri="{D42A27DB-BD31-4B8C-83A1-F6EECF244321}">
                <p14:modId xmlns:p14="http://schemas.microsoft.com/office/powerpoint/2010/main" val="3666416696"/>
              </p:ext>
            </p:extLst>
          </p:nvPr>
        </p:nvGraphicFramePr>
        <p:xfrm>
          <a:off x="838200" y="1825625"/>
          <a:ext cx="10515600" cy="484784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636503464"/>
                    </a:ext>
                  </a:extLst>
                </a:gridCol>
                <a:gridCol w="5257800">
                  <a:extLst>
                    <a:ext uri="{9D8B030D-6E8A-4147-A177-3AD203B41FA5}">
                      <a16:colId xmlns:a16="http://schemas.microsoft.com/office/drawing/2014/main" val="3335614781"/>
                    </a:ext>
                  </a:extLst>
                </a:gridCol>
              </a:tblGrid>
              <a:tr h="370840">
                <a:tc>
                  <a:txBody>
                    <a:bodyPr/>
                    <a:lstStyle/>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en-US" dirty="0"/>
                    </a:p>
                  </a:txBody>
                  <a:tcPr/>
                </a:tc>
                <a:tc>
                  <a:txBody>
                    <a:bodyPr/>
                    <a:lstStyle/>
                    <a:p>
                      <a:pPr marL="342900" lvl="0" indent="-342900" algn="just">
                        <a:lnSpc>
                          <a:spcPct val="115000"/>
                        </a:lnSpc>
                        <a:spcAft>
                          <a:spcPts val="1000"/>
                        </a:spcAft>
                        <a:buFont typeface="Wingdings 2" panose="05020102010507070707" pitchFamily="18" charset="2"/>
                        <a:buChar char=""/>
                        <a:tabLst>
                          <a:tab pos="457200" algn="l"/>
                        </a:tabLst>
                      </a:pPr>
                      <a:r>
                        <a:rPr lang="ro-RO" dirty="0">
                          <a:effectLst/>
                          <a:latin typeface="Arial" panose="020B0604020202020204" pitchFamily="34" charset="0"/>
                          <a:ea typeface="Times New Roman" panose="02020603050405020304" pitchFamily="18" charset="0"/>
                          <a:cs typeface="Times New Roman" panose="02020603050405020304" pitchFamily="18" charset="0"/>
                        </a:rPr>
                        <a:t>manifestarea frecventă a comportamentelor agresive în relaţie cu ceilalţi copii</a:t>
                      </a:r>
                      <a:r>
                        <a:rPr lang="en-GB" dirty="0">
                          <a:effectLst/>
                          <a:latin typeface="Arial" panose="020B0604020202020204" pitchFamily="34" charset="0"/>
                          <a:ea typeface="Times New Roman" panose="02020603050405020304" pitchFamily="18" charset="0"/>
                          <a:cs typeface="Times New Roman" panose="02020603050405020304" pitchFamily="18" charset="0"/>
                        </a:rPr>
                        <a:t>;</a:t>
                      </a:r>
                      <a:r>
                        <a:rPr lang="ro-RO"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2" panose="05020102010507070707" pitchFamily="18" charset="2"/>
                        <a:buChar char=""/>
                        <a:tabLst>
                          <a:tab pos="457200" algn="l"/>
                        </a:tabLst>
                      </a:pPr>
                      <a:r>
                        <a:rPr lang="ro-RO" dirty="0">
                          <a:effectLst/>
                          <a:latin typeface="Arial" panose="020B0604020202020204" pitchFamily="34" charset="0"/>
                          <a:ea typeface="Times New Roman" panose="02020603050405020304" pitchFamily="18" charset="0"/>
                          <a:cs typeface="Times New Roman" panose="02020603050405020304" pitchFamily="18" charset="0"/>
                        </a:rPr>
                        <a:t>manifestarea frecventă a comportamentelor de retragere, refuzul de a participa la activităţi comune;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2" panose="05020102010507070707" pitchFamily="18" charset="2"/>
                        <a:buChar char=""/>
                        <a:tabLst>
                          <a:tab pos="457200" algn="l"/>
                        </a:tabLst>
                      </a:pPr>
                      <a:r>
                        <a:rPr lang="ro-RO" dirty="0">
                          <a:effectLst/>
                          <a:latin typeface="Arial" panose="020B0604020202020204" pitchFamily="34" charset="0"/>
                          <a:ea typeface="Times New Roman" panose="02020603050405020304" pitchFamily="18" charset="0"/>
                          <a:cs typeface="Times New Roman" panose="02020603050405020304" pitchFamily="18" charset="0"/>
                        </a:rPr>
                        <a:t>prezenţa unor caracteristici care evidenţiază diferenţa copiilor de ceilalţi copii care constituie majoritatea: etnie diferită de a majorităţii, imaturitate în dezvoltarea fizică, înfăţişare mai puţin plăcută sau mod de îmbrăcăminte precar,  prezenţă unei dizabilităţi;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txBody>
                  <a:tcPr/>
                </a:tc>
                <a:extLst>
                  <a:ext uri="{0D108BD9-81ED-4DB2-BD59-A6C34878D82A}">
                    <a16:rowId xmlns:a16="http://schemas.microsoft.com/office/drawing/2014/main" val="681329215"/>
                  </a:ext>
                </a:extLst>
              </a:tr>
            </a:tbl>
          </a:graphicData>
        </a:graphic>
      </p:graphicFrame>
      <p:pic>
        <p:nvPicPr>
          <p:cNvPr id="5" name="Picture 2" descr="Sad girl feeling excluded from the group of playing kids">
            <a:extLst>
              <a:ext uri="{FF2B5EF4-FFF2-40B4-BE49-F238E27FC236}">
                <a16:creationId xmlns:a16="http://schemas.microsoft.com/office/drawing/2014/main" id="{493AFAA8-A4F6-43BC-8351-F64E5E4D6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5257800" cy="484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10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7D86-9EC8-4B8F-9846-C9CA71344DC7}"/>
              </a:ext>
            </a:extLst>
          </p:cNvPr>
          <p:cNvSpPr>
            <a:spLocks noGrp="1"/>
          </p:cNvSpPr>
          <p:nvPr>
            <p:ph type="title"/>
          </p:nvPr>
        </p:nvSpPr>
        <p:spPr/>
        <p:txBody>
          <a:bodyPr/>
          <a:lstStyle/>
          <a:p>
            <a:r>
              <a:rPr lang="ro-RO" sz="4400" b="1" dirty="0">
                <a:effectLst/>
                <a:latin typeface="Arial" panose="020B0604020202020204" pitchFamily="34" charset="0"/>
                <a:ea typeface="Calibri" panose="020F0502020204030204" pitchFamily="34" charset="0"/>
                <a:cs typeface="Times New Roman" panose="02020603050405020304" pitchFamily="18" charset="0"/>
              </a:rPr>
              <a:t>Marginalizarea influenţează</a:t>
            </a:r>
            <a:endParaRPr lang="en-US" dirty="0"/>
          </a:p>
        </p:txBody>
      </p:sp>
      <p:sp>
        <p:nvSpPr>
          <p:cNvPr id="3" name="Content Placeholder 2">
            <a:extLst>
              <a:ext uri="{FF2B5EF4-FFF2-40B4-BE49-F238E27FC236}">
                <a16:creationId xmlns:a16="http://schemas.microsoft.com/office/drawing/2014/main" id="{C9B6A96F-E69D-4574-A068-B0A07DC611DF}"/>
              </a:ext>
            </a:extLst>
          </p:cNvPr>
          <p:cNvSpPr>
            <a:spLocks noGrp="1"/>
          </p:cNvSpPr>
          <p:nvPr>
            <p:ph idx="1"/>
          </p:nvPr>
        </p:nvSpPr>
        <p:spPr/>
        <p:txBody>
          <a:bodyPr>
            <a:normAutofit/>
          </a:bodyPr>
          <a:lstStyle/>
          <a:p>
            <a:pPr algn="just">
              <a:lnSpc>
                <a:spcPct val="115000"/>
              </a:lnSpc>
              <a:spcAft>
                <a:spcPts val="1000"/>
              </a:spcAft>
            </a:pPr>
            <a:r>
              <a:rPr lang="ro-RO" sz="2000" b="1" dirty="0">
                <a:effectLst/>
                <a:latin typeface="Arial" panose="020B0604020202020204" pitchFamily="34" charset="0"/>
                <a:ea typeface="Calibri" panose="020F0502020204030204" pitchFamily="34" charset="0"/>
                <a:cs typeface="Times New Roman" panose="02020603050405020304" pitchFamily="18" charset="0"/>
              </a:rPr>
              <a:t>modul în care copiii se percep pe sine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1000"/>
              </a:spcAft>
            </a:pPr>
            <a:r>
              <a:rPr lang="ro-RO" sz="1400" dirty="0">
                <a:effectLst/>
                <a:latin typeface="Arial" panose="020B0604020202020204" pitchFamily="34" charset="0"/>
                <a:ea typeface="Calibri" panose="020F0502020204030204" pitchFamily="34" charset="0"/>
                <a:cs typeface="Times New Roman" panose="02020603050405020304" pitchFamily="18" charset="0"/>
              </a:rPr>
              <a:t>Copiii care sunt izolaţi de grup au aşteptări negative în ceea ce priveşte comportamentul lor sau al celorlalţi </a:t>
            </a:r>
            <a:r>
              <a:rPr lang="ro-RO" sz="1400" i="1" dirty="0">
                <a:effectLst/>
                <a:latin typeface="Arial" panose="020B0604020202020204" pitchFamily="34" charset="0"/>
                <a:ea typeface="Calibri" panose="020F0502020204030204" pitchFamily="34" charset="0"/>
                <a:cs typeface="Times New Roman" panose="02020603050405020304" pitchFamily="18" charset="0"/>
              </a:rPr>
              <a:t>(ex. Degeaba îl întreb dacă vrea să se joace cu mine, oricum nu vrea!)</a:t>
            </a:r>
            <a:r>
              <a:rPr lang="ro-RO"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2000" b="1" dirty="0">
                <a:effectLst/>
                <a:latin typeface="Arial" panose="020B0604020202020204" pitchFamily="34" charset="0"/>
                <a:ea typeface="Calibri" panose="020F0502020204030204" pitchFamily="34" charset="0"/>
                <a:cs typeface="Times New Roman" panose="02020603050405020304" pitchFamily="18" charset="0"/>
              </a:rPr>
              <a:t>modul în care colegii percep şi semnifică comportamentul copilului izolat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ro-RO" sz="1400" dirty="0">
                <a:effectLst/>
                <a:latin typeface="Arial" panose="020B0604020202020204" pitchFamily="34" charset="0"/>
                <a:ea typeface="Calibri" panose="020F0502020204030204" pitchFamily="34" charset="0"/>
              </a:rPr>
              <a:t>când comportamentul nepotrivit este manifestat de un coleg marginalizat de colectiv, copiii au tendinţa să îl atribuie unor trăsături stabile ale copilului respectiv (cauze stabile - de </a:t>
            </a:r>
            <a:r>
              <a:rPr lang="ro-RO" sz="1400" i="1" dirty="0">
                <a:effectLst/>
                <a:latin typeface="Arial" panose="020B0604020202020204" pitchFamily="34" charset="0"/>
                <a:ea typeface="Calibri" panose="020F0502020204030204" pitchFamily="34" charset="0"/>
              </a:rPr>
              <a:t>ex. „l-a lovit pe Cosmin fiindcă aşa e el, rău”), </a:t>
            </a:r>
            <a:endParaRPr lang="ro-RO" sz="1400" i="1" dirty="0">
              <a:latin typeface="Arial" panose="020B0604020202020204" pitchFamily="34" charset="0"/>
              <a:ea typeface="Calibri" panose="020F0502020204030204" pitchFamily="34" charset="0"/>
            </a:endParaRPr>
          </a:p>
          <a:p>
            <a:pPr lvl="1"/>
            <a:r>
              <a:rPr lang="ro-RO" sz="1400" dirty="0">
                <a:effectLst/>
                <a:latin typeface="Arial" panose="020B0604020202020204" pitchFamily="34" charset="0"/>
                <a:ea typeface="Calibri" panose="020F0502020204030204" pitchFamily="34" charset="0"/>
              </a:rPr>
              <a:t>când explică acelaşi comportament manifestat de un alt coleg, atribuirea o fac pe o serie de  cauze temporare</a:t>
            </a:r>
            <a:r>
              <a:rPr lang="ro-RO" sz="1400" i="1" dirty="0">
                <a:effectLst/>
                <a:latin typeface="Arial" panose="020B0604020202020204" pitchFamily="34" charset="0"/>
                <a:ea typeface="Calibri" panose="020F0502020204030204" pitchFamily="34" charset="0"/>
              </a:rPr>
              <a:t> (ex. „L-a lovit pe Cosmin fiindcă a fost furios pentru că nu îşi găsea jucăria). </a:t>
            </a:r>
          </a:p>
          <a:p>
            <a:r>
              <a:rPr lang="ro-RO" sz="2000" b="1" dirty="0">
                <a:effectLst/>
                <a:latin typeface="Arial" panose="020B0604020202020204" pitchFamily="34" charset="0"/>
                <a:ea typeface="Calibri" panose="020F0502020204030204" pitchFamily="34" charset="0"/>
                <a:cs typeface="Times New Roman" panose="02020603050405020304" pitchFamily="18" charset="0"/>
              </a:rPr>
              <a:t>modul în care copiii semnifică intenţiile copilului izolat comparativ cu ceilalţi copii</a:t>
            </a:r>
          </a:p>
          <a:p>
            <a:pPr lvl="1"/>
            <a:r>
              <a:rPr lang="ro-RO" sz="1400" dirty="0">
                <a:effectLst/>
                <a:latin typeface="Arial" panose="020B0604020202020204" pitchFamily="34" charset="0"/>
                <a:ea typeface="Calibri" panose="020F0502020204030204" pitchFamily="34" charset="0"/>
              </a:rPr>
              <a:t>copiii interpretează negativ intenţiile copiilor marginalizaţi, faţă de intenţiile celorlalţi copii. </a:t>
            </a:r>
          </a:p>
          <a:p>
            <a:pPr lvl="1"/>
            <a:r>
              <a:rPr lang="ro-RO" sz="1400" dirty="0">
                <a:effectLst/>
                <a:latin typeface="Arial" panose="020B0604020202020204" pitchFamily="34" charset="0"/>
                <a:ea typeface="Calibri" panose="020F0502020204030204" pitchFamily="34" charset="0"/>
              </a:rPr>
              <a:t>Comportamentele neutre (ex. </a:t>
            </a:r>
            <a:r>
              <a:rPr lang="ro-RO" sz="1400" i="1" dirty="0">
                <a:effectLst/>
                <a:latin typeface="Arial" panose="020B0604020202020204" pitchFamily="34" charset="0"/>
                <a:ea typeface="Calibri" panose="020F0502020204030204" pitchFamily="34" charset="0"/>
              </a:rPr>
              <a:t>loveşte din greşeală pe cineva în timp ce vrea să iasă din clasă</a:t>
            </a:r>
            <a:r>
              <a:rPr lang="ro-RO" sz="1400" dirty="0">
                <a:effectLst/>
                <a:latin typeface="Arial" panose="020B0604020202020204" pitchFamily="34" charset="0"/>
                <a:ea typeface="Calibri" panose="020F0502020204030204" pitchFamily="34" charset="0"/>
              </a:rPr>
              <a:t>) sunt semnificate diferit în funcţie de copilul care le manifestă. </a:t>
            </a:r>
          </a:p>
          <a:p>
            <a:pPr lvl="1"/>
            <a:r>
              <a:rPr lang="ro-RO" sz="1400" dirty="0">
                <a:effectLst/>
                <a:latin typeface="Arial" panose="020B0604020202020204" pitchFamily="34" charset="0"/>
                <a:ea typeface="Calibri" panose="020F0502020204030204" pitchFamily="34" charset="0"/>
              </a:rPr>
              <a:t>Dacă comportamentul nepotrivit este manifestat de un copil izolat este semnificat ca fiind făcut cu intenţie </a:t>
            </a:r>
            <a:r>
              <a:rPr lang="ro-RO" sz="1400" i="1" dirty="0">
                <a:effectLst/>
                <a:latin typeface="Arial" panose="020B0604020202020204" pitchFamily="34" charset="0"/>
                <a:ea typeface="Calibri" panose="020F0502020204030204" pitchFamily="34" charset="0"/>
              </a:rPr>
              <a:t>„ copilul estă rău, vrea să mă rănească</a:t>
            </a:r>
            <a:r>
              <a:rPr lang="ro-RO" sz="1400" dirty="0">
                <a:effectLst/>
                <a:latin typeface="Arial" panose="020B0604020202020204" pitchFamily="34" charset="0"/>
                <a:ea typeface="Calibri" panose="020F0502020204030204" pitchFamily="34" charset="0"/>
              </a:rPr>
              <a:t>”, dacă este făcut de un alt copil este perceput ca fiind un accident.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ro-RO" sz="1400" i="1"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95850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34E6-7C86-4A72-A7FA-F8676A77B02B}"/>
              </a:ext>
            </a:extLst>
          </p:cNvPr>
          <p:cNvSpPr>
            <a:spLocks noGrp="1"/>
          </p:cNvSpPr>
          <p:nvPr>
            <p:ph type="title"/>
          </p:nvPr>
        </p:nvSpPr>
        <p:spPr/>
        <p:txBody>
          <a:bodyPr/>
          <a:lstStyle/>
          <a:p>
            <a:r>
              <a:rPr lang="ro-RO" dirty="0"/>
              <a:t>Ipoteze explicative </a:t>
            </a:r>
            <a:endParaRPr lang="en-US" dirty="0"/>
          </a:p>
        </p:txBody>
      </p:sp>
      <p:sp>
        <p:nvSpPr>
          <p:cNvPr id="3" name="Content Placeholder 2">
            <a:extLst>
              <a:ext uri="{FF2B5EF4-FFF2-40B4-BE49-F238E27FC236}">
                <a16:creationId xmlns:a16="http://schemas.microsoft.com/office/drawing/2014/main" id="{33640004-A4F3-481F-995D-9FE8FB501EBD}"/>
              </a:ext>
            </a:extLst>
          </p:cNvPr>
          <p:cNvSpPr>
            <a:spLocks noGrp="1"/>
          </p:cNvSpPr>
          <p:nvPr>
            <p:ph idx="1"/>
          </p:nvPr>
        </p:nvSpPr>
        <p:spPr>
          <a:xfrm>
            <a:off x="838200" y="1455174"/>
            <a:ext cx="10515600" cy="4721789"/>
          </a:xfrm>
        </p:spPr>
        <p:txBody>
          <a:bodyPr>
            <a:normAutofit/>
          </a:bodyPr>
          <a:lstStyle/>
          <a:p>
            <a:r>
              <a:rPr lang="ro-RO" sz="2000" b="1" dirty="0">
                <a:effectLst/>
                <a:latin typeface="Arial" panose="020B0604020202020204" pitchFamily="34" charset="0"/>
                <a:ea typeface="Calibri" panose="020F0502020204030204" pitchFamily="34" charset="0"/>
                <a:cs typeface="Times New Roman" panose="02020603050405020304" pitchFamily="18" charset="0"/>
              </a:rPr>
              <a:t>Resurse emoţionale şi sociale limitate datorită specificului de vârstă, </a:t>
            </a:r>
          </a:p>
          <a:p>
            <a:r>
              <a:rPr lang="ro-RO" sz="2000" b="1" dirty="0">
                <a:latin typeface="Arial" panose="020B0604020202020204" pitchFamily="34" charset="0"/>
                <a:ea typeface="Calibri" panose="020F0502020204030204" pitchFamily="34" charset="0"/>
                <a:cs typeface="Times New Roman" panose="02020603050405020304" pitchFamily="18" charset="0"/>
              </a:rPr>
              <a:t>C</a:t>
            </a:r>
            <a:r>
              <a:rPr lang="ro-RO" sz="2000" b="1" dirty="0">
                <a:effectLst/>
                <a:latin typeface="Arial" panose="020B0604020202020204" pitchFamily="34" charset="0"/>
                <a:ea typeface="Calibri" panose="020F0502020204030204" pitchFamily="34" charset="0"/>
                <a:cs typeface="Times New Roman" panose="02020603050405020304" pitchFamily="18" charset="0"/>
              </a:rPr>
              <a:t>aracteristici diferite de temperament </a:t>
            </a:r>
            <a:r>
              <a:rPr lang="ro-RO" sz="2000" dirty="0">
                <a:effectLst/>
                <a:latin typeface="Arial" panose="020B0604020202020204" pitchFamily="34" charset="0"/>
                <a:ea typeface="Calibri" panose="020F0502020204030204" pitchFamily="34" charset="0"/>
                <a:cs typeface="Times New Roman" panose="02020603050405020304" pitchFamily="18" charset="0"/>
              </a:rPr>
              <a:t>(reactivitate emoţională ridicată, incapacitatea de inhibare a răspunsului imediat, toleranţă redusă la frustrare, inhibiţie comportamentală etc), </a:t>
            </a:r>
          </a:p>
          <a:p>
            <a:r>
              <a:rPr lang="ro-RO" sz="2000" dirty="0">
                <a:effectLst/>
                <a:latin typeface="Arial" panose="020B0604020202020204" pitchFamily="34" charset="0"/>
                <a:ea typeface="Calibri" panose="020F0502020204030204" pitchFamily="34" charset="0"/>
                <a:cs typeface="Times New Roman" panose="02020603050405020304" pitchFamily="18" charset="0"/>
              </a:rPr>
              <a:t>profiluri de dezvoltare diferite (dificultăţi de concentrare pe sarcinile care necesită efort susţinut, distractibilitate crescută), </a:t>
            </a:r>
          </a:p>
          <a:p>
            <a:pPr marL="0" indent="0">
              <a:buNone/>
            </a:pPr>
            <a:r>
              <a:rPr lang="ro-RO" sz="2000" dirty="0">
                <a:latin typeface="Arial" panose="020B0604020202020204" pitchFamily="34" charset="0"/>
                <a:ea typeface="Calibri" panose="020F0502020204030204" pitchFamily="34" charset="0"/>
                <a:cs typeface="Times New Roman" panose="02020603050405020304" pitchFamily="18" charset="0"/>
              </a:rPr>
              <a:t>N</a:t>
            </a:r>
            <a:r>
              <a:rPr lang="ro-RO" sz="2000" dirty="0">
                <a:effectLst/>
                <a:latin typeface="Arial" panose="020B0604020202020204" pitchFamily="34" charset="0"/>
                <a:ea typeface="Calibri" panose="020F0502020204030204" pitchFamily="34" charset="0"/>
                <a:cs typeface="Times New Roman" panose="02020603050405020304" pitchFamily="18" charset="0"/>
              </a:rPr>
              <a:t>umele unor copii este asociat cu diverse situaţii problematice care apar la nivelul grupei</a:t>
            </a:r>
          </a:p>
          <a:p>
            <a:pPr lvl="1">
              <a:buFontTx/>
              <a:buChar char="-"/>
            </a:pPr>
            <a:r>
              <a:rPr lang="ro-RO" sz="2000" dirty="0">
                <a:effectLst/>
                <a:latin typeface="Arial" panose="020B0604020202020204" pitchFamily="34" charset="0"/>
                <a:ea typeface="Calibri" panose="020F0502020204030204" pitchFamily="34" charset="0"/>
                <a:cs typeface="Times New Roman" panose="02020603050405020304" pitchFamily="18" charset="0"/>
              </a:rPr>
              <a:t>numeroase probleme de disciplină, </a:t>
            </a:r>
          </a:p>
          <a:p>
            <a:pPr lvl="1">
              <a:buFontTx/>
              <a:buChar char="-"/>
            </a:pPr>
            <a:r>
              <a:rPr lang="ro-RO" sz="2000" dirty="0">
                <a:effectLst/>
                <a:latin typeface="Arial" panose="020B0604020202020204" pitchFamily="34" charset="0"/>
                <a:ea typeface="Calibri" panose="020F0502020204030204" pitchFamily="34" charset="0"/>
                <a:cs typeface="Times New Roman" panose="02020603050405020304" pitchFamily="18" charset="0"/>
              </a:rPr>
              <a:t>conflicte cu colegii, </a:t>
            </a:r>
          </a:p>
          <a:p>
            <a:pPr lvl="1">
              <a:buFontTx/>
              <a:buChar char="-"/>
            </a:pPr>
            <a:r>
              <a:rPr lang="ro-RO" sz="2000" dirty="0">
                <a:effectLst/>
                <a:latin typeface="Arial" panose="020B0604020202020204" pitchFamily="34" charset="0"/>
                <a:ea typeface="Calibri" panose="020F0502020204030204" pitchFamily="34" charset="0"/>
                <a:cs typeface="Times New Roman" panose="02020603050405020304" pitchFamily="18" charset="0"/>
              </a:rPr>
              <a:t>refuzul de a se complia la solicitarea cadrului didactic . </a:t>
            </a:r>
          </a:p>
          <a:p>
            <a:pPr marL="0" indent="0">
              <a:buNone/>
            </a:pPr>
            <a:r>
              <a:rPr lang="ro-RO" sz="2000" dirty="0">
                <a:effectLst/>
                <a:latin typeface="Arial" panose="020B0604020202020204" pitchFamily="34" charset="0"/>
                <a:ea typeface="Calibri" panose="020F0502020204030204" pitchFamily="34" charset="0"/>
                <a:cs typeface="Times New Roman" panose="02020603050405020304" pitchFamily="18" charset="0"/>
              </a:rPr>
              <a:t>Aceste aspecte  pot conduce cu uşurinţă la etichetarea copiilor respectivi cu </a:t>
            </a:r>
            <a:r>
              <a:rPr lang="ro-RO" sz="20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etichete de tipul : “copilul este rău”, “este obraznic”, “este agresiv”, “este bebeluş”, </a:t>
            </a:r>
            <a:r>
              <a:rPr lang="ro-RO"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ceea ce constituie  calea sigură către excludere şi marginalizare. </a:t>
            </a:r>
            <a:endParaRPr lang="en-US" sz="2000" dirty="0"/>
          </a:p>
        </p:txBody>
      </p:sp>
    </p:spTree>
    <p:extLst>
      <p:ext uri="{BB962C8B-B14F-4D97-AF65-F5344CB8AC3E}">
        <p14:creationId xmlns:p14="http://schemas.microsoft.com/office/powerpoint/2010/main" val="80266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7836-CF81-4CC1-9970-F52D36B22E0C}"/>
              </a:ext>
            </a:extLst>
          </p:cNvPr>
          <p:cNvSpPr>
            <a:spLocks noGrp="1"/>
          </p:cNvSpPr>
          <p:nvPr>
            <p:ph type="title"/>
          </p:nvPr>
        </p:nvSpPr>
        <p:spPr/>
        <p:txBody>
          <a:bodyPr>
            <a:normAutofit/>
          </a:bodyPr>
          <a:lstStyle/>
          <a:p>
            <a:r>
              <a:rPr lang="ro-RO" sz="2800" b="1" dirty="0">
                <a:effectLst/>
                <a:latin typeface="Arial" panose="020B0604020202020204" pitchFamily="34" charset="0"/>
                <a:ea typeface="Calibri" panose="020F0502020204030204" pitchFamily="34" charset="0"/>
              </a:rPr>
              <a:t>Natura relaţiei pe care educatoarea o stabileşte cu copiii</a:t>
            </a:r>
            <a:endParaRPr lang="en-US" sz="2800" dirty="0"/>
          </a:p>
        </p:txBody>
      </p:sp>
      <p:sp>
        <p:nvSpPr>
          <p:cNvPr id="3" name="Content Placeholder 2">
            <a:extLst>
              <a:ext uri="{FF2B5EF4-FFF2-40B4-BE49-F238E27FC236}">
                <a16:creationId xmlns:a16="http://schemas.microsoft.com/office/drawing/2014/main" id="{FF964769-C6C9-4E24-A268-CFD6EA9CC0E0}"/>
              </a:ext>
            </a:extLst>
          </p:cNvPr>
          <p:cNvSpPr>
            <a:spLocks noGrp="1"/>
          </p:cNvSpPr>
          <p:nvPr>
            <p:ph idx="1"/>
          </p:nvPr>
        </p:nvSpPr>
        <p:spPr>
          <a:xfrm>
            <a:off x="838200" y="1465006"/>
            <a:ext cx="10515600" cy="5171768"/>
          </a:xfrm>
        </p:spPr>
        <p:txBody>
          <a:bodyPr>
            <a:normAutofit/>
          </a:bodyPr>
          <a:lstStyle/>
          <a:p>
            <a:r>
              <a:rPr lang="ro-RO" sz="2000" dirty="0">
                <a:effectLst/>
                <a:latin typeface="Arial" panose="020B0604020202020204" pitchFamily="34" charset="0"/>
                <a:ea typeface="Calibri" panose="020F0502020204030204" pitchFamily="34" charset="0"/>
              </a:rPr>
              <a:t>Educatoarea şi colectivul grupei joacă un rol important în modificarea statutului de copil „cu care nu se joacă nimeni.</a:t>
            </a:r>
          </a:p>
          <a:p>
            <a:r>
              <a:rPr lang="ro-RO" sz="2000" b="1" dirty="0">
                <a:solidFill>
                  <a:srgbClr val="000000"/>
                </a:solidFill>
                <a:latin typeface="Arial" panose="020B0604020202020204" pitchFamily="34" charset="0"/>
                <a:ea typeface="Calibri" panose="020F0502020204030204" pitchFamily="34" charset="0"/>
              </a:rPr>
              <a:t>A</a:t>
            </a:r>
            <a:r>
              <a:rPr lang="ro-RO" sz="2000" b="1" dirty="0">
                <a:solidFill>
                  <a:srgbClr val="000000"/>
                </a:solidFill>
                <a:effectLst/>
                <a:latin typeface="Arial" panose="020B0604020202020204" pitchFamily="34" charset="0"/>
                <a:ea typeface="Calibri" panose="020F0502020204030204" pitchFamily="34" charset="0"/>
              </a:rPr>
              <a:t>titudinea educatorului faţă de un copil este un reper pentru modul în care ceilalţi copii se realaţionează cu el.</a:t>
            </a:r>
          </a:p>
          <a:p>
            <a:r>
              <a:rPr lang="ro-RO" sz="2000" dirty="0">
                <a:effectLst/>
                <a:latin typeface="Arial" panose="020B0604020202020204" pitchFamily="34" charset="0"/>
                <a:ea typeface="Calibri" panose="020F0502020204030204" pitchFamily="34" charset="0"/>
              </a:rPr>
              <a:t>În funcţie de mesajele pe care educatoarea le transmite verbal sau nonverbal ea favorizează sau nu fenomenul de marginalizare.</a:t>
            </a:r>
            <a:endParaRPr lang="ro-RO" sz="2000" b="1" dirty="0">
              <a:solidFill>
                <a:srgbClr val="000000"/>
              </a:solidFill>
              <a:latin typeface="Arial" panose="020B0604020202020204" pitchFamily="34" charset="0"/>
              <a:ea typeface="Calibri" panose="020F0502020204030204" pitchFamily="34" charset="0"/>
            </a:endParaRPr>
          </a:p>
          <a:p>
            <a:r>
              <a:rPr lang="ro-RO" sz="2000" b="1" dirty="0">
                <a:latin typeface="Arial" panose="020B0604020202020204" pitchFamily="34" charset="0"/>
                <a:ea typeface="Calibri" panose="020F0502020204030204" pitchFamily="34" charset="0"/>
              </a:rPr>
              <a:t>R</a:t>
            </a:r>
            <a:r>
              <a:rPr lang="ro-RO" sz="2000" b="1" dirty="0">
                <a:effectLst/>
                <a:latin typeface="Arial" panose="020B0604020202020204" pitchFamily="34" charset="0"/>
                <a:ea typeface="Calibri" panose="020F0502020204030204" pitchFamily="34" charset="0"/>
              </a:rPr>
              <a:t>elaţia pe care educatoarea o stabileşte cu un copil influenţează modul în care grupa îl priveşte pe copilul respectiv</a:t>
            </a:r>
          </a:p>
          <a:p>
            <a:r>
              <a:rPr lang="ro-RO" sz="2000" b="1" dirty="0">
                <a:effectLst/>
                <a:latin typeface="Arial" panose="020B0604020202020204" pitchFamily="34" charset="0"/>
                <a:ea typeface="Calibri" panose="020F0502020204030204" pitchFamily="34" charset="0"/>
              </a:rPr>
              <a:t>Comparaţiile între abilităţile şi performanţele copiilor</a:t>
            </a:r>
            <a:endParaRPr lang="ro-RO" sz="2000" b="1" dirty="0">
              <a:latin typeface="Arial" panose="020B0604020202020204" pitchFamily="34" charset="0"/>
              <a:ea typeface="Calibri" panose="020F0502020204030204" pitchFamily="34" charset="0"/>
            </a:endParaRPr>
          </a:p>
          <a:p>
            <a:pPr lvl="1"/>
            <a:r>
              <a:rPr lang="ro-RO" sz="2000" dirty="0">
                <a:effectLst/>
                <a:latin typeface="Arial" panose="020B0604020202020204" pitchFamily="34" charset="0"/>
                <a:ea typeface="Calibri" panose="020F0502020204030204" pitchFamily="34" charset="0"/>
                <a:cs typeface="Times New Roman" panose="02020603050405020304" pitchFamily="18" charset="0"/>
              </a:rPr>
              <a:t>când educatoarea compară abilităţile copiilor </a:t>
            </a:r>
            <a:r>
              <a:rPr lang="ro-RO" sz="2000" i="1" dirty="0">
                <a:effectLst/>
                <a:latin typeface="Arial" panose="020B0604020202020204" pitchFamily="34" charset="0"/>
                <a:ea typeface="Calibri" panose="020F0502020204030204" pitchFamily="34" charset="0"/>
                <a:cs typeface="Times New Roman" panose="02020603050405020304" pitchFamily="18" charset="0"/>
              </a:rPr>
              <a:t>(ex. Paul a desenat cel mai frumos”, „Ce copil cuminte este Andrei”)</a:t>
            </a:r>
            <a:r>
              <a:rPr lang="ro-RO" sz="2000" dirty="0">
                <a:effectLst/>
                <a:latin typeface="Arial" panose="020B0604020202020204" pitchFamily="34" charset="0"/>
                <a:ea typeface="Calibri" panose="020F0502020204030204" pitchFamily="34" charset="0"/>
                <a:cs typeface="Times New Roman" panose="02020603050405020304" pitchFamily="18" charset="0"/>
              </a:rPr>
              <a:t> le creează copiilor valorizaţi o imagine pozitivă, pe care grupa o va prelua. </a:t>
            </a:r>
          </a:p>
          <a:p>
            <a:pPr lvl="1"/>
            <a:r>
              <a:rPr lang="ro-RO" sz="2000" dirty="0">
                <a:effectLst/>
                <a:latin typeface="Arial" panose="020B0604020202020204" pitchFamily="34" charset="0"/>
                <a:ea typeface="Calibri" panose="020F0502020204030204" pitchFamily="34" charset="0"/>
                <a:cs typeface="Times New Roman" panose="02020603050405020304" pitchFamily="18" charset="0"/>
              </a:rPr>
              <a:t>În contrast, copiii care nu ating aceste standarde, se vor bucura de mai puţină popularitate. Acest lucru poate conduce la </a:t>
            </a:r>
            <a:r>
              <a:rPr lang="ro-RO" sz="2000" b="1" dirty="0">
                <a:effectLst/>
                <a:latin typeface="Arial" panose="020B0604020202020204" pitchFamily="34" charset="0"/>
                <a:ea typeface="Calibri" panose="020F0502020204030204" pitchFamily="34" charset="0"/>
                <a:cs typeface="Times New Roman" panose="02020603050405020304" pitchFamily="18" charset="0"/>
              </a:rPr>
              <a:t>formarea prieteniilor în funcţie de performanţele obţinute, copiii „buni” într-o parte, copiii „slabi” în altă parte”.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841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AFAB-69C4-4849-B5D9-70C861C47F55}"/>
              </a:ext>
            </a:extLst>
          </p:cNvPr>
          <p:cNvSpPr>
            <a:spLocks noGrp="1"/>
          </p:cNvSpPr>
          <p:nvPr>
            <p:ph type="title"/>
          </p:nvPr>
        </p:nvSpPr>
        <p:spPr/>
        <p:txBody>
          <a:bodyPr>
            <a:normAutofit/>
          </a:bodyPr>
          <a:lstStyle/>
          <a:p>
            <a:r>
              <a:rPr lang="ro-RO" sz="3600" b="1" dirty="0">
                <a:effectLst/>
                <a:latin typeface="Arial" panose="020B0604020202020204" pitchFamily="34" charset="0"/>
                <a:ea typeface="Calibri" panose="020F0502020204030204" pitchFamily="34" charset="0"/>
                <a:cs typeface="Times New Roman" panose="02020603050405020304" pitchFamily="18" charset="0"/>
              </a:rPr>
              <a:t>Prevenirea marginalizării.</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BA195B01-CAFE-4151-B830-0F5441BCC442}"/>
              </a:ext>
            </a:extLst>
          </p:cNvPr>
          <p:cNvSpPr>
            <a:spLocks noGrp="1"/>
          </p:cNvSpPr>
          <p:nvPr>
            <p:ph idx="1"/>
          </p:nvPr>
        </p:nvSpPr>
        <p:spPr>
          <a:xfrm>
            <a:off x="838200" y="1337187"/>
            <a:ext cx="10515600" cy="5155688"/>
          </a:xfrm>
        </p:spPr>
        <p:txBody>
          <a:bodyPr>
            <a:normAutofit fontScale="92500" lnSpcReduction="20000"/>
          </a:bodyPr>
          <a:lstStyle/>
          <a:p>
            <a:pPr marL="342900" lvl="0" indent="-342900" algn="just">
              <a:lnSpc>
                <a:spcPct val="115000"/>
              </a:lnSpc>
              <a:spcAft>
                <a:spcPts val="1000"/>
              </a:spcAft>
              <a:buFont typeface="Wingdings" panose="05000000000000000000" pitchFamily="2" charset="2"/>
              <a:buChar char=""/>
              <a:tabLst>
                <a:tab pos="457200" algn="l"/>
              </a:tabLst>
            </a:pPr>
            <a:r>
              <a:rPr lang="ro-RO" sz="1800" b="1" dirty="0">
                <a:effectLst/>
                <a:latin typeface="Arial" panose="020B0604020202020204" pitchFamily="34" charset="0"/>
                <a:ea typeface="Calibri" panose="020F0502020204030204" pitchFamily="34" charset="0"/>
                <a:cs typeface="Times New Roman" panose="02020603050405020304" pitchFamily="18" charset="0"/>
              </a:rPr>
              <a:t>Stabilirea unei reguli şi a unor consecinţe asociate încălcării regulii</a:t>
            </a:r>
            <a:r>
              <a:rPr lang="ro-RO" sz="1800" dirty="0">
                <a:effectLst/>
                <a:latin typeface="Arial" panose="020B0604020202020204" pitchFamily="34" charset="0"/>
                <a:ea typeface="Calibri" panose="020F0502020204030204" pitchFamily="34" charset="0"/>
                <a:cs typeface="Times New Roman" panose="02020603050405020304" pitchFamily="18" charset="0"/>
              </a:rPr>
              <a:t> poate avea rol de </a:t>
            </a:r>
            <a:r>
              <a:rPr lang="ro-RO" sz="1800" b="1" dirty="0">
                <a:effectLst/>
                <a:latin typeface="Arial" panose="020B0604020202020204" pitchFamily="34" charset="0"/>
                <a:ea typeface="Calibri" panose="020F0502020204030204" pitchFamily="34" charset="0"/>
                <a:cs typeface="Times New Roman" panose="02020603050405020304" pitchFamily="18" charset="0"/>
              </a:rPr>
              <a:t>prevenire a excluderii, marginalizării unor copii, de către alţi copii de la grupă</a:t>
            </a:r>
            <a:r>
              <a:rPr lang="ro-RO" sz="1800" dirty="0">
                <a:effectLst/>
                <a:latin typeface="Arial" panose="020B0604020202020204" pitchFamily="34" charset="0"/>
                <a:ea typeface="Calibri" panose="020F0502020204030204" pitchFamily="34" charset="0"/>
                <a:cs typeface="Times New Roman" panose="02020603050405020304" pitchFamily="18" charset="0"/>
              </a:rPr>
              <a:t>. </a:t>
            </a:r>
          </a:p>
          <a:p>
            <a:pPr marL="800100" lvl="1" indent="-342900" algn="just">
              <a:lnSpc>
                <a:spcPct val="115000"/>
              </a:lnSpc>
              <a:spcAft>
                <a:spcPts val="1000"/>
              </a:spcAft>
              <a:buFont typeface="Wingdings" panose="05000000000000000000" pitchFamily="2" charset="2"/>
              <a:buChar char=""/>
              <a:tabLst>
                <a:tab pos="457200" algn="l"/>
              </a:tabLst>
            </a:pPr>
            <a:r>
              <a:rPr lang="ro-RO" sz="1400" dirty="0">
                <a:effectLst/>
                <a:latin typeface="Arial" panose="020B0604020202020204" pitchFamily="34" charset="0"/>
                <a:ea typeface="Calibri" panose="020F0502020204030204" pitchFamily="34" charset="0"/>
                <a:cs typeface="Times New Roman" panose="02020603050405020304" pitchFamily="18" charset="0"/>
              </a:rPr>
              <a:t>O regulă de genul </a:t>
            </a:r>
            <a:r>
              <a:rPr lang="ro-RO" sz="1400" i="1" dirty="0">
                <a:effectLst/>
                <a:latin typeface="Arial" panose="020B0604020202020204" pitchFamily="34" charset="0"/>
                <a:ea typeface="Calibri" panose="020F0502020204030204" pitchFamily="34" charset="0"/>
                <a:cs typeface="Times New Roman" panose="02020603050405020304" pitchFamily="18" charset="0"/>
              </a:rPr>
              <a:t>“Toţi copii de la grupă sunt prieteni! Nu avem voie să spunem – tu nu te joci cu noi!” </a:t>
            </a:r>
            <a:r>
              <a:rPr lang="ro-RO" sz="1400" dirty="0">
                <a:effectLst/>
                <a:latin typeface="Arial" panose="020B0604020202020204" pitchFamily="34" charset="0"/>
                <a:ea typeface="Calibri" panose="020F0502020204030204" pitchFamily="34" charset="0"/>
                <a:cs typeface="Times New Roman" panose="02020603050405020304" pitchFamily="18" charset="0"/>
              </a:rPr>
              <a:t>poate seta comportamentul dezirabil al copiilor în contextul educaţional.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ro-RO" sz="1800" b="1" dirty="0">
                <a:effectLst/>
                <a:latin typeface="Arial" panose="020B0604020202020204" pitchFamily="34" charset="0"/>
                <a:ea typeface="Calibri" panose="020F0502020204030204" pitchFamily="34" charset="0"/>
                <a:cs typeface="Times New Roman" panose="02020603050405020304" pitchFamily="18" charset="0"/>
              </a:rPr>
              <a:t>Folosirea metodelelor de învăţare bazate pe centre de interese</a:t>
            </a:r>
            <a:r>
              <a:rPr lang="ro-RO" sz="1800" dirty="0">
                <a:effectLst/>
                <a:latin typeface="Arial" panose="020B0604020202020204" pitchFamily="34" charset="0"/>
                <a:ea typeface="Calibri" panose="020F0502020204030204" pitchFamily="34" charset="0"/>
                <a:cs typeface="Times New Roman" panose="02020603050405020304" pitchFamily="18" charset="0"/>
              </a:rPr>
              <a:t>. Metodele bazate pe centrele de interese valorifică diferenţele individuale, stimulează dezvoltarea de contacte sociale pozitive cu ceilalţi şi a autonomiei personale, reduce comportamentele problematice la grupă, creşte acceptarea diferenţelor individuale, scade marginalizarea unor copii şi oferă copiilor oportunităţi de dezvoltare şi exersare a abilităţilor academice.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ro-RO" sz="1800" b="1" dirty="0">
                <a:effectLst/>
                <a:latin typeface="Arial" panose="020B0604020202020204" pitchFamily="34" charset="0"/>
                <a:ea typeface="Calibri" panose="020F0502020204030204" pitchFamily="34" charset="0"/>
                <a:cs typeface="Times New Roman" panose="02020603050405020304" pitchFamily="18" charset="0"/>
              </a:rPr>
              <a:t>Transmiterea  de mesaje verbale şi nonverbale  care să sublinieze copiilor  faptul că  oamenii sunt diferiţi şi fac lucruri diferite</a:t>
            </a:r>
            <a:r>
              <a:rPr lang="ro-RO" sz="1800" dirty="0">
                <a:effectLst/>
                <a:latin typeface="Arial" panose="020B0604020202020204" pitchFamily="34" charset="0"/>
                <a:ea typeface="Calibri" panose="020F0502020204030204" pitchFamily="34" charset="0"/>
                <a:cs typeface="Times New Roman" panose="02020603050405020304" pitchFamily="18" charset="0"/>
              </a:rPr>
              <a:t>, fiecare are calităţile lui şi nu ne putem compara unul cu altul. Pentru a preveni excluderea, copiii au nevoie să înveţe acceptarea diferenţelor care există între ei  şi valorizarea acestor diferenţe.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ro-RO" sz="1800" b="1" dirty="0">
                <a:effectLst/>
                <a:latin typeface="Arial" panose="020B0604020202020204" pitchFamily="34" charset="0"/>
                <a:ea typeface="Calibri" panose="020F0502020204030204" pitchFamily="34" charset="0"/>
              </a:rPr>
              <a:t>Transmiterea mesajelor de laudă pe efort, strategia utilizată „ ai muncit mult la acest desen, </a:t>
            </a:r>
            <a:r>
              <a:rPr lang="ro-RO" sz="1800" dirty="0">
                <a:effectLst/>
                <a:latin typeface="Arial" panose="020B0604020202020204" pitchFamily="34" charset="0"/>
                <a:ea typeface="Calibri" panose="020F0502020204030204" pitchFamily="34" charset="0"/>
              </a:rPr>
              <a:t>ai ales o cale foarte bună de a face acest lucru</a:t>
            </a:r>
            <a:r>
              <a:rPr lang="ro-RO" sz="1800" b="1" dirty="0">
                <a:effectLst/>
                <a:latin typeface="Arial" panose="020B0604020202020204" pitchFamily="34" charset="0"/>
                <a:ea typeface="Calibri" panose="020F0502020204030204" pitchFamily="34" charset="0"/>
              </a:rPr>
              <a:t>” şi nu pe abilitate „</a:t>
            </a:r>
            <a:r>
              <a:rPr lang="ro-RO" sz="1800" dirty="0">
                <a:effectLst/>
                <a:latin typeface="Arial" panose="020B0604020202020204" pitchFamily="34" charset="0"/>
                <a:ea typeface="Calibri" panose="020F0502020204030204" pitchFamily="34" charset="0"/>
              </a:rPr>
              <a:t>eşti deştept sau eşti cel mai bun”. Lăudând copiii că </a:t>
            </a:r>
            <a:r>
              <a:rPr lang="ro-RO" sz="1800" i="1" dirty="0">
                <a:effectLst/>
                <a:latin typeface="Arial" panose="020B0604020202020204" pitchFamily="34" charset="0"/>
                <a:ea typeface="Calibri" panose="020F0502020204030204" pitchFamily="34" charset="0"/>
              </a:rPr>
              <a:t>sunt deştepţi</a:t>
            </a:r>
            <a:r>
              <a:rPr lang="ro-RO" sz="1800" dirty="0">
                <a:effectLst/>
                <a:latin typeface="Arial" panose="020B0604020202020204" pitchFamily="34" charset="0"/>
                <a:ea typeface="Calibri" panose="020F0502020204030204" pitchFamily="34" charset="0"/>
              </a:rPr>
              <a:t> îi învăţăm că performanţa lor este un test definitiv al gradului de inteligenţă iar cei ce nu au obţinut o performanţă similară învaţă despre ei că nu sunt în stare.</a:t>
            </a:r>
            <a:endParaRPr lang="en-US" dirty="0"/>
          </a:p>
        </p:txBody>
      </p:sp>
    </p:spTree>
    <p:extLst>
      <p:ext uri="{BB962C8B-B14F-4D97-AF65-F5344CB8AC3E}">
        <p14:creationId xmlns:p14="http://schemas.microsoft.com/office/powerpoint/2010/main" val="96909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1477D-F018-49C4-ABCD-60E97C7C918D}"/>
              </a:ext>
            </a:extLst>
          </p:cNvPr>
          <p:cNvSpPr>
            <a:spLocks noGrp="1"/>
          </p:cNvSpPr>
          <p:nvPr>
            <p:ph type="title"/>
          </p:nvPr>
        </p:nvSpPr>
        <p:spPr/>
        <p:txBody>
          <a:bodyPr/>
          <a:lstStyle/>
          <a:p>
            <a:r>
              <a:rPr lang="ro-RO" dirty="0"/>
              <a:t>Interventie copilul cu care nu se joacă nimeni</a:t>
            </a:r>
            <a:endParaRPr lang="en-US" dirty="0"/>
          </a:p>
        </p:txBody>
      </p:sp>
      <p:sp>
        <p:nvSpPr>
          <p:cNvPr id="3" name="Content Placeholder 2">
            <a:extLst>
              <a:ext uri="{FF2B5EF4-FFF2-40B4-BE49-F238E27FC236}">
                <a16:creationId xmlns:a16="http://schemas.microsoft.com/office/drawing/2014/main" id="{1F0D9075-00A1-4E44-B1E7-19EDEDCF2EDB}"/>
              </a:ext>
            </a:extLst>
          </p:cNvPr>
          <p:cNvSpPr>
            <a:spLocks noGrp="1"/>
          </p:cNvSpPr>
          <p:nvPr>
            <p:ph idx="1"/>
          </p:nvPr>
        </p:nvSpPr>
        <p:spPr/>
        <p:txBody>
          <a:bodyPr/>
          <a:lstStyle/>
          <a:p>
            <a:r>
              <a:rPr lang="ro-RO" sz="2400" b="1" dirty="0">
                <a:effectLst/>
                <a:latin typeface="Arial" panose="020B0604020202020204" pitchFamily="34" charset="0"/>
                <a:ea typeface="Calibri" panose="020F0502020204030204" pitchFamily="34" charset="0"/>
                <a:cs typeface="Times New Roman" panose="02020603050405020304" pitchFamily="18" charset="0"/>
              </a:rPr>
              <a:t>Modificarea perceptiei cadrului didactic privind copilul marginalizat</a:t>
            </a:r>
          </a:p>
          <a:p>
            <a:pPr marL="0" indent="0">
              <a:buNone/>
            </a:pPr>
            <a:endParaRPr lang="ro-RO" sz="2400" b="1" dirty="0">
              <a:effectLst/>
              <a:latin typeface="Arial" panose="020B0604020202020204" pitchFamily="34" charset="0"/>
              <a:ea typeface="Calibri" panose="020F0502020204030204" pitchFamily="34" charset="0"/>
              <a:cs typeface="Times New Roman" panose="02020603050405020304" pitchFamily="18" charset="0"/>
            </a:endParaRPr>
          </a:p>
          <a:p>
            <a:r>
              <a:rPr lang="ro-RO" sz="2400" b="1" dirty="0">
                <a:effectLst/>
                <a:latin typeface="Arial" panose="020B0604020202020204" pitchFamily="34" charset="0"/>
                <a:ea typeface="Calibri" panose="020F0502020204030204" pitchFamily="34" charset="0"/>
                <a:cs typeface="Times New Roman" panose="02020603050405020304" pitchFamily="18" charset="0"/>
              </a:rPr>
              <a:t>Modificarea percepţiei copiilor de la grupă privind copilul marginalizat.</a:t>
            </a:r>
          </a:p>
          <a:p>
            <a:pPr marL="0" indent="0">
              <a:buNone/>
            </a:pPr>
            <a:endParaRPr lang="ro-RO" sz="2400" b="1" dirty="0">
              <a:effectLst/>
              <a:latin typeface="Arial" panose="020B0604020202020204" pitchFamily="34" charset="0"/>
              <a:ea typeface="Calibri" panose="020F0502020204030204" pitchFamily="34" charset="0"/>
              <a:cs typeface="Times New Roman" panose="02020603050405020304" pitchFamily="18" charset="0"/>
            </a:endParaRPr>
          </a:p>
          <a:p>
            <a:r>
              <a:rPr lang="ro-RO" sz="2400" b="1" dirty="0">
                <a:effectLst/>
                <a:latin typeface="Arial" panose="020B0604020202020204" pitchFamily="34" charset="0"/>
                <a:ea typeface="Calibri" panose="020F0502020204030204" pitchFamily="34" charset="0"/>
              </a:rPr>
              <a:t>Modificarea percepţiei  copilului  expus marginalizării  despre 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8358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3989</Words>
  <Application>Microsoft Office PowerPoint</Application>
  <PresentationFormat>Widescreen</PresentationFormat>
  <Paragraphs>245</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Symbol</vt:lpstr>
      <vt:lpstr>Wingdings</vt:lpstr>
      <vt:lpstr>Wingdings 2</vt:lpstr>
      <vt:lpstr>Office Theme</vt:lpstr>
      <vt:lpstr>Program  antibullying pentru instruirea profesioniștilor</vt:lpstr>
      <vt:lpstr>Copilul cu care nu se joacă nimeni </vt:lpstr>
      <vt:lpstr>PowerPoint Presentation</vt:lpstr>
      <vt:lpstr> Cele mai frecvente motive pentru care copiii sunt marginalizaţi </vt:lpstr>
      <vt:lpstr>Marginalizarea influenţează</vt:lpstr>
      <vt:lpstr>Ipoteze explicative </vt:lpstr>
      <vt:lpstr>Natura relaţiei pe care educatoarea o stabileşte cu copiii</vt:lpstr>
      <vt:lpstr>Prevenirea marginalizării. </vt:lpstr>
      <vt:lpstr>Interventie copilul cu care nu se joacă nimeni</vt:lpstr>
      <vt:lpstr>Modificarea perceptiei cadrelor didactice </vt:lpstr>
      <vt:lpstr>Modificarea percepţiei copiilor de la grupă privind copilul marginalizat.</vt:lpstr>
      <vt:lpstr>Exemplu de intervenție</vt:lpstr>
      <vt:lpstr>Modificarea percepţiei  copilului  expus marginalizării  despre el.</vt:lpstr>
      <vt:lpstr> Copilul care priveşte în mod frecvent jocul celorlalţi copii şi refuză să se implice.</vt:lpstr>
      <vt:lpstr>PowerPoint Presentation</vt:lpstr>
      <vt:lpstr>PowerPoint Presentation</vt:lpstr>
      <vt:lpstr>Copilul care stă retras şi preferă să se joace singur</vt:lpstr>
      <vt:lpstr>PowerPoint Presentation</vt:lpstr>
      <vt:lpstr>Comportamente asociate timidităţii care necesită atenţia cadului didactic </vt:lpstr>
      <vt:lpstr>Tachinarea între copii „Nebunul... grăsanul... aragaz cu patru ochi...” </vt:lpstr>
      <vt:lpstr>De ce folosesc unii copii aceasta strategie? </vt:lpstr>
      <vt:lpstr>Aplicație practică </vt:lpstr>
      <vt:lpstr>Percepții, reacții si mesaje de învățare pentru copii</vt:lpstr>
      <vt:lpstr>Interpretări diferite, reacții diferite  si contexte diferite de învățare</vt:lpstr>
      <vt:lpstr>“Claudiu este rău” </vt:lpstr>
      <vt:lpstr>Ce mesaje transmite cadrul didactic prin reacţiile pe care le are ? </vt:lpstr>
      <vt:lpstr>„ aşa sunt copiii...uneori fac glume proste dar nu i-a facut nimic grav”</vt:lpstr>
      <vt:lpstr>“Este un comportament prin care Claudiu a învățat că poate atrage imediat atenția asupra lui”. </vt:lpstr>
      <vt:lpstr>PowerPoint Presentation</vt:lpstr>
      <vt:lpstr>Cum poate să răspundă adultul în acord cu obiectivele de învăţare? </vt:lpstr>
      <vt:lpstr>PowerPoint Presentation</vt:lpstr>
      <vt:lpstr>PowerPoint Presentation</vt:lpstr>
      <vt:lpstr>“Ciprian are nevoie de ajutor să învețe cum să facă fața tachinărilor” </vt:lpstr>
      <vt:lpstr>Diagrama palmei </vt:lpstr>
      <vt:lpstr>Reacții care descurajează tachinarea </vt:lpstr>
      <vt:lpstr>Pentru copiii de 5-7 ani poate fi exersată şi tehnica reformulării. </vt:lpstr>
      <vt:lpstr>Ce învaţă copiii din această experienţă?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antibullying pentru instruirea profesioniștilor</dc:title>
  <dc:creator>sorina petrica</dc:creator>
  <cp:lastModifiedBy>Inna</cp:lastModifiedBy>
  <cp:revision>18</cp:revision>
  <dcterms:created xsi:type="dcterms:W3CDTF">2021-04-20T04:09:12Z</dcterms:created>
  <dcterms:modified xsi:type="dcterms:W3CDTF">2021-04-27T05:41:55Z</dcterms:modified>
</cp:coreProperties>
</file>