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3" r:id="rId8"/>
    <p:sldId id="262" r:id="rId9"/>
    <p:sldId id="264" r:id="rId10"/>
    <p:sldId id="265" r:id="rId11"/>
    <p:sldId id="266" r:id="rId12"/>
    <p:sldId id="261" r:id="rId13"/>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90292759-E49F-4B43-9484-507E48CD9C65}" type="datetimeFigureOut">
              <a:rPr lang="ro-RO" smtClean="0"/>
              <a:t>20.04.2021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82580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90292759-E49F-4B43-9484-507E48CD9C65}" type="datetimeFigureOut">
              <a:rPr lang="ro-RO" smtClean="0"/>
              <a:t>20.04.2021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209097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90292759-E49F-4B43-9484-507E48CD9C65}" type="datetimeFigureOut">
              <a:rPr lang="ro-RO" smtClean="0"/>
              <a:t>20.04.2021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379960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90292759-E49F-4B43-9484-507E48CD9C65}" type="datetimeFigureOut">
              <a:rPr lang="ro-RO" smtClean="0"/>
              <a:t>20.04.2021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310768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2759-E49F-4B43-9484-507E48CD9C65}" type="datetimeFigureOut">
              <a:rPr lang="ro-RO" smtClean="0"/>
              <a:t>20.04.2021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24276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90292759-E49F-4B43-9484-507E48CD9C65}" type="datetimeFigureOut">
              <a:rPr lang="ro-RO" smtClean="0"/>
              <a:t>20.04.2021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372454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90292759-E49F-4B43-9484-507E48CD9C65}" type="datetimeFigureOut">
              <a:rPr lang="ro-RO" smtClean="0"/>
              <a:t>20.04.2021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334939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90292759-E49F-4B43-9484-507E48CD9C65}" type="datetimeFigureOut">
              <a:rPr lang="ro-RO" smtClean="0"/>
              <a:t>20.04.2021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74027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92759-E49F-4B43-9484-507E48CD9C65}" type="datetimeFigureOut">
              <a:rPr lang="ro-RO" smtClean="0"/>
              <a:t>20.04.2021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73040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2759-E49F-4B43-9484-507E48CD9C65}" type="datetimeFigureOut">
              <a:rPr lang="ro-RO" smtClean="0"/>
              <a:t>20.04.2021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146061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2759-E49F-4B43-9484-507E48CD9C65}" type="datetimeFigureOut">
              <a:rPr lang="ro-RO" smtClean="0"/>
              <a:t>20.04.2021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E5D6F2-7583-4088-A098-E7DEA7793338}" type="slidenum">
              <a:rPr lang="ro-RO" smtClean="0"/>
              <a:t>‹#›</a:t>
            </a:fld>
            <a:endParaRPr lang="ro-RO"/>
          </a:p>
        </p:txBody>
      </p:sp>
    </p:spTree>
    <p:extLst>
      <p:ext uri="{BB962C8B-B14F-4D97-AF65-F5344CB8AC3E}">
        <p14:creationId xmlns:p14="http://schemas.microsoft.com/office/powerpoint/2010/main" val="375430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2759-E49F-4B43-9484-507E48CD9C65}" type="datetimeFigureOut">
              <a:rPr lang="ro-RO" smtClean="0"/>
              <a:t>20.04.2021</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5D6F2-7583-4088-A098-E7DEA7793338}" type="slidenum">
              <a:rPr lang="ro-RO" smtClean="0"/>
              <a:t>‹#›</a:t>
            </a:fld>
            <a:endParaRPr lang="ro-RO"/>
          </a:p>
        </p:txBody>
      </p:sp>
    </p:spTree>
    <p:extLst>
      <p:ext uri="{BB962C8B-B14F-4D97-AF65-F5344CB8AC3E}">
        <p14:creationId xmlns:p14="http://schemas.microsoft.com/office/powerpoint/2010/main" val="679086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45634"/>
            <a:ext cx="9144000" cy="2181308"/>
          </a:xfrm>
        </p:spPr>
        <p:txBody>
          <a:bodyPr>
            <a:normAutofit fontScale="90000"/>
          </a:bodyPr>
          <a:lstStyle/>
          <a:p>
            <a:r>
              <a:rPr lang="ro-RO" b="1" dirty="0" smtClean="0"/>
              <a:t>Program </a:t>
            </a:r>
            <a:r>
              <a:rPr lang="ro-RO" b="1" dirty="0" err="1" smtClean="0"/>
              <a:t>antibullying</a:t>
            </a:r>
            <a:r>
              <a:rPr lang="ro-RO" b="1" dirty="0" smtClean="0"/>
              <a:t> </a:t>
            </a:r>
            <a:br>
              <a:rPr lang="ro-RO" b="1" dirty="0" smtClean="0"/>
            </a:br>
            <a:r>
              <a:rPr lang="ro-RO" b="1" dirty="0" smtClean="0"/>
              <a:t>pentru instruirea profesioniștilor</a:t>
            </a:r>
            <a:endParaRPr lang="ro-RO" b="1" dirty="0"/>
          </a:p>
        </p:txBody>
      </p:sp>
      <p:sp>
        <p:nvSpPr>
          <p:cNvPr id="3" name="Subtitle 2"/>
          <p:cNvSpPr>
            <a:spLocks noGrp="1"/>
          </p:cNvSpPr>
          <p:nvPr>
            <p:ph type="subTitle" idx="1"/>
          </p:nvPr>
        </p:nvSpPr>
        <p:spPr>
          <a:xfrm>
            <a:off x="601362" y="4168345"/>
            <a:ext cx="10989276" cy="2405449"/>
          </a:xfrm>
        </p:spPr>
        <p:txBody>
          <a:bodyPr>
            <a:normAutofit fontScale="92500" lnSpcReduction="10000"/>
          </a:bodyPr>
          <a:lstStyle/>
          <a:p>
            <a:r>
              <a:rPr lang="ro-RO" dirty="0"/>
              <a:t>Activitate </a:t>
            </a:r>
            <a:r>
              <a:rPr lang="ro-RO" dirty="0" smtClean="0"/>
              <a:t>organizată de </a:t>
            </a:r>
            <a:r>
              <a:rPr lang="ro-RO" b="1" dirty="0" smtClean="0"/>
              <a:t>Terre des </a:t>
            </a:r>
            <a:r>
              <a:rPr lang="ro-RO" b="1" dirty="0" err="1" smtClean="0"/>
              <a:t>Hommes</a:t>
            </a:r>
            <a:r>
              <a:rPr lang="ro-RO" b="1" dirty="0" smtClean="0"/>
              <a:t> Moldova</a:t>
            </a:r>
            <a:r>
              <a:rPr lang="ro-RO" dirty="0" smtClean="0"/>
              <a:t>,</a:t>
            </a:r>
          </a:p>
          <a:p>
            <a:r>
              <a:rPr lang="ro-RO" dirty="0" smtClean="0"/>
              <a:t>implementată </a:t>
            </a:r>
            <a:r>
              <a:rPr lang="ro-RO" dirty="0"/>
              <a:t>cu suportul </a:t>
            </a:r>
            <a:r>
              <a:rPr lang="ro-RO" b="1" dirty="0"/>
              <a:t>UNICEF Moldova </a:t>
            </a:r>
            <a:r>
              <a:rPr lang="ro-RO" dirty="0"/>
              <a:t>și </a:t>
            </a:r>
            <a:r>
              <a:rPr lang="ro-RO" b="1" dirty="0"/>
              <a:t>ChildHu</a:t>
            </a:r>
            <a:r>
              <a:rPr lang="ro-RO" dirty="0"/>
              <a:t>b în cadrul proiectului „</a:t>
            </a:r>
            <a:r>
              <a:rPr lang="ro-RO" i="1" dirty="0"/>
              <a:t>Eforturi comune de a combate bullying-ul în Moldova”</a:t>
            </a:r>
            <a:r>
              <a:rPr lang="ro-RO" dirty="0"/>
              <a:t>. </a:t>
            </a:r>
            <a:endParaRPr lang="ro-RO" dirty="0" smtClean="0"/>
          </a:p>
          <a:p>
            <a:r>
              <a:rPr lang="ro-RO" dirty="0" smtClean="0"/>
              <a:t>Facilitatoare: </a:t>
            </a:r>
          </a:p>
          <a:p>
            <a:r>
              <a:rPr lang="ro-RO" b="1" dirty="0" smtClean="0"/>
              <a:t>Sorina Petrică</a:t>
            </a:r>
            <a:r>
              <a:rPr lang="ro-RO" dirty="0" smtClean="0"/>
              <a:t>, consultantă internațională (România) </a:t>
            </a:r>
          </a:p>
          <a:p>
            <a:r>
              <a:rPr lang="ro-RO" b="1" dirty="0" smtClean="0"/>
              <a:t>Daniela </a:t>
            </a:r>
            <a:r>
              <a:rPr lang="ro-RO" b="1" dirty="0" err="1" smtClean="0"/>
              <a:t>Terzi-Barbaroșie</a:t>
            </a:r>
            <a:r>
              <a:rPr lang="ro-RO" dirty="0" smtClean="0"/>
              <a:t>, consultantă națională (Moldova) </a:t>
            </a:r>
            <a:endParaRPr lang="ro-RO" dirty="0"/>
          </a:p>
          <a:p>
            <a:endParaRPr lang="ro-RO" dirty="0"/>
          </a:p>
        </p:txBody>
      </p:sp>
      <p:pic>
        <p:nvPicPr>
          <p:cNvPr id="4" name="Slika 4">
            <a:extLst>
              <a:ext uri="{FF2B5EF4-FFF2-40B4-BE49-F238E27FC236}">
                <a16:creationId xmlns:lc="http://schemas.openxmlformats.org/drawingml/2006/lockedCanvas" xmlns="" xmlns:a16="http://schemas.microsoft.com/office/drawing/2014/main" id="{78BC7CE0-36BB-4528-9C4D-7D25B2CBCCFD}"/>
              </a:ext>
            </a:extLst>
          </p:cNvPr>
          <p:cNvPicPr/>
          <p:nvPr/>
        </p:nvPicPr>
        <p:blipFill>
          <a:blip r:embed="rId2">
            <a:extLst>
              <a:ext uri="{28A0092B-C50C-407E-A947-70E740481C1C}">
                <a14:useLocalDpi xmlns:a14="http://schemas.microsoft.com/office/drawing/2010/main" val="0"/>
              </a:ext>
            </a:extLst>
          </a:blip>
          <a:stretch>
            <a:fillRect/>
          </a:stretch>
        </p:blipFill>
        <p:spPr>
          <a:xfrm>
            <a:off x="7858897" y="313038"/>
            <a:ext cx="2495235" cy="809325"/>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655806" y="416392"/>
            <a:ext cx="2162175" cy="516255"/>
          </a:xfrm>
          <a:prstGeom prst="rect">
            <a:avLst/>
          </a:prstGeom>
          <a:noFill/>
          <a:ln>
            <a:noFill/>
          </a:ln>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6146" y="239793"/>
            <a:ext cx="1005840" cy="1005840"/>
          </a:xfrm>
          <a:prstGeom prst="rect">
            <a:avLst/>
          </a:prstGeom>
          <a:noFill/>
          <a:ln>
            <a:noFill/>
          </a:ln>
        </p:spPr>
      </p:pic>
    </p:spTree>
    <p:extLst>
      <p:ext uri="{BB962C8B-B14F-4D97-AF65-F5344CB8AC3E}">
        <p14:creationId xmlns:p14="http://schemas.microsoft.com/office/powerpoint/2010/main" val="158887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297" y="0"/>
            <a:ext cx="10515600" cy="477795"/>
          </a:xfrm>
        </p:spPr>
        <p:txBody>
          <a:bodyPr>
            <a:normAutofit fontScale="90000"/>
          </a:bodyPr>
          <a:lstStyle/>
          <a:p>
            <a:r>
              <a:rPr lang="ro-RO" dirty="0" smtClean="0"/>
              <a:t/>
            </a:r>
            <a:br>
              <a:rPr lang="ro-RO" dirty="0" smtClean="0"/>
            </a:br>
            <a:r>
              <a:rPr lang="ro-RO" sz="3600" b="1" dirty="0" smtClean="0"/>
              <a:t>Intervenția </a:t>
            </a:r>
            <a:r>
              <a:rPr lang="ro-RO" sz="3600" b="1" dirty="0"/>
              <a:t>la nivel de </a:t>
            </a:r>
            <a:r>
              <a:rPr lang="ro-RO" sz="3600" b="1" dirty="0" smtClean="0"/>
              <a:t>antecedente/ context presupune</a:t>
            </a:r>
            <a:r>
              <a:rPr lang="ro-RO" sz="3600" b="1" dirty="0"/>
              <a:t>:</a:t>
            </a:r>
            <a:r>
              <a:rPr lang="ro-RO" dirty="0"/>
              <a:t/>
            </a:r>
            <a:br>
              <a:rPr lang="ro-RO" dirty="0"/>
            </a:br>
            <a:endParaRPr lang="ro-RO" dirty="0"/>
          </a:p>
        </p:txBody>
      </p:sp>
      <p:sp>
        <p:nvSpPr>
          <p:cNvPr id="3" name="Content Placeholder 2"/>
          <p:cNvSpPr>
            <a:spLocks noGrp="1"/>
          </p:cNvSpPr>
          <p:nvPr>
            <p:ph idx="1"/>
          </p:nvPr>
        </p:nvSpPr>
        <p:spPr>
          <a:xfrm>
            <a:off x="0" y="790832"/>
            <a:ext cx="12060195" cy="5955201"/>
          </a:xfrm>
        </p:spPr>
        <p:txBody>
          <a:bodyPr>
            <a:normAutofit fontScale="70000" lnSpcReduction="20000"/>
          </a:bodyPr>
          <a:lstStyle/>
          <a:p>
            <a:pPr lvl="0" algn="just"/>
            <a:r>
              <a:rPr lang="ro-RO" dirty="0" smtClean="0"/>
              <a:t>Să </a:t>
            </a:r>
            <a:r>
              <a:rPr lang="ro-RO" dirty="0"/>
              <a:t>creștem supervizarea în locurile în care se întâmplă cel mai frecvent comportamentele de bullying (terenul de sport, holuri, băi, curtea școlii) </a:t>
            </a:r>
            <a:endParaRPr lang="ro-RO" dirty="0" smtClean="0"/>
          </a:p>
          <a:p>
            <a:pPr marL="0" lvl="0" indent="0" algn="just">
              <a:buNone/>
            </a:pPr>
            <a:endParaRPr lang="ro-RO" dirty="0"/>
          </a:p>
          <a:p>
            <a:pPr lvl="0" algn="just"/>
            <a:r>
              <a:rPr lang="ro-RO" dirty="0"/>
              <a:t>Să stabilim </a:t>
            </a:r>
            <a:r>
              <a:rPr lang="ro-RO" b="1" dirty="0"/>
              <a:t>regulile</a:t>
            </a:r>
            <a:r>
              <a:rPr lang="ro-RO" dirty="0"/>
              <a:t> </a:t>
            </a:r>
            <a:r>
              <a:rPr lang="ro-RO" dirty="0" smtClean="0"/>
              <a:t>clasei/ școlii </a:t>
            </a:r>
            <a:r>
              <a:rPr lang="ro-RO" dirty="0"/>
              <a:t>care exprimă clar ce așteptăm de la un copil să facă într-o situație de interacțiune cu colegii </a:t>
            </a:r>
            <a:endParaRPr lang="ro-RO" dirty="0" smtClean="0"/>
          </a:p>
          <a:p>
            <a:pPr marL="0" lvl="0" indent="0" algn="just">
              <a:buNone/>
            </a:pPr>
            <a:endParaRPr lang="ro-RO" dirty="0"/>
          </a:p>
          <a:p>
            <a:pPr lvl="0" algn="just"/>
            <a:r>
              <a:rPr lang="ro-RO" dirty="0"/>
              <a:t>Să stabilim </a:t>
            </a:r>
            <a:r>
              <a:rPr lang="ro-RO" b="1" dirty="0"/>
              <a:t>consecințe clare </a:t>
            </a:r>
            <a:r>
              <a:rPr lang="ro-RO" dirty="0"/>
              <a:t>pentru încălcarea fiecărei reguli și să aplicăm consecvent  </a:t>
            </a:r>
            <a:r>
              <a:rPr lang="ro-RO" b="1" dirty="0"/>
              <a:t>consecințele</a:t>
            </a:r>
            <a:r>
              <a:rPr lang="ro-RO" dirty="0"/>
              <a:t> pentru manifestarea comportamentelor de bullying </a:t>
            </a:r>
            <a:endParaRPr lang="ro-RO" dirty="0" smtClean="0"/>
          </a:p>
          <a:p>
            <a:pPr marL="0" lvl="0" indent="0" algn="just">
              <a:buNone/>
            </a:pPr>
            <a:endParaRPr lang="ro-RO" dirty="0"/>
          </a:p>
          <a:p>
            <a:pPr lvl="0" algn="just"/>
            <a:r>
              <a:rPr lang="ro-RO" dirty="0"/>
              <a:t>Să utilizăm recompense copiii care au reacții de descurajare a bullying-ului (iau apărarea unui elev țintă sau solicit ajutorul unui adult</a:t>
            </a:r>
            <a:r>
              <a:rPr lang="ro-RO" dirty="0" smtClean="0"/>
              <a:t>)</a:t>
            </a:r>
          </a:p>
          <a:p>
            <a:pPr marL="0" lvl="0" indent="0" algn="just">
              <a:buNone/>
            </a:pPr>
            <a:endParaRPr lang="ro-RO" dirty="0"/>
          </a:p>
          <a:p>
            <a:pPr lvl="0" algn="just"/>
            <a:r>
              <a:rPr lang="ro-RO" dirty="0"/>
              <a:t>Să modificăm, prin intervenții </a:t>
            </a:r>
            <a:r>
              <a:rPr lang="ro-RO" dirty="0" smtClean="0"/>
              <a:t>la clasă, </a:t>
            </a:r>
            <a:r>
              <a:rPr lang="ro-RO" dirty="0"/>
              <a:t>nivelul de empatie, atitudinea și modul de reacție al colegilor martori fața de situația în care un coleg este ținta a bullying-ului (astfel încât să fie cât mai mulți colegi care să ia apărarea colegului care este țintă a bullying-ului sau solicită ajutorul unei cuiva care are o putere mai mare- un adult</a:t>
            </a:r>
            <a:r>
              <a:rPr lang="ro-RO" dirty="0" smtClean="0"/>
              <a:t>)</a:t>
            </a:r>
          </a:p>
          <a:p>
            <a:pPr marL="0" lvl="0" indent="0" algn="just">
              <a:buNone/>
            </a:pPr>
            <a:endParaRPr lang="ro-RO" dirty="0"/>
          </a:p>
          <a:p>
            <a:pPr algn="just"/>
            <a:r>
              <a:rPr lang="ro-RO" dirty="0"/>
              <a:t>Să modificăm, prin intervenții la nivelul cadrelor didactice, nivelul de cunoștințe, de empatie și atitudinea lor față de copilul țintă  astfel încât prin atitudinea lor să modeleze acceptarea </a:t>
            </a:r>
            <a:r>
              <a:rPr lang="ro-RO" dirty="0" smtClean="0"/>
              <a:t>în </a:t>
            </a:r>
            <a:r>
              <a:rPr lang="ro-RO" dirty="0"/>
              <a:t>grupul de copii. </a:t>
            </a:r>
          </a:p>
        </p:txBody>
      </p:sp>
    </p:spTree>
    <p:extLst>
      <p:ext uri="{BB962C8B-B14F-4D97-AF65-F5344CB8AC3E}">
        <p14:creationId xmlns:p14="http://schemas.microsoft.com/office/powerpoint/2010/main" val="1866462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249796"/>
            <a:ext cx="10515600" cy="521283"/>
          </a:xfrm>
        </p:spPr>
        <p:txBody>
          <a:bodyPr>
            <a:normAutofit fontScale="90000"/>
          </a:bodyPr>
          <a:lstStyle/>
          <a:p>
            <a:r>
              <a:rPr lang="ro-RO" b="1" dirty="0" smtClean="0"/>
              <a:t/>
            </a:r>
            <a:br>
              <a:rPr lang="ro-RO" b="1" dirty="0" smtClean="0"/>
            </a:br>
            <a:r>
              <a:rPr lang="ro-RO" b="1" dirty="0" smtClean="0"/>
              <a:t>Ce </a:t>
            </a:r>
            <a:r>
              <a:rPr lang="ro-RO" b="1" dirty="0"/>
              <a:t>presupune o intervenție la nivel de </a:t>
            </a:r>
            <a:r>
              <a:rPr lang="ro-RO" b="1" dirty="0" smtClean="0"/>
              <a:t>consecințe:</a:t>
            </a:r>
            <a:r>
              <a:rPr lang="ro-RO" dirty="0"/>
              <a:t/>
            </a:r>
            <a:br>
              <a:rPr lang="ro-RO" dirty="0"/>
            </a:br>
            <a:endParaRPr lang="ro-RO" dirty="0"/>
          </a:p>
        </p:txBody>
      </p:sp>
      <p:sp>
        <p:nvSpPr>
          <p:cNvPr id="3" name="Content Placeholder 2"/>
          <p:cNvSpPr>
            <a:spLocks noGrp="1"/>
          </p:cNvSpPr>
          <p:nvPr>
            <p:ph idx="1"/>
          </p:nvPr>
        </p:nvSpPr>
        <p:spPr>
          <a:xfrm>
            <a:off x="214184" y="1203649"/>
            <a:ext cx="11617032" cy="5271796"/>
          </a:xfrm>
        </p:spPr>
        <p:txBody>
          <a:bodyPr>
            <a:normAutofit/>
          </a:bodyPr>
          <a:lstStyle/>
          <a:p>
            <a:pPr lvl="0" algn="just"/>
            <a:r>
              <a:rPr lang="ro-RO" dirty="0"/>
              <a:t>Să lucrăm individual cu copilul țintă pentru a schimba modul de reacție care alimentează comportamentul </a:t>
            </a:r>
            <a:r>
              <a:rPr lang="ro-RO" dirty="0" smtClean="0"/>
              <a:t>de bullying, </a:t>
            </a:r>
            <a:r>
              <a:rPr lang="ro-RO" dirty="0"/>
              <a:t>atunci când situația de bullying este moderată ca intensitate și elevul poate practica abilitățile învățate</a:t>
            </a:r>
            <a:r>
              <a:rPr lang="ro-RO" dirty="0" smtClean="0"/>
              <a:t>.</a:t>
            </a:r>
          </a:p>
          <a:p>
            <a:pPr marL="0" lvl="0" indent="0" algn="just">
              <a:buNone/>
            </a:pPr>
            <a:endParaRPr lang="ro-RO" dirty="0"/>
          </a:p>
          <a:p>
            <a:pPr lvl="0" algn="just"/>
            <a:r>
              <a:rPr lang="ro-RO" dirty="0"/>
              <a:t>Să lucrăm cu grupul de copii din clasă pentru a schimba reacțiile colegilor martori care alimentează direct </a:t>
            </a:r>
            <a:r>
              <a:rPr lang="ro-RO" dirty="0" smtClean="0"/>
              <a:t>comportamentul </a:t>
            </a:r>
            <a:r>
              <a:rPr lang="ro-RO" dirty="0"/>
              <a:t>de bullying prin faptul că râd, instigă sau privesc în tăcere </a:t>
            </a:r>
          </a:p>
          <a:p>
            <a:pPr algn="just"/>
            <a:endParaRPr lang="ro-RO" dirty="0" smtClean="0"/>
          </a:p>
          <a:p>
            <a:pPr marL="0" indent="0" algn="just">
              <a:buNone/>
            </a:pPr>
            <a:r>
              <a:rPr lang="ro-RO" b="1" dirty="0" smtClean="0"/>
              <a:t>Nota Bene! </a:t>
            </a:r>
            <a:r>
              <a:rPr lang="ro-RO" dirty="0"/>
              <a:t>Frecvența comportamentelor de bullying este mai mare în clasele unde colegii au reacții prin care întăresc comportamentul de bullying și iau rar apărarea colegului țintă. Acest tip de reacție conduce la recompensarea socială a comportamentului de bullying </a:t>
            </a:r>
          </a:p>
        </p:txBody>
      </p:sp>
    </p:spTree>
    <p:extLst>
      <p:ext uri="{BB962C8B-B14F-4D97-AF65-F5344CB8AC3E}">
        <p14:creationId xmlns:p14="http://schemas.microsoft.com/office/powerpoint/2010/main" val="4242483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Exercițiu practic: </a:t>
            </a:r>
            <a:r>
              <a:rPr lang="ro-RO" b="1" dirty="0" smtClean="0"/>
              <a:t>Tema pentru acasă </a:t>
            </a:r>
            <a:r>
              <a:rPr lang="ro-RO" b="1" dirty="0" smtClean="0">
                <a:sym typeface="Wingdings" panose="05000000000000000000" pitchFamily="2" charset="2"/>
              </a:rPr>
              <a:t></a:t>
            </a:r>
            <a:r>
              <a:rPr lang="ro-RO" dirty="0"/>
              <a:t/>
            </a:r>
            <a:br>
              <a:rPr lang="ro-RO" dirty="0"/>
            </a:br>
            <a:endParaRPr lang="ro-RO" dirty="0"/>
          </a:p>
        </p:txBody>
      </p:sp>
      <p:sp>
        <p:nvSpPr>
          <p:cNvPr id="3" name="Content Placeholder 2"/>
          <p:cNvSpPr>
            <a:spLocks noGrp="1"/>
          </p:cNvSpPr>
          <p:nvPr>
            <p:ph idx="1"/>
          </p:nvPr>
        </p:nvSpPr>
        <p:spPr/>
        <p:txBody>
          <a:bodyPr/>
          <a:lstStyle/>
          <a:p>
            <a:pPr marL="0" indent="0">
              <a:buNone/>
            </a:pPr>
            <a:endParaRPr lang="ro-RO" dirty="0" smtClean="0"/>
          </a:p>
          <a:p>
            <a:pPr marL="0" indent="0">
              <a:buNone/>
            </a:pPr>
            <a:r>
              <a:rPr lang="ro-RO" dirty="0" smtClean="0"/>
              <a:t>În baza Modelului ABC efectuați analiza unei situații </a:t>
            </a:r>
            <a:r>
              <a:rPr lang="ro-RO" dirty="0"/>
              <a:t>de bullying întâlnită în </a:t>
            </a:r>
            <a:r>
              <a:rPr lang="ro-RO" dirty="0" smtClean="0"/>
              <a:t>practica dvs. </a:t>
            </a:r>
          </a:p>
          <a:p>
            <a:pPr marL="0" indent="0">
              <a:buNone/>
            </a:pPr>
            <a:endParaRPr lang="ro-RO" dirty="0" smtClean="0"/>
          </a:p>
          <a:p>
            <a:pPr marL="0" indent="0">
              <a:buNone/>
            </a:pPr>
            <a:r>
              <a:rPr lang="ro-RO" dirty="0" smtClean="0"/>
              <a:t>În cazul în care nu ați avut asemenea situații, efectuați această analiză pentru un caz despre care ați auzit de la cineva din colegi, părinți, elevi, etc.</a:t>
            </a:r>
            <a:endParaRPr lang="ro-RO" dirty="0"/>
          </a:p>
          <a:p>
            <a:endParaRPr lang="ro-RO" dirty="0"/>
          </a:p>
        </p:txBody>
      </p:sp>
    </p:spTree>
    <p:extLst>
      <p:ext uri="{BB962C8B-B14F-4D97-AF65-F5344CB8AC3E}">
        <p14:creationId xmlns:p14="http://schemas.microsoft.com/office/powerpoint/2010/main" val="394915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46" y="164757"/>
            <a:ext cx="9382897" cy="1054443"/>
          </a:xfrm>
        </p:spPr>
        <p:txBody>
          <a:bodyPr>
            <a:normAutofit fontScale="90000"/>
          </a:bodyPr>
          <a:lstStyle/>
          <a:p>
            <a:pPr algn="ctr"/>
            <a:r>
              <a:rPr lang="ro-RO" dirty="0" smtClean="0"/>
              <a:t/>
            </a:r>
            <a:br>
              <a:rPr lang="ro-RO" dirty="0" smtClean="0"/>
            </a:br>
            <a:r>
              <a:rPr lang="ro-RO" dirty="0" smtClean="0"/>
              <a:t>Ziua </a:t>
            </a:r>
            <a:r>
              <a:rPr lang="ro-RO" dirty="0"/>
              <a:t>2</a:t>
            </a:r>
            <a:r>
              <a:rPr lang="ro-RO" dirty="0" smtClean="0"/>
              <a:t>. </a:t>
            </a:r>
            <a:r>
              <a:rPr lang="ro-RO" b="1" dirty="0" smtClean="0"/>
              <a:t>Sesiunea 2</a:t>
            </a:r>
            <a:r>
              <a:rPr lang="ro-RO" b="1" dirty="0"/>
              <a:t/>
            </a:r>
            <a:br>
              <a:rPr lang="ro-RO" b="1" dirty="0"/>
            </a:br>
            <a:endParaRPr lang="ro-RO"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6182" y="479027"/>
            <a:ext cx="2064866" cy="18028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7380" y="2026298"/>
            <a:ext cx="7620000" cy="3962400"/>
          </a:xfrm>
          <a:prstGeom prst="rect">
            <a:avLst/>
          </a:prstGeom>
        </p:spPr>
      </p:pic>
    </p:spTree>
    <p:extLst>
      <p:ext uri="{BB962C8B-B14F-4D97-AF65-F5344CB8AC3E}">
        <p14:creationId xmlns:p14="http://schemas.microsoft.com/office/powerpoint/2010/main" val="2418112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0" y="261668"/>
            <a:ext cx="11180805" cy="595067"/>
          </a:xfrm>
        </p:spPr>
        <p:txBody>
          <a:bodyPr>
            <a:normAutofit/>
          </a:bodyPr>
          <a:lstStyle/>
          <a:p>
            <a:pPr algn="ctr"/>
            <a:r>
              <a:rPr lang="ro-RO" sz="3200" b="1" dirty="0"/>
              <a:t>Identificarea funcției comportamentului de </a:t>
            </a:r>
            <a:r>
              <a:rPr lang="ro-RO" sz="3200" b="1" dirty="0" smtClean="0"/>
              <a:t>bullying: Modelul ABC</a:t>
            </a:r>
            <a:endParaRPr lang="ro-RO" sz="3200" b="1" dirty="0"/>
          </a:p>
        </p:txBody>
      </p:sp>
      <p:sp>
        <p:nvSpPr>
          <p:cNvPr id="3" name="Content Placeholder 2"/>
          <p:cNvSpPr>
            <a:spLocks noGrp="1"/>
          </p:cNvSpPr>
          <p:nvPr>
            <p:ph idx="1"/>
          </p:nvPr>
        </p:nvSpPr>
        <p:spPr>
          <a:xfrm>
            <a:off x="376881" y="1449858"/>
            <a:ext cx="11477368" cy="5189839"/>
          </a:xfrm>
        </p:spPr>
        <p:txBody>
          <a:bodyPr>
            <a:normAutofit lnSpcReduction="10000"/>
          </a:bodyPr>
          <a:lstStyle/>
          <a:p>
            <a:pPr algn="just"/>
            <a:r>
              <a:rPr lang="ro-RO" dirty="0" smtClean="0"/>
              <a:t>… ne oferă </a:t>
            </a:r>
            <a:r>
              <a:rPr lang="ro-RO" dirty="0"/>
              <a:t>un instrument bun de lucru pentru fiecare cadru </a:t>
            </a:r>
            <a:r>
              <a:rPr lang="ro-RO" dirty="0" smtClean="0"/>
              <a:t>didactic, psiholog </a:t>
            </a:r>
            <a:r>
              <a:rPr lang="ro-RO" dirty="0"/>
              <a:t>sau specialist care urmărește schimbarea comportamentelor nepotrivite la copii pentru că ajută la identificarea nevoilor din spatele acestor comportamente </a:t>
            </a:r>
            <a:r>
              <a:rPr lang="ro-RO" dirty="0" smtClean="0"/>
              <a:t>nepotrivite; </a:t>
            </a:r>
          </a:p>
          <a:p>
            <a:pPr marL="0" indent="0" algn="just">
              <a:buNone/>
            </a:pPr>
            <a:endParaRPr lang="ro-RO" dirty="0" smtClean="0"/>
          </a:p>
          <a:p>
            <a:pPr algn="just"/>
            <a:r>
              <a:rPr lang="ro-RO" dirty="0" smtClean="0"/>
              <a:t>… ne </a:t>
            </a:r>
            <a:r>
              <a:rPr lang="ro-RO" dirty="0"/>
              <a:t>ajută să înțelegem ce putem face pentru a schimba un </a:t>
            </a:r>
            <a:r>
              <a:rPr lang="ro-RO" dirty="0" smtClean="0"/>
              <a:t>comportament;</a:t>
            </a:r>
          </a:p>
          <a:p>
            <a:pPr marL="0" indent="0" algn="just">
              <a:buNone/>
            </a:pPr>
            <a:endParaRPr lang="ro-RO" dirty="0" smtClean="0"/>
          </a:p>
          <a:p>
            <a:pPr algn="just"/>
            <a:r>
              <a:rPr lang="ro-RO" dirty="0" smtClean="0"/>
              <a:t>… ne învață să analizăm </a:t>
            </a:r>
            <a:r>
              <a:rPr lang="ro-RO" dirty="0"/>
              <a:t>comportamentul în contextul în care </a:t>
            </a:r>
            <a:r>
              <a:rPr lang="ro-RO" dirty="0" smtClean="0"/>
              <a:t>acesta </a:t>
            </a:r>
            <a:r>
              <a:rPr lang="ro-RO" dirty="0"/>
              <a:t>apare și reacțiile care îl </a:t>
            </a:r>
            <a:r>
              <a:rPr lang="ro-RO" dirty="0" smtClean="0"/>
              <a:t>însoțesc;</a:t>
            </a:r>
          </a:p>
          <a:p>
            <a:pPr marL="0" indent="0" algn="just">
              <a:buNone/>
            </a:pPr>
            <a:endParaRPr lang="ro-RO" dirty="0" smtClean="0"/>
          </a:p>
          <a:p>
            <a:pPr algn="just"/>
            <a:r>
              <a:rPr lang="ro-RO" dirty="0" smtClean="0"/>
              <a:t>… ne clarifică variabilele </a:t>
            </a:r>
            <a:r>
              <a:rPr lang="ro-RO" dirty="0"/>
              <a:t>care influențează acel comportament </a:t>
            </a:r>
            <a:r>
              <a:rPr lang="ro-RO" dirty="0" smtClean="0"/>
              <a:t>și astfel </a:t>
            </a:r>
            <a:r>
              <a:rPr lang="ro-RO" b="1" dirty="0"/>
              <a:t>vom ști ce avem de făcut pentru a-l schimba</a:t>
            </a:r>
          </a:p>
        </p:txBody>
      </p:sp>
    </p:spTree>
    <p:extLst>
      <p:ext uri="{BB962C8B-B14F-4D97-AF65-F5344CB8AC3E}">
        <p14:creationId xmlns:p14="http://schemas.microsoft.com/office/powerpoint/2010/main" val="1750906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461"/>
          </a:xfrm>
        </p:spPr>
        <p:txBody>
          <a:bodyPr/>
          <a:lstStyle/>
          <a:p>
            <a:r>
              <a:rPr lang="ro-RO" dirty="0" smtClean="0"/>
              <a:t>Modelul ABC:</a:t>
            </a:r>
            <a:endParaRPr lang="ro-RO" dirty="0"/>
          </a:p>
        </p:txBody>
      </p:sp>
      <p:sp>
        <p:nvSpPr>
          <p:cNvPr id="5" name="Content Placeholder 4"/>
          <p:cNvSpPr>
            <a:spLocks noGrp="1"/>
          </p:cNvSpPr>
          <p:nvPr>
            <p:ph idx="1"/>
          </p:nvPr>
        </p:nvSpPr>
        <p:spPr/>
        <p:txBody>
          <a:bodyPr/>
          <a:lstStyle/>
          <a:p>
            <a:pPr algn="just"/>
            <a:r>
              <a:rPr lang="ro-RO" b="1" dirty="0"/>
              <a:t>A </a:t>
            </a:r>
            <a:r>
              <a:rPr lang="ro-RO" b="1" dirty="0" smtClean="0"/>
              <a:t>    -</a:t>
            </a:r>
            <a:r>
              <a:rPr lang="ro-RO" dirty="0" smtClean="0"/>
              <a:t>   Antecedente </a:t>
            </a:r>
            <a:r>
              <a:rPr lang="ro-RO" dirty="0"/>
              <a:t>sau contextul în care apare </a:t>
            </a:r>
            <a:r>
              <a:rPr lang="ro-RO" dirty="0" smtClean="0"/>
              <a:t>comportamentul x</a:t>
            </a:r>
            <a:endParaRPr lang="ro-RO" dirty="0"/>
          </a:p>
          <a:p>
            <a:pPr algn="just"/>
            <a:r>
              <a:rPr lang="ro-RO" b="1" dirty="0"/>
              <a:t>B </a:t>
            </a:r>
            <a:r>
              <a:rPr lang="ro-RO" b="1" dirty="0" smtClean="0"/>
              <a:t>    -   </a:t>
            </a:r>
            <a:r>
              <a:rPr lang="ro-RO" dirty="0" smtClean="0"/>
              <a:t> </a:t>
            </a:r>
            <a:r>
              <a:rPr lang="ro-RO" dirty="0" err="1" smtClean="0"/>
              <a:t>Behavior</a:t>
            </a:r>
            <a:r>
              <a:rPr lang="ro-RO" dirty="0" smtClean="0"/>
              <a:t> (în engl.): Comportamentul propriu-zis</a:t>
            </a:r>
            <a:endParaRPr lang="ro-RO" dirty="0"/>
          </a:p>
          <a:p>
            <a:pPr algn="just"/>
            <a:r>
              <a:rPr lang="ro-RO" b="1" dirty="0" smtClean="0"/>
              <a:t>C - </a:t>
            </a:r>
            <a:r>
              <a:rPr lang="ro-RO" dirty="0" smtClean="0"/>
              <a:t>Consecințe: reacțiile </a:t>
            </a:r>
            <a:r>
              <a:rPr lang="ro-RO" dirty="0"/>
              <a:t>care apar după manifestarea comportamentului de bullying.</a:t>
            </a:r>
          </a:p>
          <a:p>
            <a:endParaRPr lang="ro-RO" dirty="0" smtClean="0"/>
          </a:p>
          <a:p>
            <a:pPr marL="0" indent="0">
              <a:buNone/>
            </a:pPr>
            <a:r>
              <a:rPr lang="ro-RO" dirty="0" smtClean="0"/>
              <a:t>                     A                         B                       C</a:t>
            </a:r>
            <a:endParaRPr lang="ro-RO" dirty="0"/>
          </a:p>
        </p:txBody>
      </p:sp>
      <p:sp>
        <p:nvSpPr>
          <p:cNvPr id="9" name="Right Arrow 8"/>
          <p:cNvSpPr/>
          <p:nvPr/>
        </p:nvSpPr>
        <p:spPr>
          <a:xfrm>
            <a:off x="3122141" y="4366054"/>
            <a:ext cx="1268627" cy="288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Right Arrow 9"/>
          <p:cNvSpPr/>
          <p:nvPr/>
        </p:nvSpPr>
        <p:spPr>
          <a:xfrm>
            <a:off x="5461686" y="4366054"/>
            <a:ext cx="1268627" cy="288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1" name="Curved Left Arrow 10"/>
          <p:cNvSpPr/>
          <p:nvPr/>
        </p:nvSpPr>
        <p:spPr>
          <a:xfrm>
            <a:off x="7125730" y="4489622"/>
            <a:ext cx="1165652" cy="980302"/>
          </a:xfrm>
          <a:prstGeom prst="curvedLeftArrow">
            <a:avLst>
              <a:gd name="adj1" fmla="val 18673"/>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12" name="Up Arrow 11"/>
          <p:cNvSpPr/>
          <p:nvPr/>
        </p:nvSpPr>
        <p:spPr>
          <a:xfrm>
            <a:off x="2603156" y="4843849"/>
            <a:ext cx="263611" cy="626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26905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542" y="700217"/>
            <a:ext cx="10099588" cy="5706486"/>
          </a:xfrm>
          <a:prstGeom prst="rect">
            <a:avLst/>
          </a:prstGeom>
        </p:spPr>
      </p:pic>
    </p:spTree>
    <p:extLst>
      <p:ext uri="{BB962C8B-B14F-4D97-AF65-F5344CB8AC3E}">
        <p14:creationId xmlns:p14="http://schemas.microsoft.com/office/powerpoint/2010/main" val="198059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216" y="0"/>
            <a:ext cx="10515600" cy="511953"/>
          </a:xfrm>
        </p:spPr>
        <p:txBody>
          <a:bodyPr>
            <a:noAutofit/>
          </a:bodyPr>
          <a:lstStyle/>
          <a:p>
            <a:r>
              <a:rPr lang="ro-RO" sz="3200" b="1" dirty="0" smtClean="0">
                <a:latin typeface="Garamond" panose="02020404030301010803" pitchFamily="18" charset="0"/>
              </a:rPr>
              <a:t>Modelul ABC:</a:t>
            </a:r>
            <a:endParaRPr lang="ro-RO" sz="3200" b="1" dirty="0">
              <a:latin typeface="Garamond" panose="02020404030301010803" pitchFamily="18" charset="0"/>
            </a:endParaRPr>
          </a:p>
        </p:txBody>
      </p:sp>
      <p:sp>
        <p:nvSpPr>
          <p:cNvPr id="3" name="Content Placeholder 2"/>
          <p:cNvSpPr>
            <a:spLocks noGrp="1"/>
          </p:cNvSpPr>
          <p:nvPr>
            <p:ph idx="1"/>
          </p:nvPr>
        </p:nvSpPr>
        <p:spPr>
          <a:xfrm>
            <a:off x="391885" y="634482"/>
            <a:ext cx="11588621" cy="6148873"/>
          </a:xfrm>
        </p:spPr>
        <p:txBody>
          <a:bodyPr>
            <a:normAutofit fontScale="70000" lnSpcReduction="20000"/>
          </a:bodyPr>
          <a:lstStyle/>
          <a:p>
            <a:pPr marL="0" indent="0">
              <a:buNone/>
            </a:pPr>
            <a:r>
              <a:rPr lang="ro-RO" b="1" dirty="0"/>
              <a:t>A - Antecedentele -</a:t>
            </a:r>
            <a:r>
              <a:rPr lang="ro-RO" dirty="0" smtClean="0"/>
              <a:t> </a:t>
            </a:r>
            <a:r>
              <a:rPr lang="ro-RO" dirty="0"/>
              <a:t>informații care au legătură cu contextul sau situația în care apare comportamentul de </a:t>
            </a:r>
            <a:r>
              <a:rPr lang="ro-RO" dirty="0" smtClean="0"/>
              <a:t>bullying. </a:t>
            </a:r>
            <a:r>
              <a:rPr lang="ro-RO" dirty="0"/>
              <a:t>Identificăm antecedentele (contextul) prin </a:t>
            </a:r>
            <a:r>
              <a:rPr lang="ro-RO" dirty="0" smtClean="0"/>
              <a:t>căutarea răspunsurilor la întrebarea: </a:t>
            </a:r>
            <a:r>
              <a:rPr lang="ro-RO" i="1" dirty="0" smtClean="0"/>
              <a:t>Ce </a:t>
            </a:r>
            <a:r>
              <a:rPr lang="ro-RO" i="1" dirty="0"/>
              <a:t>se întâmplă înainte de </a:t>
            </a:r>
            <a:r>
              <a:rPr lang="ro-RO" i="1" dirty="0" smtClean="0"/>
              <a:t>apariția </a:t>
            </a:r>
            <a:r>
              <a:rPr lang="ro-RO" i="1" dirty="0"/>
              <a:t>comportamentului de </a:t>
            </a:r>
            <a:r>
              <a:rPr lang="ro-RO" i="1" dirty="0" smtClean="0"/>
              <a:t>bullying? :</a:t>
            </a:r>
            <a:endParaRPr lang="ro-RO" i="1" dirty="0"/>
          </a:p>
          <a:p>
            <a:pPr lvl="0"/>
            <a:r>
              <a:rPr lang="ro-RO" dirty="0"/>
              <a:t>Unde apare comportamentul?</a:t>
            </a:r>
          </a:p>
          <a:p>
            <a:pPr lvl="0"/>
            <a:r>
              <a:rPr lang="ro-RO" dirty="0"/>
              <a:t>Când apare?</a:t>
            </a:r>
          </a:p>
          <a:p>
            <a:pPr lvl="0"/>
            <a:r>
              <a:rPr lang="ro-RO" dirty="0" smtClean="0"/>
              <a:t>În raport c</a:t>
            </a:r>
            <a:r>
              <a:rPr lang="ro-RO" dirty="0" smtClean="0"/>
              <a:t>u </a:t>
            </a:r>
            <a:r>
              <a:rPr lang="ro-RO" dirty="0"/>
              <a:t>cine apare?</a:t>
            </a:r>
          </a:p>
          <a:p>
            <a:pPr lvl="0"/>
            <a:r>
              <a:rPr lang="ro-RO" dirty="0" smtClean="0"/>
              <a:t>În raport cu </a:t>
            </a:r>
            <a:r>
              <a:rPr lang="ro-RO" dirty="0"/>
              <a:t>cine nu apare</a:t>
            </a:r>
            <a:r>
              <a:rPr lang="ro-RO" dirty="0" smtClean="0"/>
              <a:t>?</a:t>
            </a:r>
          </a:p>
          <a:p>
            <a:pPr marL="0" lvl="0" indent="0">
              <a:buNone/>
            </a:pPr>
            <a:endParaRPr lang="ro-RO" dirty="0"/>
          </a:p>
          <a:p>
            <a:pPr marL="0" indent="0">
              <a:buNone/>
            </a:pPr>
            <a:r>
              <a:rPr lang="ro-RO" b="1" dirty="0" smtClean="0"/>
              <a:t>B </a:t>
            </a:r>
            <a:r>
              <a:rPr lang="ro-RO" b="1" dirty="0"/>
              <a:t>– Comportamentul </a:t>
            </a:r>
            <a:r>
              <a:rPr lang="ro-RO" b="1" dirty="0" smtClean="0"/>
              <a:t>- </a:t>
            </a:r>
            <a:r>
              <a:rPr lang="ro-RO" dirty="0" smtClean="0"/>
              <a:t>reprezintă </a:t>
            </a:r>
            <a:r>
              <a:rPr lang="ro-RO" dirty="0"/>
              <a:t>tot ceea ce face un copil, acțiunile pe care le </a:t>
            </a:r>
            <a:r>
              <a:rPr lang="ro-RO" dirty="0" smtClean="0"/>
              <a:t>realizează. </a:t>
            </a:r>
            <a:r>
              <a:rPr lang="ro-RO" dirty="0"/>
              <a:t>Pentru a identifica comportamentul avem în vedere </a:t>
            </a:r>
            <a:r>
              <a:rPr lang="ro-RO" dirty="0" smtClean="0"/>
              <a:t>întrebarea: </a:t>
            </a:r>
            <a:endParaRPr lang="ro-RO" dirty="0"/>
          </a:p>
          <a:p>
            <a:pPr lvl="0"/>
            <a:r>
              <a:rPr lang="ro-RO" i="1" dirty="0"/>
              <a:t>Ce acțiuni face persoana care rănește intenționat pe altcineva</a:t>
            </a:r>
            <a:r>
              <a:rPr lang="ro-RO" i="1" dirty="0" smtClean="0"/>
              <a:t>?</a:t>
            </a:r>
          </a:p>
          <a:p>
            <a:pPr marL="0" lvl="0" indent="0">
              <a:buNone/>
            </a:pPr>
            <a:endParaRPr lang="ro-RO" i="1" dirty="0"/>
          </a:p>
          <a:p>
            <a:pPr marL="0" indent="0">
              <a:buNone/>
            </a:pPr>
            <a:r>
              <a:rPr lang="ro-RO" b="1" dirty="0"/>
              <a:t>C – </a:t>
            </a:r>
            <a:r>
              <a:rPr lang="ro-RO" b="1" dirty="0" err="1"/>
              <a:t>consecinţele</a:t>
            </a:r>
            <a:r>
              <a:rPr lang="ro-RO" b="1" dirty="0"/>
              <a:t> </a:t>
            </a:r>
            <a:r>
              <a:rPr lang="ro-RO" dirty="0"/>
              <a:t> – </a:t>
            </a:r>
            <a:r>
              <a:rPr lang="ro-RO" dirty="0" smtClean="0"/>
              <a:t>reacțiile </a:t>
            </a:r>
            <a:r>
              <a:rPr lang="ro-RO" dirty="0"/>
              <a:t>care apar </a:t>
            </a:r>
            <a:r>
              <a:rPr lang="ro-RO" dirty="0" smtClean="0"/>
              <a:t>imediat </a:t>
            </a:r>
            <a:r>
              <a:rPr lang="ro-RO" dirty="0"/>
              <a:t>după manifestarea comportamentului de bullying şi au rolul de încuraja sau descuraja manifestarea viitoare a comportamentului respectiv. </a:t>
            </a:r>
            <a:r>
              <a:rPr lang="ro-RO" dirty="0" smtClean="0"/>
              <a:t>Pentru </a:t>
            </a:r>
            <a:r>
              <a:rPr lang="ro-RO" dirty="0"/>
              <a:t>a identifica consecințele ne punem întrebările:</a:t>
            </a:r>
          </a:p>
          <a:p>
            <a:pPr lvl="0"/>
            <a:r>
              <a:rPr lang="ro-RO" dirty="0"/>
              <a:t>Ce s-a </a:t>
            </a:r>
            <a:r>
              <a:rPr lang="ro-RO" dirty="0" smtClean="0"/>
              <a:t>întâmplat </a:t>
            </a:r>
            <a:r>
              <a:rPr lang="ro-RO" dirty="0"/>
              <a:t>imediat după manifestarea comportamentului?</a:t>
            </a:r>
          </a:p>
          <a:p>
            <a:pPr lvl="0"/>
            <a:r>
              <a:rPr lang="ro-RO" dirty="0"/>
              <a:t> Cum a reacționat persoana căreia i s-a adresat comportamentul de bullying?</a:t>
            </a:r>
          </a:p>
          <a:p>
            <a:pPr lvl="0"/>
            <a:r>
              <a:rPr lang="ro-RO" dirty="0"/>
              <a:t> Cum au reacționat cei care au asistat la bullying? </a:t>
            </a:r>
            <a:endParaRPr lang="ro-RO" dirty="0" smtClean="0"/>
          </a:p>
          <a:p>
            <a:pPr marL="0" lvl="0" indent="0">
              <a:buNone/>
            </a:pPr>
            <a:endParaRPr lang="ro-RO" dirty="0"/>
          </a:p>
          <a:p>
            <a:pPr marL="0" indent="0">
              <a:buNone/>
            </a:pPr>
            <a:r>
              <a:rPr lang="ro-RO" b="1" dirty="0" smtClean="0"/>
              <a:t>Nota bene! </a:t>
            </a:r>
            <a:r>
              <a:rPr lang="ro-RO" dirty="0" smtClean="0"/>
              <a:t>Consecințele </a:t>
            </a:r>
            <a:r>
              <a:rPr lang="ro-RO" dirty="0"/>
              <a:t>sunt responsabile de </a:t>
            </a:r>
            <a:r>
              <a:rPr lang="ro-RO" dirty="0" smtClean="0"/>
              <a:t>menținerea </a:t>
            </a:r>
            <a:r>
              <a:rPr lang="ro-RO" dirty="0"/>
              <a:t>în timp a unui comportament </a:t>
            </a:r>
          </a:p>
          <a:p>
            <a:endParaRPr lang="ro-RO" dirty="0"/>
          </a:p>
        </p:txBody>
      </p:sp>
    </p:spTree>
    <p:extLst>
      <p:ext uri="{BB962C8B-B14F-4D97-AF65-F5344CB8AC3E}">
        <p14:creationId xmlns:p14="http://schemas.microsoft.com/office/powerpoint/2010/main" val="3461429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343" y="690562"/>
            <a:ext cx="9748157" cy="5605190"/>
          </a:xfrm>
          <a:prstGeom prst="rect">
            <a:avLst/>
          </a:prstGeom>
        </p:spPr>
      </p:pic>
    </p:spTree>
    <p:extLst>
      <p:ext uri="{BB962C8B-B14F-4D97-AF65-F5344CB8AC3E}">
        <p14:creationId xmlns:p14="http://schemas.microsoft.com/office/powerpoint/2010/main" val="325662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374" y="206505"/>
            <a:ext cx="10243457" cy="605259"/>
          </a:xfrm>
        </p:spPr>
        <p:txBody>
          <a:bodyPr>
            <a:normAutofit fontScale="90000"/>
          </a:bodyPr>
          <a:lstStyle/>
          <a:p>
            <a:r>
              <a:rPr lang="ro-RO" dirty="0" smtClean="0"/>
              <a:t>Exemplu:</a:t>
            </a:r>
            <a:endParaRPr lang="ro-RO"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250857"/>
              </p:ext>
            </p:extLst>
          </p:nvPr>
        </p:nvGraphicFramePr>
        <p:xfrm>
          <a:off x="391887" y="1063690"/>
          <a:ext cx="10849944" cy="5301522"/>
        </p:xfrm>
        <a:graphic>
          <a:graphicData uri="http://schemas.openxmlformats.org/drawingml/2006/table">
            <a:tbl>
              <a:tblPr firstRow="1" firstCol="1" bandRow="1">
                <a:tableStyleId>{5C22544A-7EE6-4342-B048-85BDC9FD1C3A}</a:tableStyleId>
              </a:tblPr>
              <a:tblGrid>
                <a:gridCol w="3615874"/>
                <a:gridCol w="3617035"/>
                <a:gridCol w="3617035"/>
              </a:tblGrid>
              <a:tr h="951555">
                <a:tc>
                  <a:txBody>
                    <a:bodyPr/>
                    <a:lstStyle/>
                    <a:p>
                      <a:pPr algn="ctr">
                        <a:lnSpc>
                          <a:spcPct val="115000"/>
                        </a:lnSpc>
                        <a:spcAft>
                          <a:spcPts val="0"/>
                        </a:spcAft>
                      </a:pPr>
                      <a:r>
                        <a:rPr lang="ro-RO" sz="2400" dirty="0">
                          <a:effectLst/>
                        </a:rPr>
                        <a:t>A</a:t>
                      </a:r>
                    </a:p>
                    <a:p>
                      <a:pPr algn="ctr">
                        <a:lnSpc>
                          <a:spcPct val="115000"/>
                        </a:lnSpc>
                        <a:spcAft>
                          <a:spcPts val="0"/>
                        </a:spcAft>
                      </a:pPr>
                      <a:r>
                        <a:rPr lang="ro-RO" sz="2400" dirty="0">
                          <a:effectLst/>
                        </a:rPr>
                        <a:t>Antecedente(context)</a:t>
                      </a:r>
                      <a:endParaRPr lang="ro-RO"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ro-RO" sz="2400" dirty="0">
                          <a:effectLst/>
                        </a:rPr>
                        <a:t>B</a:t>
                      </a:r>
                    </a:p>
                    <a:p>
                      <a:pPr algn="ctr">
                        <a:lnSpc>
                          <a:spcPct val="115000"/>
                        </a:lnSpc>
                        <a:spcAft>
                          <a:spcPts val="0"/>
                        </a:spcAft>
                      </a:pPr>
                      <a:r>
                        <a:rPr lang="ro-RO" sz="2400" dirty="0">
                          <a:effectLst/>
                        </a:rPr>
                        <a:t>Comportament</a:t>
                      </a:r>
                      <a:endParaRPr lang="ro-RO"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ro-RO" sz="2400">
                          <a:effectLst/>
                        </a:rPr>
                        <a:t>C</a:t>
                      </a:r>
                    </a:p>
                    <a:p>
                      <a:pPr algn="ctr">
                        <a:lnSpc>
                          <a:spcPct val="115000"/>
                        </a:lnSpc>
                        <a:spcAft>
                          <a:spcPts val="0"/>
                        </a:spcAft>
                      </a:pPr>
                      <a:r>
                        <a:rPr lang="ro-RO" sz="2400">
                          <a:effectLst/>
                        </a:rPr>
                        <a:t>Consecințe</a:t>
                      </a:r>
                      <a:endParaRPr lang="ro-RO"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349967">
                <a:tc>
                  <a:txBody>
                    <a:bodyPr/>
                    <a:lstStyle/>
                    <a:p>
                      <a:pPr marL="342900" indent="-342900" algn="just">
                        <a:lnSpc>
                          <a:spcPct val="115000"/>
                        </a:lnSpc>
                        <a:spcAft>
                          <a:spcPts val="0"/>
                        </a:spcAft>
                        <a:buFont typeface="Wingdings" panose="05000000000000000000" pitchFamily="2" charset="2"/>
                        <a:buChar char="§"/>
                      </a:pPr>
                      <a:r>
                        <a:rPr lang="ro-RO" sz="2400" b="0" dirty="0" smtClean="0">
                          <a:solidFill>
                            <a:schemeClr val="tx1"/>
                          </a:solidFill>
                          <a:effectLst/>
                        </a:rPr>
                        <a:t>se </a:t>
                      </a:r>
                      <a:r>
                        <a:rPr lang="ro-RO" sz="2400" b="0" dirty="0">
                          <a:solidFill>
                            <a:schemeClr val="tx1"/>
                          </a:solidFill>
                          <a:effectLst/>
                        </a:rPr>
                        <a:t>întâmplă </a:t>
                      </a:r>
                      <a:r>
                        <a:rPr lang="ro-RO" sz="2400" b="0" dirty="0" smtClean="0">
                          <a:solidFill>
                            <a:schemeClr val="tx1"/>
                          </a:solidFill>
                          <a:effectLst/>
                        </a:rPr>
                        <a:t>când </a:t>
                      </a:r>
                      <a:r>
                        <a:rPr lang="ro-RO" sz="2400" b="0" dirty="0">
                          <a:solidFill>
                            <a:schemeClr val="tx1"/>
                          </a:solidFill>
                          <a:effectLst/>
                        </a:rPr>
                        <a:t>copiii sunt </a:t>
                      </a:r>
                      <a:r>
                        <a:rPr lang="ro-RO" sz="2400" b="0" dirty="0" smtClean="0">
                          <a:solidFill>
                            <a:schemeClr val="tx1"/>
                          </a:solidFill>
                          <a:effectLst/>
                        </a:rPr>
                        <a:t>nesupravegheați</a:t>
                      </a:r>
                    </a:p>
                    <a:p>
                      <a:pPr marL="0" indent="0" algn="just">
                        <a:lnSpc>
                          <a:spcPct val="115000"/>
                        </a:lnSpc>
                        <a:spcAft>
                          <a:spcPts val="0"/>
                        </a:spcAft>
                        <a:buFont typeface="Wingdings" panose="05000000000000000000" pitchFamily="2" charset="2"/>
                        <a:buNone/>
                      </a:pPr>
                      <a:endParaRPr lang="ro-RO" sz="2400" b="0" dirty="0">
                        <a:solidFill>
                          <a:schemeClr val="tx1"/>
                        </a:solidFill>
                        <a:effectLst/>
                      </a:endParaRPr>
                    </a:p>
                    <a:p>
                      <a:pPr marL="342900" indent="-342900" algn="just">
                        <a:lnSpc>
                          <a:spcPct val="115000"/>
                        </a:lnSpc>
                        <a:spcAft>
                          <a:spcPts val="0"/>
                        </a:spcAft>
                        <a:buFont typeface="Arial" panose="020B0604020202020204" pitchFamily="34" charset="0"/>
                        <a:buChar char="•"/>
                      </a:pPr>
                      <a:r>
                        <a:rPr lang="ro-RO" sz="2400" b="0" dirty="0" smtClean="0">
                          <a:solidFill>
                            <a:schemeClr val="tx1"/>
                          </a:solidFill>
                          <a:effectLst/>
                        </a:rPr>
                        <a:t>dezechilibru </a:t>
                      </a:r>
                      <a:r>
                        <a:rPr lang="ro-RO" sz="2400" b="0" dirty="0">
                          <a:solidFill>
                            <a:schemeClr val="tx1"/>
                          </a:solidFill>
                          <a:effectLst/>
                        </a:rPr>
                        <a:t>de </a:t>
                      </a:r>
                      <a:r>
                        <a:rPr lang="ro-RO" sz="2400" b="0" dirty="0" smtClean="0">
                          <a:solidFill>
                            <a:schemeClr val="tx1"/>
                          </a:solidFill>
                          <a:effectLst/>
                        </a:rPr>
                        <a:t>putere:</a:t>
                      </a:r>
                      <a:r>
                        <a:rPr lang="ro-RO" sz="2400" b="0" baseline="0" dirty="0" smtClean="0">
                          <a:solidFill>
                            <a:schemeClr val="tx1"/>
                          </a:solidFill>
                          <a:effectLst/>
                        </a:rPr>
                        <a:t> </a:t>
                      </a:r>
                      <a:r>
                        <a:rPr lang="ro-RO" sz="2400" b="0" dirty="0" smtClean="0">
                          <a:solidFill>
                            <a:schemeClr val="tx1"/>
                          </a:solidFill>
                          <a:effectLst/>
                        </a:rPr>
                        <a:t> </a:t>
                      </a:r>
                      <a:r>
                        <a:rPr lang="ro-RO" sz="2400" b="0" dirty="0">
                          <a:solidFill>
                            <a:schemeClr val="tx1"/>
                          </a:solidFill>
                          <a:effectLst/>
                        </a:rPr>
                        <a:t>băiatul cu tricoul </a:t>
                      </a:r>
                      <a:r>
                        <a:rPr lang="ro-RO" sz="2400" b="0" dirty="0" smtClean="0">
                          <a:solidFill>
                            <a:schemeClr val="tx1"/>
                          </a:solidFill>
                          <a:effectLst/>
                        </a:rPr>
                        <a:t>gri </a:t>
                      </a:r>
                      <a:r>
                        <a:rPr lang="ro-RO" sz="2400" b="0" dirty="0">
                          <a:solidFill>
                            <a:schemeClr val="tx1"/>
                          </a:solidFill>
                          <a:effectLst/>
                        </a:rPr>
                        <a:t>din imaginea de mai sus este </a:t>
                      </a:r>
                      <a:r>
                        <a:rPr lang="ro-RO" sz="2400" b="0" dirty="0" smtClean="0">
                          <a:solidFill>
                            <a:schemeClr val="tx1"/>
                          </a:solidFill>
                          <a:effectLst/>
                        </a:rPr>
                        <a:t>fizic mai puternic</a:t>
                      </a:r>
                      <a:r>
                        <a:rPr lang="ro-RO" sz="2400" b="0" baseline="0" dirty="0" smtClean="0">
                          <a:solidFill>
                            <a:schemeClr val="tx1"/>
                          </a:solidFill>
                          <a:effectLst/>
                        </a:rPr>
                        <a:t> și este </a:t>
                      </a:r>
                      <a:r>
                        <a:rPr lang="ro-RO" sz="2400" b="0" dirty="0" smtClean="0">
                          <a:solidFill>
                            <a:schemeClr val="tx1"/>
                          </a:solidFill>
                          <a:effectLst/>
                        </a:rPr>
                        <a:t>împreună </a:t>
                      </a:r>
                      <a:r>
                        <a:rPr lang="ro-RO" sz="2400" b="0" dirty="0">
                          <a:solidFill>
                            <a:schemeClr val="tx1"/>
                          </a:solidFill>
                          <a:effectLst/>
                        </a:rPr>
                        <a:t>cu </a:t>
                      </a:r>
                      <a:r>
                        <a:rPr lang="ro-RO" sz="2400" b="0" dirty="0" smtClean="0">
                          <a:solidFill>
                            <a:schemeClr val="tx1"/>
                          </a:solidFill>
                          <a:effectLst/>
                        </a:rPr>
                        <a:t>gașca sa, iar băiatul în haina albă </a:t>
                      </a:r>
                      <a:r>
                        <a:rPr lang="ro-RO" sz="2400" b="0" dirty="0">
                          <a:solidFill>
                            <a:schemeClr val="tx1"/>
                          </a:solidFill>
                          <a:effectLst/>
                        </a:rPr>
                        <a:t>este </a:t>
                      </a:r>
                      <a:r>
                        <a:rPr lang="ro-RO" sz="2400" b="0" dirty="0" smtClean="0">
                          <a:solidFill>
                            <a:schemeClr val="tx1"/>
                          </a:solidFill>
                          <a:effectLst/>
                        </a:rPr>
                        <a:t>singur</a:t>
                      </a:r>
                      <a:endParaRPr lang="ro-RO" sz="24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342900" indent="-342900" algn="just">
                        <a:lnSpc>
                          <a:spcPct val="115000"/>
                        </a:lnSpc>
                        <a:spcAft>
                          <a:spcPts val="0"/>
                        </a:spcAft>
                        <a:buFont typeface="Arial" panose="020B0604020202020204" pitchFamily="34" charset="0"/>
                        <a:buChar char="•"/>
                      </a:pPr>
                      <a:r>
                        <a:rPr lang="ro-RO" sz="2400" dirty="0" smtClean="0">
                          <a:effectLst/>
                        </a:rPr>
                        <a:t>băiatul </a:t>
                      </a:r>
                      <a:r>
                        <a:rPr lang="ro-RO" sz="2400" dirty="0">
                          <a:effectLst/>
                        </a:rPr>
                        <a:t>cu tricoul </a:t>
                      </a:r>
                      <a:r>
                        <a:rPr lang="ro-RO" sz="2400" dirty="0" smtClean="0">
                          <a:effectLst/>
                        </a:rPr>
                        <a:t>gri amenință cu pumnul pe  </a:t>
                      </a:r>
                      <a:r>
                        <a:rPr lang="ro-RO" sz="2400" dirty="0">
                          <a:effectLst/>
                        </a:rPr>
                        <a:t>băiatul </a:t>
                      </a:r>
                      <a:r>
                        <a:rPr lang="ro-RO" sz="2400" dirty="0" smtClean="0">
                          <a:effectLst/>
                        </a:rPr>
                        <a:t>în haina</a:t>
                      </a:r>
                      <a:r>
                        <a:rPr lang="ro-RO" sz="2400" baseline="0" dirty="0" smtClean="0">
                          <a:effectLst/>
                        </a:rPr>
                        <a:t> albă</a:t>
                      </a:r>
                    </a:p>
                    <a:p>
                      <a:pPr marL="0" indent="0" algn="just">
                        <a:lnSpc>
                          <a:spcPct val="115000"/>
                        </a:lnSpc>
                        <a:spcAft>
                          <a:spcPts val="0"/>
                        </a:spcAft>
                        <a:buFont typeface="Arial" panose="020B0604020202020204" pitchFamily="34" charset="0"/>
                        <a:buNone/>
                      </a:pPr>
                      <a:endParaRPr lang="ro-RO" sz="2400" baseline="0" dirty="0" smtClean="0">
                        <a:effectLst/>
                      </a:endParaRPr>
                    </a:p>
                    <a:p>
                      <a:pPr marL="342900" indent="-342900" algn="just">
                        <a:lnSpc>
                          <a:spcPct val="115000"/>
                        </a:lnSpc>
                        <a:spcAft>
                          <a:spcPts val="0"/>
                        </a:spcAft>
                        <a:buFont typeface="Arial" panose="020B0604020202020204" pitchFamily="34" charset="0"/>
                        <a:buChar char="•"/>
                      </a:pPr>
                      <a:r>
                        <a:rPr lang="ro-RO" sz="2400" baseline="0" dirty="0" smtClean="0">
                          <a:effectLst/>
                        </a:rPr>
                        <a:t>Implicit, deteriorarea obiectelor</a:t>
                      </a:r>
                      <a:r>
                        <a:rPr lang="ro-RO" sz="2400" dirty="0" smtClean="0">
                          <a:effectLst/>
                        </a:rPr>
                        <a:t> din rucsacul băietului</a:t>
                      </a:r>
                      <a:r>
                        <a:rPr lang="ro-RO" sz="2400" baseline="0" dirty="0" smtClean="0">
                          <a:effectLst/>
                        </a:rPr>
                        <a:t> în haină albă</a:t>
                      </a:r>
                      <a:endParaRPr lang="ro-RO" sz="2400" dirty="0">
                        <a:effectLst/>
                      </a:endParaRPr>
                    </a:p>
                    <a:p>
                      <a:pPr algn="just">
                        <a:lnSpc>
                          <a:spcPct val="115000"/>
                        </a:lnSpc>
                        <a:spcAft>
                          <a:spcPts val="0"/>
                        </a:spcAft>
                      </a:pPr>
                      <a:r>
                        <a:rPr lang="ro-RO" sz="2400" dirty="0">
                          <a:effectLst/>
                        </a:rPr>
                        <a:t> </a:t>
                      </a:r>
                      <a:endParaRPr lang="ro-RO"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pPr>
                      <a:r>
                        <a:rPr lang="ro-RO" sz="2400" dirty="0" smtClean="0">
                          <a:effectLst/>
                        </a:rPr>
                        <a:t>băiatul în haină albă plânge, este înfricoșat </a:t>
                      </a:r>
                    </a:p>
                    <a:p>
                      <a:pPr marL="0" lvl="0" indent="0" algn="just">
                        <a:lnSpc>
                          <a:spcPct val="115000"/>
                        </a:lnSpc>
                        <a:spcAft>
                          <a:spcPts val="0"/>
                        </a:spcAft>
                        <a:buFont typeface="Arial" panose="020B0604020202020204" pitchFamily="34" charset="0"/>
                        <a:buNone/>
                      </a:pPr>
                      <a:endParaRPr lang="ro-RO" sz="2400" dirty="0">
                        <a:effectLst/>
                      </a:endParaRPr>
                    </a:p>
                    <a:p>
                      <a:pPr marL="342900" lvl="0" indent="-342900" algn="just">
                        <a:lnSpc>
                          <a:spcPct val="115000"/>
                        </a:lnSpc>
                        <a:spcAft>
                          <a:spcPts val="0"/>
                        </a:spcAft>
                        <a:buFont typeface="Arial" panose="020B0604020202020204" pitchFamily="34" charset="0"/>
                        <a:buChar char="•"/>
                      </a:pPr>
                      <a:r>
                        <a:rPr lang="ro-RO" sz="2400" dirty="0" smtClean="0">
                          <a:effectLst/>
                        </a:rPr>
                        <a:t>gașca </a:t>
                      </a:r>
                      <a:r>
                        <a:rPr lang="ro-RO" sz="2400" dirty="0">
                          <a:effectLst/>
                        </a:rPr>
                        <a:t>băiatului cu tricou </a:t>
                      </a:r>
                      <a:r>
                        <a:rPr lang="ro-RO" sz="2400" dirty="0" smtClean="0">
                          <a:effectLst/>
                        </a:rPr>
                        <a:t>gri asistă fără să intervină (o fată râde, trei sunt pasivi,</a:t>
                      </a:r>
                      <a:r>
                        <a:rPr lang="ro-RO" sz="2400" baseline="0" dirty="0" smtClean="0">
                          <a:effectLst/>
                        </a:rPr>
                        <a:t> iar o altă fată s-a întors cu spatele)</a:t>
                      </a:r>
                      <a:r>
                        <a:rPr lang="ro-RO" sz="2400" dirty="0" smtClean="0">
                          <a:effectLst/>
                        </a:rPr>
                        <a:t> </a:t>
                      </a:r>
                    </a:p>
                    <a:p>
                      <a:pPr marL="342900" lvl="0" indent="-342900" algn="just">
                        <a:lnSpc>
                          <a:spcPct val="115000"/>
                        </a:lnSpc>
                        <a:spcAft>
                          <a:spcPts val="0"/>
                        </a:spcAft>
                        <a:buFont typeface="Arial" panose="020B0604020202020204" pitchFamily="34" charset="0"/>
                        <a:buChar char="•"/>
                      </a:pPr>
                      <a:endParaRPr lang="ro-RO" sz="2400" dirty="0">
                        <a:effectLst/>
                      </a:endParaRPr>
                    </a:p>
                    <a:p>
                      <a:pPr algn="just">
                        <a:lnSpc>
                          <a:spcPct val="115000"/>
                        </a:lnSpc>
                        <a:spcAft>
                          <a:spcPts val="0"/>
                        </a:spcAft>
                      </a:pPr>
                      <a:r>
                        <a:rPr lang="ro-RO" sz="2400" dirty="0">
                          <a:effectLst/>
                        </a:rPr>
                        <a:t> </a:t>
                      </a:r>
                      <a:endParaRPr lang="ro-RO"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49422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612"/>
            <a:ext cx="10515600" cy="681135"/>
          </a:xfrm>
        </p:spPr>
        <p:txBody>
          <a:bodyPr>
            <a:normAutofit/>
          </a:bodyPr>
          <a:lstStyle/>
          <a:p>
            <a:pPr algn="ctr"/>
            <a:r>
              <a:rPr lang="ro-RO" sz="3600" b="1" dirty="0" smtClean="0"/>
              <a:t>Modelul ABC: ce putem face?</a:t>
            </a:r>
            <a:endParaRPr lang="ro-RO" sz="3600" b="1" dirty="0"/>
          </a:p>
        </p:txBody>
      </p:sp>
      <p:sp>
        <p:nvSpPr>
          <p:cNvPr id="3" name="Content Placeholder 2"/>
          <p:cNvSpPr>
            <a:spLocks noGrp="1"/>
          </p:cNvSpPr>
          <p:nvPr>
            <p:ph idx="1"/>
          </p:nvPr>
        </p:nvSpPr>
        <p:spPr>
          <a:xfrm>
            <a:off x="475861" y="1063690"/>
            <a:ext cx="11271380" cy="5430416"/>
          </a:xfrm>
        </p:spPr>
        <p:txBody>
          <a:bodyPr/>
          <a:lstStyle/>
          <a:p>
            <a:pPr marL="0" indent="0" algn="just">
              <a:buNone/>
            </a:pPr>
            <a:r>
              <a:rPr lang="ro-RO" dirty="0"/>
              <a:t>Teoria modificării comportamentale arată că pentru a schimba un comportament avem nevoie să </a:t>
            </a:r>
            <a:r>
              <a:rPr lang="ro-RO" dirty="0" smtClean="0"/>
              <a:t>intervenim </a:t>
            </a:r>
            <a:r>
              <a:rPr lang="ro-RO" dirty="0"/>
              <a:t>atât la nivelul </a:t>
            </a:r>
            <a:r>
              <a:rPr lang="ro-RO" b="1" dirty="0" smtClean="0"/>
              <a:t>antecedentelor</a:t>
            </a:r>
            <a:r>
              <a:rPr lang="ro-RO" dirty="0" smtClean="0"/>
              <a:t>/ </a:t>
            </a:r>
            <a:r>
              <a:rPr lang="ro-RO" b="1" dirty="0" smtClean="0"/>
              <a:t>contextului</a:t>
            </a:r>
            <a:r>
              <a:rPr lang="ro-RO" dirty="0" smtClean="0"/>
              <a:t> (spațiul fizic, intervenții </a:t>
            </a:r>
            <a:r>
              <a:rPr lang="ro-RO" dirty="0"/>
              <a:t>pe clasă</a:t>
            </a:r>
            <a:r>
              <a:rPr lang="ro-RO" dirty="0" smtClean="0"/>
              <a:t>), </a:t>
            </a:r>
            <a:r>
              <a:rPr lang="ro-RO" dirty="0"/>
              <a:t>cât și la nivelul </a:t>
            </a:r>
            <a:r>
              <a:rPr lang="ro-RO" b="1" dirty="0"/>
              <a:t>consecințelor</a:t>
            </a:r>
            <a:r>
              <a:rPr lang="ro-RO" dirty="0"/>
              <a:t> (reacțiilor care apar imediat după manifestarea comportamentului de bullying). </a:t>
            </a:r>
            <a:endParaRPr lang="ro-RO" dirty="0" smtClean="0"/>
          </a:p>
          <a:p>
            <a:pPr marL="0" indent="0" algn="just">
              <a:buNone/>
            </a:pPr>
            <a:endParaRPr lang="ro-RO" dirty="0"/>
          </a:p>
          <a:p>
            <a:pPr marL="0" indent="0" algn="ctr">
              <a:buNone/>
            </a:pPr>
            <a:r>
              <a:rPr lang="ro-RO" dirty="0" smtClean="0"/>
              <a:t>Acționăm asupra contextului/ antecedentelor</a:t>
            </a:r>
          </a:p>
          <a:p>
            <a:pPr marL="0" indent="0" algn="ctr">
              <a:buNone/>
            </a:pPr>
            <a:r>
              <a:rPr lang="ro-RO" dirty="0" smtClean="0"/>
              <a:t>Acționăm asupra consecințelor</a:t>
            </a:r>
          </a:p>
          <a:p>
            <a:pPr marL="0" indent="0">
              <a:buNone/>
            </a:pPr>
            <a:endParaRPr lang="ro-RO" dirty="0"/>
          </a:p>
          <a:p>
            <a:pPr marL="0" indent="0">
              <a:buNone/>
            </a:pPr>
            <a:endParaRPr lang="ro-RO" dirty="0" smtClean="0"/>
          </a:p>
          <a:p>
            <a:pPr marL="0" indent="0" algn="ctr">
              <a:buNone/>
            </a:pPr>
            <a:r>
              <a:rPr lang="ro-RO" dirty="0" smtClean="0"/>
              <a:t>Modificarea comportamentului de bullying</a:t>
            </a:r>
            <a:endParaRPr lang="ro-RO" dirty="0"/>
          </a:p>
        </p:txBody>
      </p:sp>
      <p:sp>
        <p:nvSpPr>
          <p:cNvPr id="4" name="Down Arrow 3"/>
          <p:cNvSpPr/>
          <p:nvPr/>
        </p:nvSpPr>
        <p:spPr>
          <a:xfrm>
            <a:off x="5561045" y="4627984"/>
            <a:ext cx="457200" cy="774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265745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TotalTime>
  <Words>877</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Garamond</vt:lpstr>
      <vt:lpstr>Wingdings</vt:lpstr>
      <vt:lpstr>Office Theme</vt:lpstr>
      <vt:lpstr>Program antibullying  pentru instruirea profesioniștilor</vt:lpstr>
      <vt:lpstr> Ziua 2. Sesiunea 2 </vt:lpstr>
      <vt:lpstr>Identificarea funcției comportamentului de bullying: Modelul ABC</vt:lpstr>
      <vt:lpstr>Modelul ABC:</vt:lpstr>
      <vt:lpstr>PowerPoint Presentation</vt:lpstr>
      <vt:lpstr>Modelul ABC:</vt:lpstr>
      <vt:lpstr>PowerPoint Presentation</vt:lpstr>
      <vt:lpstr>Exemplu:</vt:lpstr>
      <vt:lpstr>Modelul ABC: ce putem face?</vt:lpstr>
      <vt:lpstr> Intervenția la nivel de antecedente/ context presupune: </vt:lpstr>
      <vt:lpstr> Ce presupune o intervenție la nivel de consecințe: </vt:lpstr>
      <vt:lpstr>Exercițiu practic: Tema pentru acasă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antibullying pentru instruirea profesioniștilor</dc:title>
  <dc:creator>Daniela Terzi-Barbarosie</dc:creator>
  <cp:lastModifiedBy>Daniela Terzi-Barbarosie</cp:lastModifiedBy>
  <cp:revision>30</cp:revision>
  <dcterms:created xsi:type="dcterms:W3CDTF">2021-04-18T09:57:21Z</dcterms:created>
  <dcterms:modified xsi:type="dcterms:W3CDTF">2021-04-20T07:42:33Z</dcterms:modified>
</cp:coreProperties>
</file>