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344" r:id="rId3"/>
    <p:sldId id="343" r:id="rId4"/>
    <p:sldId id="345" r:id="rId5"/>
    <p:sldId id="347" r:id="rId6"/>
    <p:sldId id="348" r:id="rId7"/>
    <p:sldId id="349" r:id="rId8"/>
    <p:sldId id="352" r:id="rId9"/>
    <p:sldId id="353" r:id="rId10"/>
    <p:sldId id="354" r:id="rId11"/>
    <p:sldId id="355" r:id="rId12"/>
    <p:sldId id="356" r:id="rId13"/>
    <p:sldId id="357" r:id="rId14"/>
    <p:sldId id="358" r:id="rId15"/>
    <p:sldId id="359" r:id="rId16"/>
    <p:sldId id="371" r:id="rId17"/>
    <p:sldId id="360" r:id="rId18"/>
    <p:sldId id="361" r:id="rId19"/>
    <p:sldId id="362" r:id="rId20"/>
    <p:sldId id="363" r:id="rId21"/>
    <p:sldId id="364" r:id="rId22"/>
    <p:sldId id="365" r:id="rId23"/>
    <p:sldId id="366" r:id="rId24"/>
    <p:sldId id="367" r:id="rId25"/>
    <p:sldId id="368" r:id="rId26"/>
    <p:sldId id="369" r:id="rId27"/>
    <p:sldId id="370" r:id="rId28"/>
    <p:sldId id="350" r:id="rId29"/>
    <p:sldId id="373" r:id="rId30"/>
    <p:sldId id="372" r:id="rId31"/>
    <p:sldId id="3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650A-D3AD-4EA6-8CBA-A415491E4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0E5446-207F-4432-9D87-3411BE3E8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5CEF4-997A-4FDA-9868-A182948D81D2}"/>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8918C9E5-8A84-438B-966C-B58271327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9F205-1523-4C47-814B-0900EA8B5BC3}"/>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35006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3585-8A41-41DA-AF23-023977D1E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91987-3715-4168-BC2E-ACB168769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A62B2-57F6-47EF-B175-8935D59A3CA9}"/>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1F4BB53D-ADFD-4F84-87E2-41CAE0BA0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89BF6-5B7B-4CFF-AFE3-91D108562A33}"/>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126657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5B18B-02AA-4187-9B3F-CC873FFBE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B5AAE-774C-498E-8F21-100257D1E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3E780-5C7B-477C-8F44-CB62F01C1141}"/>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F37528F1-63FC-4CD1-ABEA-8B379C9FD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C8843-BFC5-4590-9DAF-AA042F72A12E}"/>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248382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F4B-91B4-47AB-B166-7852D336B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57BFF-202A-411B-A497-B6FDC6C27A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81162-5307-425B-B373-01736E729A67}"/>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8E26A59B-9DCF-47BD-8A31-EEB47DA6E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5A3FD-D2EC-4847-811E-443AED2B6D91}"/>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91800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0295-9AC6-4F74-9C1C-6997D1113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FD8E2-91CB-45C6-BD0A-7C7EE870C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782104-9CFA-47E4-9B68-A2C609DAAC4E}"/>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DA942219-E272-4F46-A1DD-35DD5B524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EE88A-BC64-4330-BB48-6115B1143B1D}"/>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133190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8B6A-DF8E-4E73-A5C4-8F1809C03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B61DD-5DA7-4B62-9408-4EED6F246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092D06-E4B1-40E2-80A8-BCDAF770E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63F039-D883-463E-A0CE-FA655BD03933}"/>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6" name="Footer Placeholder 5">
            <a:extLst>
              <a:ext uri="{FF2B5EF4-FFF2-40B4-BE49-F238E27FC236}">
                <a16:creationId xmlns:a16="http://schemas.microsoft.com/office/drawing/2014/main" id="{CA4CCCAA-C0BB-4EFB-95CB-E8B41F2A3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A928C-DCE5-48A0-A376-2411D7E49C6D}"/>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10408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E51F-52D1-4541-8F56-055C42B774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CFD15C-839B-4CA6-9A5A-C3E58F85A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388BF-3311-4315-8825-05CA8AD19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9A5EC5-6D57-45AC-9994-98C069D15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0E0339-2D4A-45A9-B3CD-A14D57238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DB33A-B5A4-41D1-A7AB-D6BC35A99056}"/>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8" name="Footer Placeholder 7">
            <a:extLst>
              <a:ext uri="{FF2B5EF4-FFF2-40B4-BE49-F238E27FC236}">
                <a16:creationId xmlns:a16="http://schemas.microsoft.com/office/drawing/2014/main" id="{AE527D81-6C3D-4627-888F-5040473E6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8D25B-B4EC-4549-AF55-5AC8DAEF93FD}"/>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302456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8A-843A-48CC-9851-A76753E20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7D5E5-4199-41F1-A5DF-E29D24829715}"/>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4" name="Footer Placeholder 3">
            <a:extLst>
              <a:ext uri="{FF2B5EF4-FFF2-40B4-BE49-F238E27FC236}">
                <a16:creationId xmlns:a16="http://schemas.microsoft.com/office/drawing/2014/main" id="{5E1AFA43-DD03-47D4-825D-4F95158D6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B8092-C901-4D62-A2E3-A05C57074E3E}"/>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297559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E9487-C815-4138-BD94-41F7C7EFE96D}"/>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3" name="Footer Placeholder 2">
            <a:extLst>
              <a:ext uri="{FF2B5EF4-FFF2-40B4-BE49-F238E27FC236}">
                <a16:creationId xmlns:a16="http://schemas.microsoft.com/office/drawing/2014/main" id="{4E2978EE-B394-4C6F-96F8-FE6D988C6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B13C6-4A38-4F88-9554-6C519916B3B8}"/>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131074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8BD1-382E-49AE-BD86-A0986025B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83FDF1-6743-47EC-A354-0C2BD05EE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89345-246A-49B8-855B-AF49FAA5D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A8BC1-4E15-45F4-B03B-178BF2BE1512}"/>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6" name="Footer Placeholder 5">
            <a:extLst>
              <a:ext uri="{FF2B5EF4-FFF2-40B4-BE49-F238E27FC236}">
                <a16:creationId xmlns:a16="http://schemas.microsoft.com/office/drawing/2014/main" id="{50EB3955-C557-4D96-928E-446BF7CDB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1F34D-60C9-4CA0-A905-251E0C53D874}"/>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8463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7DBF-7132-4D90-A328-644A9342A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D4CE1B-5C3C-4126-B5B2-D925DDB57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8FA6E2-10A9-4CB2-BDF6-0400090A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98E25-61A2-4D54-8E8C-C2A17AA265C0}"/>
              </a:ext>
            </a:extLst>
          </p:cNvPr>
          <p:cNvSpPr>
            <a:spLocks noGrp="1"/>
          </p:cNvSpPr>
          <p:nvPr>
            <p:ph type="dt" sz="half" idx="10"/>
          </p:nvPr>
        </p:nvSpPr>
        <p:spPr/>
        <p:txBody>
          <a:bodyPr/>
          <a:lstStyle/>
          <a:p>
            <a:fld id="{CF336660-B37F-490B-8668-09B9A39FBD3D}" type="datetimeFigureOut">
              <a:rPr lang="en-US" smtClean="0"/>
              <a:t>4/21/2021</a:t>
            </a:fld>
            <a:endParaRPr lang="en-US"/>
          </a:p>
        </p:txBody>
      </p:sp>
      <p:sp>
        <p:nvSpPr>
          <p:cNvPr id="6" name="Footer Placeholder 5">
            <a:extLst>
              <a:ext uri="{FF2B5EF4-FFF2-40B4-BE49-F238E27FC236}">
                <a16:creationId xmlns:a16="http://schemas.microsoft.com/office/drawing/2014/main" id="{E2663C58-A9AF-4C8F-810A-E226EDFEE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03B8C-BE09-4051-9337-A05ECBF2E2BB}"/>
              </a:ext>
            </a:extLst>
          </p:cNvPr>
          <p:cNvSpPr>
            <a:spLocks noGrp="1"/>
          </p:cNvSpPr>
          <p:nvPr>
            <p:ph type="sldNum" sz="quarter" idx="12"/>
          </p:nvPr>
        </p:nvSpPr>
        <p:spPr/>
        <p:txBody>
          <a:bodyPr/>
          <a:lstStyle/>
          <a:p>
            <a:fld id="{54D391B9-C596-4284-9B6F-E31D69A66551}" type="slidenum">
              <a:rPr lang="en-US" smtClean="0"/>
              <a:t>‹#›</a:t>
            </a:fld>
            <a:endParaRPr lang="en-US"/>
          </a:p>
        </p:txBody>
      </p:sp>
    </p:spTree>
    <p:extLst>
      <p:ext uri="{BB962C8B-B14F-4D97-AF65-F5344CB8AC3E}">
        <p14:creationId xmlns:p14="http://schemas.microsoft.com/office/powerpoint/2010/main" val="392048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B7BFC-A419-4273-AD0C-66E0DF312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1480F-C251-43EF-9555-42088680F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3287D-0FBE-4A55-BE85-40EDCADFA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36660-B37F-490B-8668-09B9A39FBD3D}" type="datetimeFigureOut">
              <a:rPr lang="en-US" smtClean="0"/>
              <a:t>4/21/2021</a:t>
            </a:fld>
            <a:endParaRPr lang="en-US"/>
          </a:p>
        </p:txBody>
      </p:sp>
      <p:sp>
        <p:nvSpPr>
          <p:cNvPr id="5" name="Footer Placeholder 4">
            <a:extLst>
              <a:ext uri="{FF2B5EF4-FFF2-40B4-BE49-F238E27FC236}">
                <a16:creationId xmlns:a16="http://schemas.microsoft.com/office/drawing/2014/main" id="{6A71470B-5785-4272-BD7D-5478E2FA4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66C78-4357-413E-BF8B-82234BA68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391B9-C596-4284-9B6F-E31D69A66551}" type="slidenum">
              <a:rPr lang="en-US" smtClean="0"/>
              <a:t>‹#›</a:t>
            </a:fld>
            <a:endParaRPr lang="en-US"/>
          </a:p>
        </p:txBody>
      </p:sp>
    </p:spTree>
    <p:extLst>
      <p:ext uri="{BB962C8B-B14F-4D97-AF65-F5344CB8AC3E}">
        <p14:creationId xmlns:p14="http://schemas.microsoft.com/office/powerpoint/2010/main" val="143201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png"/><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363" y="1245634"/>
            <a:ext cx="10557163" cy="2181308"/>
          </a:xfrm>
        </p:spPr>
        <p:txBody>
          <a:bodyPr>
            <a:normAutofit/>
          </a:bodyPr>
          <a:lstStyle/>
          <a:p>
            <a:pPr algn="ctr"/>
            <a:r>
              <a:rPr lang="ro-RO" sz="4800" b="1" dirty="0"/>
              <a:t>Program  antibullying pentru instruirea profesioniștilor</a:t>
            </a:r>
          </a:p>
        </p:txBody>
      </p:sp>
      <p:sp>
        <p:nvSpPr>
          <p:cNvPr id="3" name="Subtitle 2"/>
          <p:cNvSpPr>
            <a:spLocks noGrp="1"/>
          </p:cNvSpPr>
          <p:nvPr>
            <p:ph type="subTitle" idx="1"/>
          </p:nvPr>
        </p:nvSpPr>
        <p:spPr>
          <a:xfrm>
            <a:off x="613064" y="3426943"/>
            <a:ext cx="10977574" cy="3146852"/>
          </a:xfrm>
        </p:spPr>
        <p:txBody>
          <a:bodyPr>
            <a:normAutofit/>
          </a:bodyPr>
          <a:lstStyle/>
          <a:p>
            <a:r>
              <a:rPr lang="ro-RO" dirty="0"/>
              <a:t>Activitate organizată de </a:t>
            </a:r>
            <a:r>
              <a:rPr lang="ro-RO" b="1" dirty="0"/>
              <a:t>Terre des </a:t>
            </a:r>
            <a:r>
              <a:rPr lang="ro-RO" b="1" dirty="0" err="1"/>
              <a:t>Hommes</a:t>
            </a:r>
            <a:r>
              <a:rPr lang="ro-RO" b="1" dirty="0"/>
              <a:t> Moldova</a:t>
            </a:r>
            <a:r>
              <a:rPr lang="ro-RO" dirty="0"/>
              <a:t>,</a:t>
            </a:r>
          </a:p>
          <a:p>
            <a:r>
              <a:rPr lang="ro-RO" dirty="0"/>
              <a:t>implementată cu suportul </a:t>
            </a:r>
            <a:r>
              <a:rPr lang="ro-RO" b="1" dirty="0"/>
              <a:t>UNICEF Moldova </a:t>
            </a:r>
            <a:r>
              <a:rPr lang="ro-RO" dirty="0"/>
              <a:t>și </a:t>
            </a:r>
            <a:r>
              <a:rPr lang="ro-RO" b="1" dirty="0"/>
              <a:t>ChildHu</a:t>
            </a:r>
            <a:r>
              <a:rPr lang="ro-RO" dirty="0"/>
              <a:t>b în cadrul proiectului „</a:t>
            </a:r>
            <a:r>
              <a:rPr lang="ro-RO" i="1" dirty="0"/>
              <a:t>Eforturi comune de a combate bullying-ul în Moldova”</a:t>
            </a:r>
            <a:r>
              <a:rPr lang="ro-RO" dirty="0"/>
              <a:t>. </a:t>
            </a:r>
          </a:p>
          <a:p>
            <a:r>
              <a:rPr lang="ro-RO" sz="1400" dirty="0">
                <a:solidFill>
                  <a:srgbClr val="FF0000"/>
                </a:solidFill>
              </a:rPr>
              <a:t>                                                                         </a:t>
            </a:r>
            <a:r>
              <a:rPr lang="ro-RO" sz="1400" dirty="0"/>
              <a:t>Facilitatoare: </a:t>
            </a:r>
          </a:p>
          <a:p>
            <a:r>
              <a:rPr lang="ro-RO" sz="1400" b="1" dirty="0"/>
              <a:t>                                                                                                                                                            Sorina Petrică</a:t>
            </a:r>
            <a:r>
              <a:rPr lang="ro-RO" sz="1400" dirty="0"/>
              <a:t>, consultantă internațională (România) </a:t>
            </a:r>
          </a:p>
          <a:p>
            <a:pPr algn="r"/>
            <a:r>
              <a:rPr lang="ro-RO" sz="1400" b="1" dirty="0"/>
              <a:t>Daniela </a:t>
            </a:r>
            <a:r>
              <a:rPr lang="ro-RO" sz="1400" b="1" dirty="0" err="1"/>
              <a:t>Terzi-Barbaroșie</a:t>
            </a:r>
            <a:r>
              <a:rPr lang="ro-RO" sz="1400" dirty="0"/>
              <a:t>, consultantă națională (Moldova) </a:t>
            </a:r>
          </a:p>
          <a:p>
            <a:endParaRPr lang="ro-RO" dirty="0"/>
          </a:p>
        </p:txBody>
      </p:sp>
      <p:pic>
        <p:nvPicPr>
          <p:cNvPr id="4" name="Slika 4">
            <a:extLst>
              <a:ext uri="{FF2B5EF4-FFF2-40B4-BE49-F238E27FC236}">
                <a16:creationId xmlns:a16="http://schemas.microsoft.com/office/drawing/2014/main" id="{78BC7CE0-36BB-4528-9C4D-7D25B2CBCCFD}"/>
              </a:ext>
            </a:extLst>
          </p:cNvPr>
          <p:cNvPicPr/>
          <p:nvPr/>
        </p:nvPicPr>
        <p:blipFill>
          <a:blip r:embed="rId2">
            <a:extLst>
              <a:ext uri="{28A0092B-C50C-407E-A947-70E740481C1C}">
                <a14:useLocalDpi xmlns:a14="http://schemas.microsoft.com/office/drawing/2010/main" val="0"/>
              </a:ext>
            </a:extLst>
          </a:blip>
          <a:stretch>
            <a:fillRect/>
          </a:stretch>
        </p:blipFill>
        <p:spPr>
          <a:xfrm>
            <a:off x="7858897" y="313038"/>
            <a:ext cx="2495235" cy="8093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55806" y="416392"/>
            <a:ext cx="2162175" cy="51625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146" y="239793"/>
            <a:ext cx="1005840" cy="1005840"/>
          </a:xfrm>
          <a:prstGeom prst="rect">
            <a:avLst/>
          </a:prstGeom>
          <a:noFill/>
          <a:ln>
            <a:noFill/>
          </a:ln>
        </p:spPr>
      </p:pic>
    </p:spTree>
    <p:extLst>
      <p:ext uri="{BB962C8B-B14F-4D97-AF65-F5344CB8AC3E}">
        <p14:creationId xmlns:p14="http://schemas.microsoft.com/office/powerpoint/2010/main" val="158887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FDA5A-901F-4C52-A750-511F71833059}"/>
              </a:ext>
            </a:extLst>
          </p:cNvPr>
          <p:cNvSpPr>
            <a:spLocks noGrp="1"/>
          </p:cNvSpPr>
          <p:nvPr>
            <p:ph idx="1"/>
          </p:nvPr>
        </p:nvSpPr>
        <p:spPr>
          <a:xfrm>
            <a:off x="422787" y="334297"/>
            <a:ext cx="11385755" cy="6263148"/>
          </a:xfrm>
        </p:spPr>
        <p:txBody>
          <a:bodyPr>
            <a:normAutofit/>
          </a:bodyPr>
          <a:lstStyle/>
          <a:p>
            <a:r>
              <a:rPr lang="ro-RO" dirty="0"/>
              <a:t>Pasul 3 – Întâlinirea de grup </a:t>
            </a:r>
          </a:p>
          <a:p>
            <a:pPr marL="0" indent="0">
              <a:buNone/>
            </a:pPr>
            <a:r>
              <a:rPr lang="ro-RO"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Acum imaginați-vă că mergeți cu foia respectivă pe care Irina si-a notat gândurile să vă întâlniți cu colegii ei de clasă. Desigur printre ei se află și Raluca cu prietenii ei. </a:t>
            </a:r>
          </a:p>
          <a:p>
            <a:r>
              <a:rPr lang="ro-RO"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Împărtășiți cu copiii îngrijorarea pe care o aveți referitor la situația Irinei  și cereți grupului de colegi ajutorul pentru rezolvarea situație.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r>
              <a:rPr lang="ro-RO"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Am mare nevoie de ajutorul vostru. Sunt îngrijorată  de o colegă de-a voastră.  Ea este foarte nefericită la școală. De foarte mult timp este așa și nu a vorbit cu nimeni despre acest lucru. Astăzi nu a mai putut să țină ascunsă suferința și a venit să vorbească cu mine. Vorbesc cu voi pentru că eu cred că mă puteți ajuta și împreună să îndreptăm lucrurile pentru ea. Ea crede că nimeni nu o place și nu dorește să fie prietenul ei. Această fetită este Irina și o să vă spun cât de tristă se simte ea astăzi.. am aici o parte dintre gândurile ei pe care ea a vrut să le împărtășească cu voi.”</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ro-RO" i="1" dirty="0"/>
              <a:t>Solicitați unui coleg de clasă să citească gândurile împărtășite de Irina</a:t>
            </a:r>
          </a:p>
          <a:p>
            <a:pPr marL="457200" lvl="1" indent="0">
              <a:buNone/>
            </a:pPr>
            <a:r>
              <a:rPr lang="ro-RO" sz="1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fiecare zi când mă trezesc îmi vine să vomit și am dureri de burtă. Gândul că trebuie să vin la școală mă îngrozește și deși îi spun mamei că nu mai suport să vin aici, nu am niciodată de ales. De când ies pe ușa inima începe să îmi bată cu putere. Știu că iarăși o să aud acele lucruri îngrozitoare despre mine și despre familia mea și nimeni nu va vrea să se joace cu mine. Noaptea stau trează pentru că nu mă pot opri să nu mă gândesc la cea au spus copiii despre mine. Deseori visez că sunt în curtea școlii și toată școala râde de mine si toți mă arată cu degetul. Uneori mă trezesc plângând li nu mai pot adormi până dimineața. In fiecare dimineață îmi doresc să se întâmple ceva și să nu mă mai întorc la  această școală.”</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i="1" dirty="0"/>
          </a:p>
        </p:txBody>
      </p:sp>
    </p:spTree>
    <p:extLst>
      <p:ext uri="{BB962C8B-B14F-4D97-AF65-F5344CB8AC3E}">
        <p14:creationId xmlns:p14="http://schemas.microsoft.com/office/powerpoint/2010/main" val="57433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34A4-9253-4B5E-85A8-FE71D093A41D}"/>
              </a:ext>
            </a:extLst>
          </p:cNvPr>
          <p:cNvSpPr>
            <a:spLocks noGrp="1"/>
          </p:cNvSpPr>
          <p:nvPr>
            <p:ph type="title"/>
          </p:nvPr>
        </p:nvSpPr>
        <p:spPr/>
        <p:txBody>
          <a:bodyPr/>
          <a:lstStyle/>
          <a:p>
            <a:r>
              <a:rPr lang="ro-RO" dirty="0"/>
              <a:t>Responsabilizarea grupului pentru rezolvarea situației </a:t>
            </a:r>
            <a:endParaRPr lang="en-US" dirty="0"/>
          </a:p>
        </p:txBody>
      </p:sp>
      <p:sp>
        <p:nvSpPr>
          <p:cNvPr id="3" name="Content Placeholder 2">
            <a:extLst>
              <a:ext uri="{FF2B5EF4-FFF2-40B4-BE49-F238E27FC236}">
                <a16:creationId xmlns:a16="http://schemas.microsoft.com/office/drawing/2014/main" id="{7988D81E-D87A-4C40-8E05-7F4D056B470F}"/>
              </a:ext>
            </a:extLst>
          </p:cNvPr>
          <p:cNvSpPr>
            <a:spLocks noGrp="1"/>
          </p:cNvSpPr>
          <p:nvPr>
            <p:ph idx="1"/>
          </p:nvPr>
        </p:nvSpPr>
        <p:spPr/>
        <p:txBody>
          <a:bodyPr/>
          <a:lstStyle/>
          <a:p>
            <a:r>
              <a:rPr lang="ro-RO" sz="3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După citirea scrisorii copiii sunt rugați să vină cu sugestii. </a:t>
            </a:r>
          </a:p>
          <a:p>
            <a:r>
              <a:rPr lang="ro-RO" sz="3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Fiecare trebuie să spună ce poate face pentru a îndrepta situația pentru ea.  </a:t>
            </a:r>
          </a:p>
          <a:p>
            <a:pPr marL="0" indent="0">
              <a:buNone/>
            </a:pPr>
            <a:r>
              <a:rPr lang="ro-RO" sz="3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exemplu: </a:t>
            </a:r>
          </a:p>
          <a:p>
            <a:pPr marL="457200" lvl="1" indent="0">
              <a:buNone/>
            </a:pPr>
            <a:r>
              <a:rPr lang="ro-RO"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Pot să o invit să se joace cu mine in pauză, pot să o invit la mine acasă la un ceai, pot să o aleg să fie partenera mea la un proiect.”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0139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D1C4-6B9A-450C-8514-FE9955BE60AA}"/>
              </a:ext>
            </a:extLst>
          </p:cNvPr>
          <p:cNvSpPr>
            <a:spLocks noGrp="1"/>
          </p:cNvSpPr>
          <p:nvPr>
            <p:ph type="title"/>
          </p:nvPr>
        </p:nvSpPr>
        <p:spPr/>
        <p:txBody>
          <a:bodyPr/>
          <a:lstStyle/>
          <a:p>
            <a:r>
              <a:rPr lang="ro-RO" b="1" dirty="0"/>
              <a:t>Pasul 4 și 5</a:t>
            </a:r>
            <a:endParaRPr lang="en-US" b="1" dirty="0"/>
          </a:p>
        </p:txBody>
      </p:sp>
      <p:sp>
        <p:nvSpPr>
          <p:cNvPr id="3" name="Content Placeholder 2">
            <a:extLst>
              <a:ext uri="{FF2B5EF4-FFF2-40B4-BE49-F238E27FC236}">
                <a16:creationId xmlns:a16="http://schemas.microsoft.com/office/drawing/2014/main" id="{461BE758-766F-4327-A2A6-7A7E68472221}"/>
              </a:ext>
            </a:extLst>
          </p:cNvPr>
          <p:cNvSpPr>
            <a:spLocks noGrp="1"/>
          </p:cNvSpPr>
          <p:nvPr>
            <p:ph idx="1"/>
          </p:nvPr>
        </p:nvSpPr>
        <p:spPr/>
        <p:txBody>
          <a:bodyPr/>
          <a:lstStyle/>
          <a:p>
            <a:pPr algn="just">
              <a:lnSpc>
                <a:spcPct val="107000"/>
              </a:lnSpc>
              <a:spcAft>
                <a:spcPts val="800"/>
              </a:spcAft>
            </a:pPr>
            <a:r>
              <a:rPr lang="ro-R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Stabiliți o întâlnire de grup peste o săptămână pentru a monitoriza cum a mers implementarea soluțiilor și progresul făcut.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Stabiliți peste o săptămână o întâlnire cu Irina pentru a evaloa modul în care s-a schimbat viața ei la școala după discuția avută. </a:t>
            </a:r>
          </a:p>
          <a:p>
            <a:pPr algn="just">
              <a:lnSpc>
                <a:spcPct val="107000"/>
              </a:lnSpc>
              <a:spcAft>
                <a:spcPts val="800"/>
              </a:spcAft>
            </a:pPr>
            <a:r>
              <a:rPr lang="ro-RO" sz="1800" i="1" dirty="0">
                <a:solidFill>
                  <a:srgbClr val="000000"/>
                </a:solidFill>
                <a:latin typeface="Calibri" panose="020F0502020204030204" pitchFamily="34" charset="0"/>
                <a:ea typeface="Calibri" panose="020F0502020204030204" pitchFamily="34" charset="0"/>
                <a:cs typeface="Arial" panose="020B0604020202020204" pitchFamily="34" charset="0"/>
              </a:rPr>
              <a:t>Monitorizarea situației se face timp de 1 lună.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91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8407-15EA-499D-A686-1E66977CB7D6}"/>
              </a:ext>
            </a:extLst>
          </p:cNvPr>
          <p:cNvSpPr>
            <a:spLocks noGrp="1"/>
          </p:cNvSpPr>
          <p:nvPr>
            <p:ph type="title"/>
          </p:nvPr>
        </p:nvSpPr>
        <p:spPr/>
        <p:txBody>
          <a:bodyPr/>
          <a:lstStyle/>
          <a:p>
            <a:r>
              <a:rPr lang="ro-RO" dirty="0"/>
              <a:t>Strategii pentru întărirea comportamentelor acordare a ajutorului copiilor țintă </a:t>
            </a:r>
            <a:endParaRPr lang="en-US" dirty="0"/>
          </a:p>
        </p:txBody>
      </p:sp>
      <p:sp>
        <p:nvSpPr>
          <p:cNvPr id="3" name="Content Placeholder 2">
            <a:extLst>
              <a:ext uri="{FF2B5EF4-FFF2-40B4-BE49-F238E27FC236}">
                <a16:creationId xmlns:a16="http://schemas.microsoft.com/office/drawing/2014/main" id="{46F45E25-3C92-4AB0-9C10-8A545C118789}"/>
              </a:ext>
            </a:extLst>
          </p:cNvPr>
          <p:cNvSpPr>
            <a:spLocks noGrp="1"/>
          </p:cNvSpPr>
          <p:nvPr>
            <p:ph idx="1"/>
          </p:nvPr>
        </p:nvSpPr>
        <p:spPr/>
        <p:txBody>
          <a:bodyPr>
            <a:normAutofit/>
          </a:bodyPr>
          <a:lstStyle/>
          <a:p>
            <a:r>
              <a:rPr lang="ro-RO" sz="4400" dirty="0"/>
              <a:t>Pot fi un SUPERCOLEG</a:t>
            </a:r>
          </a:p>
          <a:p>
            <a:r>
              <a:rPr lang="ro-RO" sz="4400" dirty="0"/>
              <a:t>Starul clasei </a:t>
            </a:r>
          </a:p>
        </p:txBody>
      </p:sp>
    </p:spTree>
    <p:extLst>
      <p:ext uri="{BB962C8B-B14F-4D97-AF65-F5344CB8AC3E}">
        <p14:creationId xmlns:p14="http://schemas.microsoft.com/office/powerpoint/2010/main" val="342631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C38B-05E4-4043-B605-D82F4C1853E4}"/>
              </a:ext>
            </a:extLst>
          </p:cNvPr>
          <p:cNvSpPr>
            <a:spLocks noGrp="1"/>
          </p:cNvSpPr>
          <p:nvPr>
            <p:ph type="title"/>
          </p:nvPr>
        </p:nvSpPr>
        <p:spPr/>
        <p:txBody>
          <a:bodyPr/>
          <a:lstStyle/>
          <a:p>
            <a:r>
              <a:rPr lang="ro-RO" dirty="0"/>
              <a:t>Intevenție comportamentală la clasă – jocul pot fi un SUPERCOLEG </a:t>
            </a:r>
            <a:endParaRPr lang="en-US" dirty="0"/>
          </a:p>
        </p:txBody>
      </p:sp>
      <p:sp>
        <p:nvSpPr>
          <p:cNvPr id="3" name="Content Placeholder 2">
            <a:extLst>
              <a:ext uri="{FF2B5EF4-FFF2-40B4-BE49-F238E27FC236}">
                <a16:creationId xmlns:a16="http://schemas.microsoft.com/office/drawing/2014/main" id="{7AF3D3E0-C96F-47E2-83E2-61872E311A43}"/>
              </a:ext>
            </a:extLst>
          </p:cNvPr>
          <p:cNvSpPr>
            <a:spLocks noGrp="1"/>
          </p:cNvSpPr>
          <p:nvPr>
            <p:ph idx="1"/>
          </p:nvPr>
        </p:nvSpPr>
        <p:spPr>
          <a:xfrm>
            <a:off x="838200" y="1825625"/>
            <a:ext cx="10515600" cy="4667250"/>
          </a:xfrm>
        </p:spPr>
        <p:txBody>
          <a:bodyPr/>
          <a:lstStyle/>
          <a:p>
            <a:r>
              <a:rPr lang="ro-RO" dirty="0"/>
              <a:t>Definiți împreună cu copiii care sunt comportamentele unui SUPERCOLEG.</a:t>
            </a:r>
          </a:p>
          <a:p>
            <a:r>
              <a:rPr lang="ro-RO" dirty="0"/>
              <a:t>Pe un panou se pun fotografiile tuturor copiilor din clasa.</a:t>
            </a:r>
          </a:p>
          <a:p>
            <a:r>
              <a:rPr lang="ro-RO" dirty="0"/>
              <a:t>De fiecare dată când un copil face un comportament din categoria comportamentelor de SUPERCOLEG învățătoarea îi va pune în dreptul fotografiei lui o stelută </a:t>
            </a:r>
          </a:p>
          <a:p>
            <a:r>
              <a:rPr lang="ro-RO" dirty="0"/>
              <a:t>La finalul săptămânii fiecare copil care va avea cel puțin patru steluțe va primi diploma de SUPERCOLEG</a:t>
            </a:r>
            <a:endParaRPr lang="en-US" dirty="0"/>
          </a:p>
        </p:txBody>
      </p:sp>
    </p:spTree>
    <p:extLst>
      <p:ext uri="{BB962C8B-B14F-4D97-AF65-F5344CB8AC3E}">
        <p14:creationId xmlns:p14="http://schemas.microsoft.com/office/powerpoint/2010/main" val="408731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8C3-4EFC-4008-A467-1B040433D8E1}"/>
              </a:ext>
            </a:extLst>
          </p:cNvPr>
          <p:cNvSpPr>
            <a:spLocks noGrp="1"/>
          </p:cNvSpPr>
          <p:nvPr>
            <p:ph type="title"/>
          </p:nvPr>
        </p:nvSpPr>
        <p:spPr>
          <a:xfrm>
            <a:off x="838200" y="200906"/>
            <a:ext cx="10515600" cy="591574"/>
          </a:xfrm>
        </p:spPr>
        <p:txBody>
          <a:bodyPr>
            <a:normAutofit fontScale="90000"/>
          </a:bodyPr>
          <a:lstStyle/>
          <a:p>
            <a:r>
              <a:rPr lang="ro-RO" sz="4000" b="1" dirty="0">
                <a:effectLst/>
                <a:latin typeface="Calibri" panose="020F0502020204030204" pitchFamily="34" charset="0"/>
                <a:ea typeface="Calibri" panose="020F0502020204030204" pitchFamily="34" charset="0"/>
                <a:cs typeface="Arial" panose="020B0604020202020204" pitchFamily="34" charset="0"/>
              </a:rPr>
              <a:t>          Pot fi un Supercoleg </a:t>
            </a:r>
            <a:endParaRPr lang="en-US" sz="4000" dirty="0"/>
          </a:p>
        </p:txBody>
      </p:sp>
      <p:graphicFrame>
        <p:nvGraphicFramePr>
          <p:cNvPr id="5" name="Table 5">
            <a:extLst>
              <a:ext uri="{FF2B5EF4-FFF2-40B4-BE49-F238E27FC236}">
                <a16:creationId xmlns:a16="http://schemas.microsoft.com/office/drawing/2014/main" id="{036BA3EA-793B-47AC-81DF-317A7DDFC96B}"/>
              </a:ext>
            </a:extLst>
          </p:cNvPr>
          <p:cNvGraphicFramePr>
            <a:graphicFrameLocks noGrp="1"/>
          </p:cNvGraphicFramePr>
          <p:nvPr>
            <p:ph idx="1"/>
            <p:extLst>
              <p:ext uri="{D42A27DB-BD31-4B8C-83A1-F6EECF244321}">
                <p14:modId xmlns:p14="http://schemas.microsoft.com/office/powerpoint/2010/main" val="2254566972"/>
              </p:ext>
            </p:extLst>
          </p:nvPr>
        </p:nvGraphicFramePr>
        <p:xfrm>
          <a:off x="741680" y="792480"/>
          <a:ext cx="11023600" cy="5914850"/>
        </p:xfrm>
        <a:graphic>
          <a:graphicData uri="http://schemas.openxmlformats.org/drawingml/2006/table">
            <a:tbl>
              <a:tblPr firstRow="1" bandRow="1">
                <a:tableStyleId>{5C22544A-7EE6-4342-B048-85BDC9FD1C3A}</a:tableStyleId>
              </a:tblPr>
              <a:tblGrid>
                <a:gridCol w="8910320">
                  <a:extLst>
                    <a:ext uri="{9D8B030D-6E8A-4147-A177-3AD203B41FA5}">
                      <a16:colId xmlns:a16="http://schemas.microsoft.com/office/drawing/2014/main" val="1918489626"/>
                    </a:ext>
                  </a:extLst>
                </a:gridCol>
                <a:gridCol w="2113280">
                  <a:extLst>
                    <a:ext uri="{9D8B030D-6E8A-4147-A177-3AD203B41FA5}">
                      <a16:colId xmlns:a16="http://schemas.microsoft.com/office/drawing/2014/main" val="580766684"/>
                    </a:ext>
                  </a:extLst>
                </a:gridCol>
              </a:tblGrid>
              <a:tr h="619394">
                <a:tc>
                  <a:txBody>
                    <a:bodyPr/>
                    <a:lstStyle/>
                    <a:p>
                      <a:r>
                        <a:rPr lang="ro-RO" sz="1800" b="1" kern="1200" dirty="0">
                          <a:solidFill>
                            <a:schemeClr val="lt1"/>
                          </a:solidFill>
                          <a:effectLst/>
                          <a:latin typeface="+mn-lt"/>
                          <a:ea typeface="+mn-ea"/>
                          <a:cs typeface="+mn-cs"/>
                        </a:rPr>
                        <a:t>Includ în joc orice coleg care a fost lăsat pe dinafară</a:t>
                      </a:r>
                    </a:p>
                    <a:p>
                      <a:endParaRPr lang="en-US" dirty="0"/>
                    </a:p>
                  </a:txBody>
                  <a:tcPr/>
                </a:tc>
                <a:tc>
                  <a:txBody>
                    <a:bodyPr/>
                    <a:lstStyle/>
                    <a:p>
                      <a:endParaRPr lang="en-US" dirty="0"/>
                    </a:p>
                  </a:txBody>
                  <a:tcPr/>
                </a:tc>
                <a:extLst>
                  <a:ext uri="{0D108BD9-81ED-4DB2-BD59-A6C34878D82A}">
                    <a16:rowId xmlns:a16="http://schemas.microsoft.com/office/drawing/2014/main" val="4159755062"/>
                  </a:ext>
                </a:extLst>
              </a:tr>
              <a:tr h="606280">
                <a:tc>
                  <a:txBody>
                    <a:bodyPr/>
                    <a:lstStyle/>
                    <a:p>
                      <a:r>
                        <a:rPr lang="ro-RO" sz="1800" b="1" kern="1200" dirty="0">
                          <a:solidFill>
                            <a:schemeClr val="dk1"/>
                          </a:solidFill>
                          <a:effectLst/>
                          <a:latin typeface="+mn-lt"/>
                          <a:ea typeface="+mn-ea"/>
                          <a:cs typeface="+mn-cs"/>
                        </a:rPr>
                        <a:t>Vorbesc și să mă joc cu toți colegii mei</a:t>
                      </a:r>
                      <a:endParaRPr lang="en-US" dirty="0"/>
                    </a:p>
                  </a:txBody>
                  <a:tcPr/>
                </a:tc>
                <a:tc>
                  <a:txBody>
                    <a:bodyPr/>
                    <a:lstStyle/>
                    <a:p>
                      <a:endParaRPr lang="en-US" dirty="0"/>
                    </a:p>
                  </a:txBody>
                  <a:tcPr/>
                </a:tc>
                <a:extLst>
                  <a:ext uri="{0D108BD9-81ED-4DB2-BD59-A6C34878D82A}">
                    <a16:rowId xmlns:a16="http://schemas.microsoft.com/office/drawing/2014/main" val="454519045"/>
                  </a:ext>
                </a:extLst>
              </a:tr>
              <a:tr h="606280">
                <a:tc>
                  <a:txBody>
                    <a:bodyPr/>
                    <a:lstStyle/>
                    <a:p>
                      <a:r>
                        <a:rPr lang="ro-RO" sz="1800" kern="1200" dirty="0">
                          <a:solidFill>
                            <a:schemeClr val="dk1"/>
                          </a:solidFill>
                          <a:effectLst/>
                          <a:latin typeface="+mn-lt"/>
                          <a:ea typeface="+mn-ea"/>
                          <a:cs typeface="+mn-cs"/>
                        </a:rPr>
                        <a:t>Când cineva se comportă neprietenos cu un coleg </a:t>
                      </a:r>
                      <a:r>
                        <a:rPr lang="ro-RO" sz="1800" b="1" kern="1200" dirty="0">
                          <a:solidFill>
                            <a:schemeClr val="dk1"/>
                          </a:solidFill>
                          <a:effectLst/>
                          <a:latin typeface="+mn-lt"/>
                          <a:ea typeface="+mn-ea"/>
                          <a:cs typeface="+mn-cs"/>
                        </a:rPr>
                        <a:t>merg să cer ajutorul unui adult</a:t>
                      </a:r>
                      <a:endParaRPr lang="en-US" dirty="0"/>
                    </a:p>
                  </a:txBody>
                  <a:tcPr/>
                </a:tc>
                <a:tc>
                  <a:txBody>
                    <a:bodyPr/>
                    <a:lstStyle/>
                    <a:p>
                      <a:endParaRPr lang="en-US" dirty="0"/>
                    </a:p>
                  </a:txBody>
                  <a:tcPr/>
                </a:tc>
                <a:extLst>
                  <a:ext uri="{0D108BD9-81ED-4DB2-BD59-A6C34878D82A}">
                    <a16:rowId xmlns:a16="http://schemas.microsoft.com/office/drawing/2014/main" val="2534416561"/>
                  </a:ext>
                </a:extLst>
              </a:tr>
              <a:tr h="96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effectLst/>
                          <a:latin typeface="+mn-lt"/>
                          <a:ea typeface="+mn-ea"/>
                          <a:cs typeface="+mn-cs"/>
                        </a:rPr>
                        <a:t>Spun persoanei care se comportă  neprietenos să se oprească</a:t>
                      </a:r>
                      <a:r>
                        <a:rPr lang="ro-RO" sz="1800" kern="1200" dirty="0">
                          <a:solidFill>
                            <a:schemeClr val="dk1"/>
                          </a:solidFill>
                          <a:effectLst/>
                          <a:latin typeface="+mn-lt"/>
                          <a:ea typeface="+mn-ea"/>
                          <a:cs typeface="+mn-cs"/>
                        </a:rPr>
                        <a:t> pentru că nu e bine ceea ce face.</a:t>
                      </a:r>
                      <a:endParaRPr lang="en-US" sz="1800" kern="1200" dirty="0">
                        <a:solidFill>
                          <a:schemeClr val="dk1"/>
                        </a:solidFill>
                        <a:effectLst/>
                        <a:latin typeface="+mn-lt"/>
                        <a:ea typeface="+mn-ea"/>
                        <a:cs typeface="+mn-cs"/>
                      </a:endParaRPr>
                    </a:p>
                    <a:p>
                      <a:endParaRPr lang="en-US" dirty="0"/>
                    </a:p>
                  </a:txBody>
                  <a:tcPr/>
                </a:tc>
                <a:tc>
                  <a:txBody>
                    <a:bodyPr/>
                    <a:lstStyle/>
                    <a:p>
                      <a:endParaRPr lang="en-US" dirty="0"/>
                    </a:p>
                  </a:txBody>
                  <a:tcPr/>
                </a:tc>
                <a:extLst>
                  <a:ext uri="{0D108BD9-81ED-4DB2-BD59-A6C34878D82A}">
                    <a16:rowId xmlns:a16="http://schemas.microsoft.com/office/drawing/2014/main" val="1531176043"/>
                  </a:ext>
                </a:extLst>
              </a:tr>
              <a:tr h="967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effectLst/>
                          <a:latin typeface="+mn-lt"/>
                          <a:ea typeface="+mn-ea"/>
                          <a:cs typeface="+mn-cs"/>
                        </a:rPr>
                        <a:t>Scot un coleg dintr-o situație de bullying</a:t>
                      </a:r>
                      <a:r>
                        <a:rPr lang="ro-RO" sz="1800" kern="1200" dirty="0">
                          <a:solidFill>
                            <a:schemeClr val="dk1"/>
                          </a:solidFill>
                          <a:effectLst/>
                          <a:latin typeface="+mn-lt"/>
                          <a:ea typeface="+mn-ea"/>
                          <a:cs typeface="+mn-cs"/>
                        </a:rPr>
                        <a:t> spunându-i “ </a:t>
                      </a:r>
                      <a:r>
                        <a:rPr lang="ro-RO" sz="1800" i="1" kern="1200" dirty="0">
                          <a:solidFill>
                            <a:schemeClr val="dk1"/>
                          </a:solidFill>
                          <a:effectLst/>
                          <a:latin typeface="+mn-lt"/>
                          <a:ea typeface="+mn-ea"/>
                          <a:cs typeface="+mn-cs"/>
                        </a:rPr>
                        <a:t>Haide cu mine, avem nevoie de tine în  joc” </a:t>
                      </a:r>
                      <a:endParaRPr lang="en-US" sz="1800" kern="1200" dirty="0">
                        <a:solidFill>
                          <a:schemeClr val="dk1"/>
                        </a:solidFill>
                        <a:effectLst/>
                        <a:latin typeface="+mn-lt"/>
                        <a:ea typeface="+mn-ea"/>
                        <a:cs typeface="+mn-cs"/>
                      </a:endParaRPr>
                    </a:p>
                    <a:p>
                      <a:endParaRPr lang="en-US" dirty="0"/>
                    </a:p>
                  </a:txBody>
                  <a:tcPr/>
                </a:tc>
                <a:tc>
                  <a:txBody>
                    <a:bodyPr/>
                    <a:lstStyle/>
                    <a:p>
                      <a:endParaRPr lang="en-US" dirty="0"/>
                    </a:p>
                  </a:txBody>
                  <a:tcPr/>
                </a:tc>
                <a:extLst>
                  <a:ext uri="{0D108BD9-81ED-4DB2-BD59-A6C34878D82A}">
                    <a16:rowId xmlns:a16="http://schemas.microsoft.com/office/drawing/2014/main" val="1371421647"/>
                  </a:ext>
                </a:extLst>
              </a:tr>
              <a:tr h="606280">
                <a:tc>
                  <a:txBody>
                    <a:bodyPr/>
                    <a:lstStyle/>
                    <a:p>
                      <a:r>
                        <a:rPr lang="ro-RO" sz="1800" kern="1200" dirty="0">
                          <a:solidFill>
                            <a:schemeClr val="dk1"/>
                          </a:solidFill>
                          <a:effectLst/>
                          <a:latin typeface="+mn-lt"/>
                          <a:ea typeface="+mn-ea"/>
                          <a:cs typeface="+mn-cs"/>
                        </a:rPr>
                        <a:t>Am grija ca mâinile si picioarele să nu rănească pe nimeni     </a:t>
                      </a:r>
                      <a:endParaRPr lang="en-US" dirty="0"/>
                    </a:p>
                  </a:txBody>
                  <a:tcPr/>
                </a:tc>
                <a:tc>
                  <a:txBody>
                    <a:bodyPr/>
                    <a:lstStyle/>
                    <a:p>
                      <a:endParaRPr lang="en-US"/>
                    </a:p>
                  </a:txBody>
                  <a:tcPr/>
                </a:tc>
                <a:extLst>
                  <a:ext uri="{0D108BD9-81ED-4DB2-BD59-A6C34878D82A}">
                    <a16:rowId xmlns:a16="http://schemas.microsoft.com/office/drawing/2014/main" val="3766114535"/>
                  </a:ext>
                </a:extLst>
              </a:tr>
              <a:tr h="884849">
                <a:tc>
                  <a:txBody>
                    <a:bodyPr/>
                    <a:lstStyle/>
                    <a:p>
                      <a:r>
                        <a:rPr lang="ro-RO" sz="1800" b="1" kern="1200" dirty="0">
                          <a:solidFill>
                            <a:schemeClr val="dk1"/>
                          </a:solidFill>
                          <a:effectLst/>
                          <a:latin typeface="+mn-lt"/>
                          <a:ea typeface="+mn-ea"/>
                          <a:cs typeface="+mn-cs"/>
                        </a:rPr>
                        <a:t>Vorbesc politicos</a:t>
                      </a:r>
                      <a:r>
                        <a:rPr lang="ro-RO" sz="1800" kern="1200" dirty="0">
                          <a:solidFill>
                            <a:schemeClr val="dk1"/>
                          </a:solidFill>
                          <a:effectLst/>
                          <a:latin typeface="+mn-lt"/>
                          <a:ea typeface="+mn-ea"/>
                          <a:cs typeface="+mn-cs"/>
                        </a:rPr>
                        <a:t> cu colegii mei:  spun te rog frumos când doresc ceva,  spun mulțumesc, </a:t>
                      </a:r>
                      <a:endParaRPr lang="en-US" sz="1800" kern="1200" dirty="0">
                        <a:solidFill>
                          <a:schemeClr val="dk1"/>
                        </a:solidFill>
                        <a:effectLst/>
                        <a:latin typeface="+mn-lt"/>
                        <a:ea typeface="+mn-ea"/>
                        <a:cs typeface="+mn-cs"/>
                      </a:endParaRPr>
                    </a:p>
                    <a:p>
                      <a:pPr lvl="0"/>
                      <a:r>
                        <a:rPr lang="ro-RO" sz="1800" kern="1200" dirty="0">
                          <a:solidFill>
                            <a:schemeClr val="dk1"/>
                          </a:solidFill>
                          <a:effectLst/>
                          <a:latin typeface="+mn-lt"/>
                          <a:ea typeface="+mn-ea"/>
                          <a:cs typeface="+mn-cs"/>
                        </a:rPr>
                        <a:t>spun pardon când vreau să trec şi cineva stă în calea mea spun îmi pare rău când am rănit fără să vreau</a:t>
                      </a:r>
                      <a:endParaRPr lang="en-US" dirty="0"/>
                    </a:p>
                  </a:txBody>
                  <a:tcPr/>
                </a:tc>
                <a:tc>
                  <a:txBody>
                    <a:bodyPr/>
                    <a:lstStyle/>
                    <a:p>
                      <a:endParaRPr lang="en-US" dirty="0"/>
                    </a:p>
                  </a:txBody>
                  <a:tcPr/>
                </a:tc>
                <a:extLst>
                  <a:ext uri="{0D108BD9-81ED-4DB2-BD59-A6C34878D82A}">
                    <a16:rowId xmlns:a16="http://schemas.microsoft.com/office/drawing/2014/main" val="3278885200"/>
                  </a:ext>
                </a:extLst>
              </a:tr>
              <a:tr h="606280">
                <a:tc>
                  <a:txBody>
                    <a:bodyPr/>
                    <a:lstStyle/>
                    <a:p>
                      <a:r>
                        <a:rPr lang="ro-RO" sz="1800" b="1" kern="1200" dirty="0">
                          <a:solidFill>
                            <a:schemeClr val="dk1"/>
                          </a:solidFill>
                          <a:effectLst/>
                          <a:latin typeface="+mn-lt"/>
                          <a:ea typeface="+mn-ea"/>
                          <a:cs typeface="+mn-cs"/>
                        </a:rPr>
                        <a:t>Spun colegilor ce îmi place la ei</a:t>
                      </a:r>
                      <a:endParaRPr lang="en-US" dirty="0"/>
                    </a:p>
                  </a:txBody>
                  <a:tcPr/>
                </a:tc>
                <a:tc>
                  <a:txBody>
                    <a:bodyPr/>
                    <a:lstStyle/>
                    <a:p>
                      <a:endParaRPr lang="en-US" dirty="0"/>
                    </a:p>
                  </a:txBody>
                  <a:tcPr/>
                </a:tc>
                <a:extLst>
                  <a:ext uri="{0D108BD9-81ED-4DB2-BD59-A6C34878D82A}">
                    <a16:rowId xmlns:a16="http://schemas.microsoft.com/office/drawing/2014/main" val="446885051"/>
                  </a:ext>
                </a:extLst>
              </a:tr>
            </a:tbl>
          </a:graphicData>
        </a:graphic>
      </p:graphicFrame>
      <p:pic>
        <p:nvPicPr>
          <p:cNvPr id="4" name="Picture 3">
            <a:extLst>
              <a:ext uri="{FF2B5EF4-FFF2-40B4-BE49-F238E27FC236}">
                <a16:creationId xmlns:a16="http://schemas.microsoft.com/office/drawing/2014/main" id="{96C2BDEA-08BF-4574-A1AF-6D5097897F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97280" cy="922020"/>
          </a:xfrm>
          <a:prstGeom prst="rect">
            <a:avLst/>
          </a:prstGeom>
          <a:noFill/>
        </p:spPr>
      </p:pic>
      <p:pic>
        <p:nvPicPr>
          <p:cNvPr id="6" name="Picture 5">
            <a:extLst>
              <a:ext uri="{FF2B5EF4-FFF2-40B4-BE49-F238E27FC236}">
                <a16:creationId xmlns:a16="http://schemas.microsoft.com/office/drawing/2014/main" id="{B97FDC63-E62B-455B-A2C3-FD200C48A9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53480" y="860696"/>
            <a:ext cx="1635759" cy="533400"/>
          </a:xfrm>
          <a:prstGeom prst="rect">
            <a:avLst/>
          </a:prstGeom>
          <a:noFill/>
        </p:spPr>
      </p:pic>
      <p:pic>
        <p:nvPicPr>
          <p:cNvPr id="7" name="Picture 6">
            <a:extLst>
              <a:ext uri="{FF2B5EF4-FFF2-40B4-BE49-F238E27FC236}">
                <a16:creationId xmlns:a16="http://schemas.microsoft.com/office/drawing/2014/main" id="{6FF37E23-73D9-40A1-AB51-4A85D0A2F5B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136" y="1451260"/>
            <a:ext cx="1711958" cy="609600"/>
          </a:xfrm>
          <a:prstGeom prst="rect">
            <a:avLst/>
          </a:prstGeom>
          <a:noFill/>
        </p:spPr>
      </p:pic>
      <p:pic>
        <p:nvPicPr>
          <p:cNvPr id="8" name="Picture 7" descr="Click To Preview">
            <a:extLst>
              <a:ext uri="{FF2B5EF4-FFF2-40B4-BE49-F238E27FC236}">
                <a16:creationId xmlns:a16="http://schemas.microsoft.com/office/drawing/2014/main" id="{9583C240-6CEF-4021-B479-F6759B1088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76911" y="2071748"/>
            <a:ext cx="1573409" cy="609600"/>
          </a:xfrm>
          <a:prstGeom prst="rect">
            <a:avLst/>
          </a:prstGeom>
          <a:noFill/>
        </p:spPr>
      </p:pic>
      <p:pic>
        <p:nvPicPr>
          <p:cNvPr id="9" name="Picture 8">
            <a:extLst>
              <a:ext uri="{FF2B5EF4-FFF2-40B4-BE49-F238E27FC236}">
                <a16:creationId xmlns:a16="http://schemas.microsoft.com/office/drawing/2014/main" id="{AECB961B-B371-4652-955A-69C2C0B82A4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6911" y="2767910"/>
            <a:ext cx="449580" cy="609600"/>
          </a:xfrm>
          <a:prstGeom prst="rect">
            <a:avLst/>
          </a:prstGeom>
          <a:noFill/>
        </p:spPr>
      </p:pic>
      <p:pic>
        <p:nvPicPr>
          <p:cNvPr id="10" name="Picture 9">
            <a:extLst>
              <a:ext uri="{FF2B5EF4-FFF2-40B4-BE49-F238E27FC236}">
                <a16:creationId xmlns:a16="http://schemas.microsoft.com/office/drawing/2014/main" id="{E3AEA11B-8C9D-4D8F-BA1F-89315B3DAA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5151" y="3755430"/>
            <a:ext cx="1337187" cy="842445"/>
          </a:xfrm>
          <a:prstGeom prst="rect">
            <a:avLst/>
          </a:prstGeom>
          <a:noFill/>
        </p:spPr>
      </p:pic>
      <p:pic>
        <p:nvPicPr>
          <p:cNvPr id="11" name="Picture 10">
            <a:extLst>
              <a:ext uri="{FF2B5EF4-FFF2-40B4-BE49-F238E27FC236}">
                <a16:creationId xmlns:a16="http://schemas.microsoft.com/office/drawing/2014/main" id="{F9F14A95-3C08-4B1E-914D-EEBD6EF8217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4103" y="4765405"/>
            <a:ext cx="502920" cy="472440"/>
          </a:xfrm>
          <a:prstGeom prst="rect">
            <a:avLst/>
          </a:prstGeom>
          <a:noFill/>
        </p:spPr>
      </p:pic>
      <p:pic>
        <p:nvPicPr>
          <p:cNvPr id="12" name="Picture 11">
            <a:extLst>
              <a:ext uri="{FF2B5EF4-FFF2-40B4-BE49-F238E27FC236}">
                <a16:creationId xmlns:a16="http://schemas.microsoft.com/office/drawing/2014/main" id="{92EE1AB6-395E-49F0-B06B-7248020C697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8206" y="4659773"/>
            <a:ext cx="920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6AD7579-4534-42D4-BF58-0275FA53932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76911" y="5390355"/>
            <a:ext cx="1295400" cy="676910"/>
          </a:xfrm>
          <a:prstGeom prst="rect">
            <a:avLst/>
          </a:prstGeom>
          <a:noFill/>
        </p:spPr>
      </p:pic>
      <p:pic>
        <p:nvPicPr>
          <p:cNvPr id="14" name="Picture 13">
            <a:extLst>
              <a:ext uri="{FF2B5EF4-FFF2-40B4-BE49-F238E27FC236}">
                <a16:creationId xmlns:a16="http://schemas.microsoft.com/office/drawing/2014/main" id="{4D1A61A4-AA14-4499-B8C9-24D77975A99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0966" y="6100834"/>
            <a:ext cx="1196340" cy="556260"/>
          </a:xfrm>
          <a:prstGeom prst="rect">
            <a:avLst/>
          </a:prstGeom>
          <a:noFill/>
        </p:spPr>
      </p:pic>
    </p:spTree>
    <p:extLst>
      <p:ext uri="{BB962C8B-B14F-4D97-AF65-F5344CB8AC3E}">
        <p14:creationId xmlns:p14="http://schemas.microsoft.com/office/powerpoint/2010/main" val="103347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B341C-1918-4C67-B8F9-DA1E95AD062D}"/>
              </a:ext>
            </a:extLst>
          </p:cNvPr>
          <p:cNvSpPr>
            <a:spLocks noGrp="1"/>
          </p:cNvSpPr>
          <p:nvPr>
            <p:ph idx="1"/>
          </p:nvPr>
        </p:nvSpPr>
        <p:spPr>
          <a:xfrm>
            <a:off x="838200" y="406400"/>
            <a:ext cx="10515600" cy="5770563"/>
          </a:xfrm>
        </p:spPr>
        <p:txBody>
          <a:bodyPr>
            <a:normAutofit fontScale="92500" lnSpcReduction="10000"/>
          </a:bodyPr>
          <a:lstStyle/>
          <a:p>
            <a:pPr marL="0" indent="0" algn="ctr">
              <a:lnSpc>
                <a:spcPct val="107000"/>
              </a:lnSpc>
              <a:spcAft>
                <a:spcPts val="800"/>
              </a:spcAft>
              <a:buNone/>
              <a:tabLst>
                <a:tab pos="3171825" algn="l"/>
              </a:tabLst>
            </a:pPr>
            <a:endParaRPr lang="ro-RO" sz="1800" b="1"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tabLst>
                <a:tab pos="3171825" algn="l"/>
              </a:tabLst>
            </a:pPr>
            <a:endParaRPr lang="ro-RO" sz="1800" b="1"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Arial" panose="020B0604020202020204" pitchFamily="34" charset="0"/>
              </a:rPr>
              <a:t>Diploma de Supercoleg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Arial" panose="020B0604020202020204" pitchFamily="34" charset="0"/>
              </a:rPr>
              <a:t>Se acordă această diploma elevului ........................................... pentru efortul de a se comporta ca un Supercoleg.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Arial" panose="020B0604020202020204" pitchFamily="34" charset="0"/>
              </a:rPr>
              <a:t>În acestă săptămână ............................ el/ea a făcut următoarele comportamente prietenoase faţă de colegii lui: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1.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tabLst>
                <a:tab pos="3171825" algn="l"/>
              </a:tabLst>
            </a:pPr>
            <a:r>
              <a:rPr lang="ro-RO" sz="1800" b="1" dirty="0">
                <a:effectLst/>
                <a:latin typeface="Calibri" panose="020F0502020204030204" pitchFamily="34" charset="0"/>
                <a:ea typeface="Calibri" panose="020F0502020204030204" pitchFamily="34" charset="0"/>
                <a:cs typeface="Calibri" panose="020F0502020204030204" pitchFamily="34" charset="0"/>
              </a:rPr>
              <a:t>                                                                                                                            Data: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BF6EC0A2-D225-419C-9B53-6DE539414C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2060" y="528320"/>
            <a:ext cx="2453640" cy="1539240"/>
          </a:xfrm>
          <a:prstGeom prst="rect">
            <a:avLst/>
          </a:prstGeom>
          <a:noFill/>
          <a:ln>
            <a:noFill/>
          </a:ln>
        </p:spPr>
      </p:pic>
    </p:spTree>
    <p:extLst>
      <p:ext uri="{BB962C8B-B14F-4D97-AF65-F5344CB8AC3E}">
        <p14:creationId xmlns:p14="http://schemas.microsoft.com/office/powerpoint/2010/main" val="139038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D26E-91CA-48CC-98CF-65B709D31811}"/>
              </a:ext>
            </a:extLst>
          </p:cNvPr>
          <p:cNvSpPr>
            <a:spLocks noGrp="1"/>
          </p:cNvSpPr>
          <p:nvPr>
            <p:ph type="title"/>
          </p:nvPr>
        </p:nvSpPr>
        <p:spPr/>
        <p:txBody>
          <a:bodyPr>
            <a:noAutofit/>
          </a:bodyPr>
          <a:lstStyle/>
          <a:p>
            <a:pPr algn="ctr"/>
            <a:r>
              <a:rPr lang="en-US" sz="3200" b="1" dirty="0"/>
              <a:t>“</a:t>
            </a:r>
            <a:r>
              <a:rPr lang="ro-RO" sz="3200" b="1" dirty="0"/>
              <a:t>Starul clasei”</a:t>
            </a:r>
            <a:br>
              <a:rPr lang="ro-RO" sz="3200" b="1" dirty="0"/>
            </a:br>
            <a:r>
              <a:rPr lang="ro-RO" sz="3200" b="1" dirty="0"/>
              <a:t> </a:t>
            </a:r>
            <a:r>
              <a:rPr lang="en-US" sz="3200" b="1" dirty="0"/>
              <a:t>P</a:t>
            </a:r>
            <a:r>
              <a:rPr lang="ro-RO" sz="3200" b="1" dirty="0"/>
              <a:t>rogram de intervenţie pozitivă care contribuie la dezvoltarea abilităţilor de interacţiune adecvată între elevi</a:t>
            </a:r>
            <a:endParaRPr lang="en-US" sz="3200" dirty="0"/>
          </a:p>
        </p:txBody>
      </p:sp>
      <p:sp>
        <p:nvSpPr>
          <p:cNvPr id="3" name="Content Placeholder 2">
            <a:extLst>
              <a:ext uri="{FF2B5EF4-FFF2-40B4-BE49-F238E27FC236}">
                <a16:creationId xmlns:a16="http://schemas.microsoft.com/office/drawing/2014/main" id="{AD0590A2-CCEE-4563-B870-46BA3FA14733}"/>
              </a:ext>
            </a:extLst>
          </p:cNvPr>
          <p:cNvSpPr>
            <a:spLocks noGrp="1"/>
          </p:cNvSpPr>
          <p:nvPr>
            <p:ph idx="1"/>
          </p:nvPr>
        </p:nvSpPr>
        <p:spPr>
          <a:xfrm>
            <a:off x="487680" y="1825625"/>
            <a:ext cx="10866120" cy="4667250"/>
          </a:xfrm>
        </p:spPr>
        <p:txBody>
          <a:bodyPr>
            <a:normAutofit fontScale="77500" lnSpcReduction="20000"/>
          </a:bodyPr>
          <a:lstStyle/>
          <a:p>
            <a:r>
              <a:rPr lang="ro-RO" dirty="0"/>
              <a:t>Studiile descriptive au arătat că mediile educaţionale oferă elevilor, care manifestă frecvent comportamente neadecvate, foarte puţine întăriri pentru comportamentele prosociale şi foartă multă atenţie pe comportamentele nepotrivite (Lago – Delello, 1998, Van Aker et al, 1996). </a:t>
            </a:r>
          </a:p>
          <a:p>
            <a:r>
              <a:rPr lang="it-IT" dirty="0"/>
              <a:t>Elevii care manifest</a:t>
            </a:r>
            <a:r>
              <a:rPr lang="ro-RO" dirty="0"/>
              <a:t>ă în mod frecvent comportamente nepotrivite la clasă sunt la risc din mai multe puncte de vedere. </a:t>
            </a:r>
          </a:p>
          <a:p>
            <a:r>
              <a:rPr lang="ro-RO" dirty="0"/>
              <a:t>Un risc major vine şi din faptul că acest lucru este în măsură afecteze natura relaţiei dintre cadrul didactic şi aceşti elevi. </a:t>
            </a:r>
          </a:p>
          <a:p>
            <a:r>
              <a:rPr lang="ro-RO" dirty="0"/>
              <a:t>Paternurile de comportament agresiv, cresc probabilitatea ca aceşti elevi să dezvolte relaţii negative cu cadrelele didactice şi cu ceilalţi colegi din clasă(Ladd&amp; Burges,1999).</a:t>
            </a:r>
          </a:p>
          <a:p>
            <a:r>
              <a:rPr lang="ro-RO" dirty="0"/>
              <a:t>Henricsson &amp; Rydell (2004) arată că o reaţie deficitară cu cadrul didactic tinde să rămână stabilă de-a lungul timpului şi să afecteze în mod negativ adaptarea şcolară.</a:t>
            </a:r>
          </a:p>
          <a:p>
            <a:r>
              <a:rPr lang="ro-RO" dirty="0"/>
              <a:t>Datorită acestor dificultăţi de relaţionare, aceşti elevi ajung în situaţia de a primi foarte puţină atenţia pozitivă din partea cadrelor dicatice: sunt într-o mai mică măsură solicitaţi să răspundă şi nu le mai sunt remarcate comportamentele adecvate  (Van Acker, Grant &amp; Henry, 1996)</a:t>
            </a:r>
            <a:endParaRPr lang="en-US" dirty="0"/>
          </a:p>
        </p:txBody>
      </p:sp>
    </p:spTree>
    <p:extLst>
      <p:ext uri="{BB962C8B-B14F-4D97-AF65-F5344CB8AC3E}">
        <p14:creationId xmlns:p14="http://schemas.microsoft.com/office/powerpoint/2010/main" val="77340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0DA0-AA16-494F-8605-A81F9D98CB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BF2C11-2FE1-4C93-A627-31D3CD1EA00E}"/>
              </a:ext>
            </a:extLst>
          </p:cNvPr>
          <p:cNvSpPr>
            <a:spLocks noGrp="1"/>
          </p:cNvSpPr>
          <p:nvPr>
            <p:ph idx="1"/>
          </p:nvPr>
        </p:nvSpPr>
        <p:spPr/>
        <p:txBody>
          <a:bodyPr/>
          <a:lstStyle/>
          <a:p>
            <a:r>
              <a:rPr lang="ro-RO" b="1" dirty="0"/>
              <a:t>Starul clasei</a:t>
            </a:r>
            <a:r>
              <a:rPr lang="ro-RO" dirty="0"/>
              <a:t> este un program de intervenţie care vizează modificarea comportamentală prin intermediul atenţiei pozitive primite de la colegi.</a:t>
            </a:r>
          </a:p>
          <a:p>
            <a:r>
              <a:rPr lang="ro-RO" dirty="0"/>
              <a:t> Studiile arată că comportamentul elevilor este influenţat într-o foarte mare măsură de atenţia pe care o primesc de la colegi (Carden Smith &amp; Fowler, 1984; Patterson &amp; Anderson, 1964; Skinner, Neddenriep, Robinson, Ervin, &amp; Jones, 2002). </a:t>
            </a:r>
          </a:p>
          <a:p>
            <a:r>
              <a:rPr lang="ro-RO" dirty="0"/>
              <a:t>Grupul de egali reprezintă o resursă importantă în dezvoltarea unor comportamente adecvate de interacţiune socială. (Skinner şi alţii., 2002). </a:t>
            </a:r>
            <a:endParaRPr lang="en-US" dirty="0"/>
          </a:p>
          <a:p>
            <a:endParaRPr lang="en-US" dirty="0"/>
          </a:p>
        </p:txBody>
      </p:sp>
    </p:spTree>
    <p:extLst>
      <p:ext uri="{BB962C8B-B14F-4D97-AF65-F5344CB8AC3E}">
        <p14:creationId xmlns:p14="http://schemas.microsoft.com/office/powerpoint/2010/main" val="124599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D76C-E465-4C3E-BEBD-8ED33990612E}"/>
              </a:ext>
            </a:extLst>
          </p:cNvPr>
          <p:cNvSpPr>
            <a:spLocks noGrp="1"/>
          </p:cNvSpPr>
          <p:nvPr>
            <p:ph type="title"/>
          </p:nvPr>
        </p:nvSpPr>
        <p:spPr/>
        <p:txBody>
          <a:bodyPr/>
          <a:lstStyle/>
          <a:p>
            <a:r>
              <a:rPr lang="ro-RO" sz="4400" dirty="0"/>
              <a:t>Implementarea acestui tip de program se asociază cu următoarele rezultate:</a:t>
            </a:r>
            <a:endParaRPr lang="en-US" dirty="0"/>
          </a:p>
        </p:txBody>
      </p:sp>
      <p:sp>
        <p:nvSpPr>
          <p:cNvPr id="3" name="Content Placeholder 2">
            <a:extLst>
              <a:ext uri="{FF2B5EF4-FFF2-40B4-BE49-F238E27FC236}">
                <a16:creationId xmlns:a16="http://schemas.microsoft.com/office/drawing/2014/main" id="{E4BAE45C-407E-4704-B2C8-29064B258312}"/>
              </a:ext>
            </a:extLst>
          </p:cNvPr>
          <p:cNvSpPr>
            <a:spLocks noGrp="1"/>
          </p:cNvSpPr>
          <p:nvPr>
            <p:ph idx="1"/>
          </p:nvPr>
        </p:nvSpPr>
        <p:spPr/>
        <p:txBody>
          <a:bodyPr/>
          <a:lstStyle/>
          <a:p>
            <a:pPr lvl="0"/>
            <a:r>
              <a:rPr lang="ro-RO" dirty="0"/>
              <a:t>Creşterea frecvenţiei de manifestare a comportamentelor dezirabile la nivelul clasei de elevi (Feldman, 1992) şi reducerea comportamentelor de perturbare a orelor (Carden-Smith &amp; Fowler, 1984).</a:t>
            </a:r>
            <a:endParaRPr lang="en-US" dirty="0"/>
          </a:p>
          <a:p>
            <a:pPr lvl="0"/>
            <a:r>
              <a:rPr lang="ro-RO" dirty="0"/>
              <a:t>Creşterea frecvenţei de manifestare a comportamentelor de interacţiune prosocială (Bowers et al., 1999; Bowers et al., 2000; Ervin, Miller, &amp; Friman, 1996), şi reducerea interacţiunilor negative între elevi (Bowers et al. 1999)</a:t>
            </a:r>
            <a:endParaRPr lang="en-US" dirty="0"/>
          </a:p>
          <a:p>
            <a:pPr lvl="0"/>
            <a:r>
              <a:rPr lang="ro-RO" dirty="0"/>
              <a:t>Creşterea comportamentelor de implicare în sacinile şcolare şi reducerea celor de evitare a implicării (Morrison and Jones , 2007).</a:t>
            </a:r>
            <a:endParaRPr lang="en-US" dirty="0"/>
          </a:p>
          <a:p>
            <a:endParaRPr lang="en-US" dirty="0"/>
          </a:p>
        </p:txBody>
      </p:sp>
    </p:spTree>
    <p:extLst>
      <p:ext uri="{BB962C8B-B14F-4D97-AF65-F5344CB8AC3E}">
        <p14:creationId xmlns:p14="http://schemas.microsoft.com/office/powerpoint/2010/main" val="117230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E92-5D4C-4C5B-A10A-E53A750BA2F3}"/>
              </a:ext>
            </a:extLst>
          </p:cNvPr>
          <p:cNvSpPr>
            <a:spLocks noGrp="1"/>
          </p:cNvSpPr>
          <p:nvPr>
            <p:ph type="title"/>
          </p:nvPr>
        </p:nvSpPr>
        <p:spPr/>
        <p:txBody>
          <a:bodyPr/>
          <a:lstStyle/>
          <a:p>
            <a:r>
              <a:rPr lang="ro-RO" dirty="0"/>
              <a:t>Scolaritatea mică – Copilul cu care nu se joacă nimeni – Bullyingul relațional </a:t>
            </a:r>
            <a:endParaRPr lang="en-US" dirty="0"/>
          </a:p>
        </p:txBody>
      </p:sp>
      <p:sp>
        <p:nvSpPr>
          <p:cNvPr id="3" name="Content Placeholder 2">
            <a:extLst>
              <a:ext uri="{FF2B5EF4-FFF2-40B4-BE49-F238E27FC236}">
                <a16:creationId xmlns:a16="http://schemas.microsoft.com/office/drawing/2014/main" id="{30166EE5-9DB5-485A-BCC2-85CF485DE89D}"/>
              </a:ext>
            </a:extLst>
          </p:cNvPr>
          <p:cNvSpPr>
            <a:spLocks noGrp="1"/>
          </p:cNvSpPr>
          <p:nvPr>
            <p:ph idx="1"/>
          </p:nvPr>
        </p:nvSpPr>
        <p:spPr/>
        <p:txBody>
          <a:bodyPr>
            <a:normAutofit fontScale="92500" lnSpcReduction="10000"/>
          </a:bodyPr>
          <a:lstStyle/>
          <a:p>
            <a:pPr>
              <a:lnSpc>
                <a:spcPct val="107000"/>
              </a:lnSpc>
              <a:spcAft>
                <a:spcPts val="800"/>
              </a:spcAft>
            </a:pPr>
            <a:r>
              <a:rPr lang="ro-RO" sz="3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Imaginați-vă că sunteți în curtea școlii și priviți cum copiii se joacă unii cu alții. </a:t>
            </a:r>
          </a:p>
          <a:p>
            <a:pPr>
              <a:lnSpc>
                <a:spcPct val="107000"/>
              </a:lnSpc>
              <a:spcAft>
                <a:spcPts val="800"/>
              </a:spcAft>
            </a:pPr>
            <a:r>
              <a:rPr lang="ro-RO" sz="3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Într-un col</a:t>
            </a:r>
            <a:r>
              <a:rPr lang="ro-RO" sz="3600" i="1" dirty="0">
                <a:solidFill>
                  <a:srgbClr val="000000"/>
                </a:solidFill>
                <a:latin typeface="Calibri" panose="020F0502020204030204" pitchFamily="34" charset="0"/>
                <a:ea typeface="Calibri" panose="020F0502020204030204" pitchFamily="34" charset="0"/>
                <a:cs typeface="Arial" panose="020B0604020202020204" pitchFamily="34" charset="0"/>
              </a:rPr>
              <a:t>ț</a:t>
            </a:r>
            <a:r>
              <a:rPr lang="ro-RO" sz="3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la un moment date vedeți o fetiță care stă retrasă, nu râde și nici nu se joacă  cu ceilalți. Pe această fetiță o cheamă </a:t>
            </a:r>
            <a:r>
              <a:rPr lang="ro-RO" sz="36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Irina</a:t>
            </a:r>
            <a:r>
              <a:rPr lang="ro-RO" sz="3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ro-RO" sz="3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Irina stă lipită de peretele școlii și pare că studiază o piatră care este la piciorul ei.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6204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E20-4F61-4A76-9027-8238C9F4E18D}"/>
              </a:ext>
            </a:extLst>
          </p:cNvPr>
          <p:cNvSpPr>
            <a:spLocks noGrp="1"/>
          </p:cNvSpPr>
          <p:nvPr>
            <p:ph type="title"/>
          </p:nvPr>
        </p:nvSpPr>
        <p:spPr/>
        <p:txBody>
          <a:bodyPr/>
          <a:lstStyle/>
          <a:p>
            <a:r>
              <a:rPr lang="ro-RO" dirty="0"/>
              <a:t>Obiective </a:t>
            </a:r>
            <a:endParaRPr lang="en-US" dirty="0"/>
          </a:p>
        </p:txBody>
      </p:sp>
      <p:sp>
        <p:nvSpPr>
          <p:cNvPr id="3" name="Content Placeholder 2">
            <a:extLst>
              <a:ext uri="{FF2B5EF4-FFF2-40B4-BE49-F238E27FC236}">
                <a16:creationId xmlns:a16="http://schemas.microsoft.com/office/drawing/2014/main" id="{CF8C069F-EA3A-40B4-B863-75C8B0D5169D}"/>
              </a:ext>
            </a:extLst>
          </p:cNvPr>
          <p:cNvSpPr>
            <a:spLocks noGrp="1"/>
          </p:cNvSpPr>
          <p:nvPr>
            <p:ph idx="1"/>
          </p:nvPr>
        </p:nvSpPr>
        <p:spPr/>
        <p:txBody>
          <a:bodyPr/>
          <a:lstStyle/>
          <a:p>
            <a:pPr lvl="0"/>
            <a:r>
              <a:rPr lang="ro-RO" dirty="0"/>
              <a:t>Creşterea frecvenţei de manifestare a comportamentelor de interacţiune socială adecvată</a:t>
            </a:r>
            <a:endParaRPr lang="en-US" dirty="0"/>
          </a:p>
          <a:p>
            <a:pPr marL="457200" lvl="1" indent="0">
              <a:buNone/>
            </a:pPr>
            <a:r>
              <a:rPr lang="en-US" dirty="0"/>
              <a:t>-</a:t>
            </a:r>
            <a:r>
              <a:rPr lang="ro-RO" dirty="0"/>
              <a:t>acordarea ajutorului, </a:t>
            </a:r>
            <a:endParaRPr lang="en-US" dirty="0"/>
          </a:p>
          <a:p>
            <a:pPr lvl="1">
              <a:buFontTx/>
              <a:buChar char="-"/>
            </a:pPr>
            <a:r>
              <a:rPr lang="ro-RO" dirty="0"/>
              <a:t>oferirea de complimente sa</a:t>
            </a:r>
            <a:r>
              <a:rPr lang="en-US" dirty="0"/>
              <a:t>u</a:t>
            </a:r>
            <a:r>
              <a:rPr lang="ro-RO" dirty="0"/>
              <a:t> feedback-uri pozitive, </a:t>
            </a:r>
            <a:endParaRPr lang="en-US" dirty="0"/>
          </a:p>
          <a:p>
            <a:pPr lvl="1">
              <a:buFontTx/>
              <a:buChar char="-"/>
            </a:pPr>
            <a:r>
              <a:rPr lang="ro-RO" dirty="0"/>
              <a:t>iniţierea de interacţiuni prin punerea unor întrebări sau deschiderea unor subiecte de discuţie</a:t>
            </a:r>
            <a:r>
              <a:rPr lang="en-US" dirty="0"/>
              <a:t>.</a:t>
            </a:r>
          </a:p>
          <a:p>
            <a:pPr lvl="0"/>
            <a:r>
              <a:rPr lang="ro-RO" dirty="0"/>
              <a:t>Reducerea comportamentelor de interacţiune negativă ( critica, evitarea colegilor care manifestă frecvent comportamente nepotrivite, refuzul de oferire a ajutorului). </a:t>
            </a:r>
            <a:endParaRPr lang="en-US" dirty="0"/>
          </a:p>
          <a:p>
            <a:endParaRPr lang="en-US" dirty="0"/>
          </a:p>
        </p:txBody>
      </p:sp>
    </p:spTree>
    <p:extLst>
      <p:ext uri="{BB962C8B-B14F-4D97-AF65-F5344CB8AC3E}">
        <p14:creationId xmlns:p14="http://schemas.microsoft.com/office/powerpoint/2010/main" val="170377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164-DC51-4123-8E80-8325879C8EFB}"/>
              </a:ext>
            </a:extLst>
          </p:cNvPr>
          <p:cNvSpPr>
            <a:spLocks noGrp="1"/>
          </p:cNvSpPr>
          <p:nvPr>
            <p:ph type="title"/>
          </p:nvPr>
        </p:nvSpPr>
        <p:spPr/>
        <p:txBody>
          <a:bodyPr>
            <a:normAutofit/>
          </a:bodyPr>
          <a:lstStyle/>
          <a:p>
            <a:r>
              <a:rPr lang="it-IT" sz="3600" dirty="0"/>
              <a:t>Pasul 1</a:t>
            </a:r>
            <a:r>
              <a:rPr lang="it-IT" sz="3600" b="1" dirty="0"/>
              <a:t>: Definirea specifică a comportamentelor care urmează a fi supuse intervenţiei comportamentale.</a:t>
            </a:r>
            <a:endParaRPr lang="en-US" sz="3600" dirty="0"/>
          </a:p>
        </p:txBody>
      </p:sp>
      <p:sp>
        <p:nvSpPr>
          <p:cNvPr id="3" name="Content Placeholder 2">
            <a:extLst>
              <a:ext uri="{FF2B5EF4-FFF2-40B4-BE49-F238E27FC236}">
                <a16:creationId xmlns:a16="http://schemas.microsoft.com/office/drawing/2014/main" id="{2C637B02-1E51-439F-A461-42B493057AB1}"/>
              </a:ext>
            </a:extLst>
          </p:cNvPr>
          <p:cNvSpPr>
            <a:spLocks noGrp="1"/>
          </p:cNvSpPr>
          <p:nvPr>
            <p:ph idx="1"/>
          </p:nvPr>
        </p:nvSpPr>
        <p:spPr/>
        <p:txBody>
          <a:bodyPr>
            <a:normAutofit fontScale="85000" lnSpcReduction="10000"/>
          </a:bodyPr>
          <a:lstStyle/>
          <a:p>
            <a:r>
              <a:rPr lang="it-IT" dirty="0"/>
              <a:t> </a:t>
            </a:r>
            <a:r>
              <a:rPr lang="ro-RO" dirty="0"/>
              <a:t>Op</a:t>
            </a:r>
            <a:r>
              <a:rPr lang="it-IT" dirty="0"/>
              <a:t>eraţionaliz</a:t>
            </a:r>
            <a:r>
              <a:rPr lang="ro-RO" dirty="0"/>
              <a:t>area </a:t>
            </a:r>
            <a:r>
              <a:rPr lang="it-IT" dirty="0"/>
              <a:t>comportamentele</a:t>
            </a:r>
            <a:r>
              <a:rPr lang="ro-RO" dirty="0"/>
              <a:t>or </a:t>
            </a:r>
            <a:r>
              <a:rPr lang="it-IT" dirty="0"/>
              <a:t>de interacţiune prosocială şi</a:t>
            </a:r>
            <a:r>
              <a:rPr lang="ro-RO" dirty="0"/>
              <a:t> a celor de </a:t>
            </a:r>
            <a:r>
              <a:rPr lang="it-IT" dirty="0"/>
              <a:t> interacţiune negativă pentru a avea o ideea clară despre ceea ce vrea să modifice. </a:t>
            </a:r>
            <a:endParaRPr lang="en-US" dirty="0"/>
          </a:p>
          <a:p>
            <a:r>
              <a:rPr lang="it-IT" dirty="0"/>
              <a:t>Comportamentele care sunt circuscrise interacţiunii prosociale sunt:</a:t>
            </a:r>
            <a:endParaRPr lang="en-US" dirty="0"/>
          </a:p>
          <a:p>
            <a:pPr lvl="1"/>
            <a:r>
              <a:rPr lang="ro-RO" dirty="0"/>
              <a:t>acordarea ajutorului, </a:t>
            </a:r>
            <a:endParaRPr lang="en-US" dirty="0"/>
          </a:p>
          <a:p>
            <a:pPr lvl="1"/>
            <a:r>
              <a:rPr lang="ro-RO" dirty="0"/>
              <a:t>oferirea de complimente sau feedback-uri pozitive,(îi acordă atenţie pe comportamentele adecvate), </a:t>
            </a:r>
            <a:endParaRPr lang="en-US" dirty="0"/>
          </a:p>
          <a:p>
            <a:pPr lvl="1"/>
            <a:r>
              <a:rPr lang="ro-RO" dirty="0"/>
              <a:t>iniţierea de interacţiuni prin punerea unor întrebări sau deschiderea unor subiecte de discuţie.</a:t>
            </a:r>
            <a:endParaRPr lang="en-US" dirty="0"/>
          </a:p>
          <a:p>
            <a:r>
              <a:rPr lang="ro-RO" dirty="0"/>
              <a:t>Comportamentele care descriu o interacţiune socială negativă sunt:</a:t>
            </a:r>
            <a:endParaRPr lang="en-US" dirty="0"/>
          </a:p>
          <a:p>
            <a:pPr lvl="1"/>
            <a:r>
              <a:rPr lang="ro-RO" dirty="0"/>
              <a:t>critica, etichetarea (îi acordă atenţie pe comportamentele neadecvate),</a:t>
            </a:r>
            <a:endParaRPr lang="en-US" dirty="0"/>
          </a:p>
          <a:p>
            <a:pPr lvl="1"/>
            <a:r>
              <a:rPr lang="ro-RO" dirty="0"/>
              <a:t>evitarea interacţiunii cu animiți colegi (ex.cei care manifestă frecvent comportamente nepotrivite - nu le adresează întrebări, refuză să-i primească în banca lor sau în jocurile lor),</a:t>
            </a:r>
            <a:endParaRPr lang="en-US" dirty="0"/>
          </a:p>
          <a:p>
            <a:pPr lvl="1"/>
            <a:r>
              <a:rPr lang="ro-RO" dirty="0"/>
              <a:t>refuzul de a oferi ajutorului.</a:t>
            </a:r>
            <a:endParaRPr lang="en-US" dirty="0"/>
          </a:p>
          <a:p>
            <a:endParaRPr lang="en-US" dirty="0"/>
          </a:p>
        </p:txBody>
      </p:sp>
    </p:spTree>
    <p:extLst>
      <p:ext uri="{BB962C8B-B14F-4D97-AF65-F5344CB8AC3E}">
        <p14:creationId xmlns:p14="http://schemas.microsoft.com/office/powerpoint/2010/main" val="38080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299C-956B-4773-8B74-346B0F558F4F}"/>
              </a:ext>
            </a:extLst>
          </p:cNvPr>
          <p:cNvSpPr>
            <a:spLocks noGrp="1"/>
          </p:cNvSpPr>
          <p:nvPr>
            <p:ph type="title"/>
          </p:nvPr>
        </p:nvSpPr>
        <p:spPr/>
        <p:txBody>
          <a:bodyPr>
            <a:normAutofit/>
          </a:bodyPr>
          <a:lstStyle/>
          <a:p>
            <a:r>
              <a:rPr lang="ro-RO" sz="3600" b="1" dirty="0"/>
              <a:t>Pasul 2</a:t>
            </a:r>
            <a:r>
              <a:rPr lang="ro-RO" sz="3600" dirty="0"/>
              <a:t>- </a:t>
            </a:r>
            <a:r>
              <a:rPr lang="ro-RO" sz="3600" b="1" dirty="0"/>
              <a:t>Măsurarea şi înregistrarea obiectivă a frecvenţei de manifestare a comportamentelor indezirabile</a:t>
            </a:r>
            <a:endParaRPr lang="en-US" sz="3600" dirty="0"/>
          </a:p>
        </p:txBody>
      </p:sp>
      <p:graphicFrame>
        <p:nvGraphicFramePr>
          <p:cNvPr id="4" name="Table 4">
            <a:extLst>
              <a:ext uri="{FF2B5EF4-FFF2-40B4-BE49-F238E27FC236}">
                <a16:creationId xmlns:a16="http://schemas.microsoft.com/office/drawing/2014/main" id="{33EF02EB-6E23-4204-9DAB-08B3D81C27A2}"/>
              </a:ext>
            </a:extLst>
          </p:cNvPr>
          <p:cNvGraphicFramePr>
            <a:graphicFrameLocks noGrp="1"/>
          </p:cNvGraphicFramePr>
          <p:nvPr>
            <p:ph idx="1"/>
            <p:extLst>
              <p:ext uri="{D42A27DB-BD31-4B8C-83A1-F6EECF244321}">
                <p14:modId xmlns:p14="http://schemas.microsoft.com/office/powerpoint/2010/main" val="258175523"/>
              </p:ext>
            </p:extLst>
          </p:nvPr>
        </p:nvGraphicFramePr>
        <p:xfrm>
          <a:off x="838200" y="2038985"/>
          <a:ext cx="10805160" cy="4211545"/>
        </p:xfrm>
        <a:graphic>
          <a:graphicData uri="http://schemas.openxmlformats.org/drawingml/2006/table">
            <a:tbl>
              <a:tblPr firstRow="1" bandRow="1">
                <a:tableStyleId>{5C22544A-7EE6-4342-B048-85BDC9FD1C3A}</a:tableStyleId>
              </a:tblPr>
              <a:tblGrid>
                <a:gridCol w="5669280">
                  <a:extLst>
                    <a:ext uri="{9D8B030D-6E8A-4147-A177-3AD203B41FA5}">
                      <a16:colId xmlns:a16="http://schemas.microsoft.com/office/drawing/2014/main" val="2784038352"/>
                    </a:ext>
                  </a:extLst>
                </a:gridCol>
                <a:gridCol w="1026160">
                  <a:extLst>
                    <a:ext uri="{9D8B030D-6E8A-4147-A177-3AD203B41FA5}">
                      <a16:colId xmlns:a16="http://schemas.microsoft.com/office/drawing/2014/main" val="3245538617"/>
                    </a:ext>
                  </a:extLst>
                </a:gridCol>
                <a:gridCol w="1198880">
                  <a:extLst>
                    <a:ext uri="{9D8B030D-6E8A-4147-A177-3AD203B41FA5}">
                      <a16:colId xmlns:a16="http://schemas.microsoft.com/office/drawing/2014/main" val="1790795578"/>
                    </a:ext>
                  </a:extLst>
                </a:gridCol>
                <a:gridCol w="995680">
                  <a:extLst>
                    <a:ext uri="{9D8B030D-6E8A-4147-A177-3AD203B41FA5}">
                      <a16:colId xmlns:a16="http://schemas.microsoft.com/office/drawing/2014/main" val="48957710"/>
                    </a:ext>
                  </a:extLst>
                </a:gridCol>
                <a:gridCol w="1036320">
                  <a:extLst>
                    <a:ext uri="{9D8B030D-6E8A-4147-A177-3AD203B41FA5}">
                      <a16:colId xmlns:a16="http://schemas.microsoft.com/office/drawing/2014/main" val="4029895226"/>
                    </a:ext>
                  </a:extLst>
                </a:gridCol>
                <a:gridCol w="878840">
                  <a:extLst>
                    <a:ext uri="{9D8B030D-6E8A-4147-A177-3AD203B41FA5}">
                      <a16:colId xmlns:a16="http://schemas.microsoft.com/office/drawing/2014/main" val="93453622"/>
                    </a:ext>
                  </a:extLst>
                </a:gridCol>
              </a:tblGrid>
              <a:tr h="429895">
                <a:tc>
                  <a:txBody>
                    <a:bodyPr/>
                    <a:lstStyle/>
                    <a:p>
                      <a:r>
                        <a:rPr lang="en-US" dirty="0" err="1"/>
                        <a:t>Frecven</a:t>
                      </a:r>
                      <a:r>
                        <a:rPr lang="ro-RO" dirty="0"/>
                        <a:t>ță  comportamente</a:t>
                      </a:r>
                      <a:endParaRPr lang="en-US" dirty="0"/>
                    </a:p>
                  </a:txBody>
                  <a:tcPr/>
                </a:tc>
                <a:tc>
                  <a:txBody>
                    <a:bodyPr/>
                    <a:lstStyle/>
                    <a:p>
                      <a:r>
                        <a:rPr lang="ro-RO" dirty="0"/>
                        <a:t>Ziua 1</a:t>
                      </a:r>
                      <a:endParaRPr lang="en-US" dirty="0"/>
                    </a:p>
                  </a:txBody>
                  <a:tcPr/>
                </a:tc>
                <a:tc>
                  <a:txBody>
                    <a:bodyPr/>
                    <a:lstStyle/>
                    <a:p>
                      <a:r>
                        <a:rPr lang="ro-RO" dirty="0"/>
                        <a:t>Ziua 2</a:t>
                      </a:r>
                      <a:endParaRPr lang="en-US" dirty="0"/>
                    </a:p>
                  </a:txBody>
                  <a:tcPr/>
                </a:tc>
                <a:tc>
                  <a:txBody>
                    <a:bodyPr/>
                    <a:lstStyle/>
                    <a:p>
                      <a:r>
                        <a:rPr lang="ro-RO" dirty="0"/>
                        <a:t>Ziua 3</a:t>
                      </a:r>
                      <a:endParaRPr lang="en-US" dirty="0"/>
                    </a:p>
                  </a:txBody>
                  <a:tcPr/>
                </a:tc>
                <a:tc>
                  <a:txBody>
                    <a:bodyPr/>
                    <a:lstStyle/>
                    <a:p>
                      <a:r>
                        <a:rPr lang="ro-RO" dirty="0"/>
                        <a:t>Ziua 4</a:t>
                      </a:r>
                      <a:endParaRPr lang="en-US" dirty="0"/>
                    </a:p>
                  </a:txBody>
                  <a:tcPr/>
                </a:tc>
                <a:tc>
                  <a:txBody>
                    <a:bodyPr/>
                    <a:lstStyle/>
                    <a:p>
                      <a:r>
                        <a:rPr lang="ro-RO" dirty="0"/>
                        <a:t>Ziua 5</a:t>
                      </a:r>
                      <a:endParaRPr lang="en-US" dirty="0"/>
                    </a:p>
                  </a:txBody>
                  <a:tcPr/>
                </a:tc>
                <a:extLst>
                  <a:ext uri="{0D108BD9-81ED-4DB2-BD59-A6C34878D82A}">
                    <a16:rowId xmlns:a16="http://schemas.microsoft.com/office/drawing/2014/main" val="105685531"/>
                  </a:ext>
                </a:extLst>
              </a:tr>
              <a:tr h="370840">
                <a:tc>
                  <a:txBody>
                    <a:bodyPr/>
                    <a:lstStyle/>
                    <a:p>
                      <a:pPr marL="0" marR="0">
                        <a:spcBef>
                          <a:spcPts val="0"/>
                        </a:spcBef>
                        <a:spcAft>
                          <a:spcPts val="0"/>
                        </a:spcAft>
                      </a:pPr>
                      <a:r>
                        <a:rPr lang="ro-RO" sz="2000" dirty="0">
                          <a:effectLst/>
                          <a:latin typeface="Arial"/>
                          <a:ea typeface="Times New Roman"/>
                        </a:rPr>
                        <a:t>Oferă complimente sau feedbk-uri pozitive </a:t>
                      </a:r>
                      <a:endParaRPr lang="en-US" sz="2000" dirty="0">
                        <a:effectLst/>
                        <a:latin typeface="Times New Roman"/>
                        <a:ea typeface="Times New Roman"/>
                      </a:endParaRPr>
                    </a:p>
                  </a:txBody>
                  <a:tcPr marL="68580" marR="68580" marT="0" marB="0"/>
                </a:tc>
                <a:tc>
                  <a:txBody>
                    <a:bodyPr/>
                    <a:lstStyle/>
                    <a:p>
                      <a:r>
                        <a:rPr lang="ro-RO" dirty="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907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dirty="0">
                          <a:effectLst/>
                          <a:latin typeface="Arial"/>
                          <a:ea typeface="Times New Roman"/>
                        </a:rPr>
                        <a:t>Critică, etichetează </a:t>
                      </a:r>
                      <a:endParaRPr lang="en-US" sz="2000" dirty="0">
                        <a:effectLst/>
                        <a:latin typeface="Times New Roman"/>
                        <a:ea typeface="Times New Roman"/>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64044873"/>
                  </a:ext>
                </a:extLst>
              </a:tr>
              <a:tr h="370840">
                <a:tc>
                  <a:txBody>
                    <a:bodyPr/>
                    <a:lstStyle/>
                    <a:p>
                      <a:pPr marL="0" marR="0">
                        <a:spcBef>
                          <a:spcPts val="0"/>
                        </a:spcBef>
                        <a:spcAft>
                          <a:spcPts val="0"/>
                        </a:spcAft>
                      </a:pPr>
                      <a:r>
                        <a:rPr lang="ro-RO" sz="2000" dirty="0">
                          <a:effectLst/>
                          <a:latin typeface="Arial"/>
                          <a:ea typeface="Times New Roman"/>
                        </a:rPr>
                        <a:t>Oferă ajutorul din proprie iniţiativă</a:t>
                      </a:r>
                      <a:endParaRPr lang="en-US" sz="2000" dirty="0">
                        <a:effectLst/>
                        <a:latin typeface="Times New Roman"/>
                        <a:ea typeface="Times New Roman"/>
                      </a:endParaRPr>
                    </a:p>
                  </a:txBody>
                  <a:tcPr marL="68580" marR="68580" marT="0" marB="0"/>
                </a:tc>
                <a:tc>
                  <a:txBody>
                    <a:bodyPr/>
                    <a:lstStyle/>
                    <a:p>
                      <a:r>
                        <a:rPr lang="ro-RO" dirty="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9910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dirty="0">
                          <a:effectLst/>
                          <a:latin typeface="Arial"/>
                          <a:ea typeface="Times New Roman"/>
                        </a:rPr>
                        <a:t>Ignoră nevoia de ajutor solicitată sau nesolicitată</a:t>
                      </a:r>
                      <a:endParaRPr lang="en-US" sz="2000" dirty="0">
                        <a:effectLst/>
                        <a:latin typeface="Times New Roman"/>
                        <a:ea typeface="Times New Roman"/>
                      </a:endParaRPr>
                    </a:p>
                    <a:p>
                      <a:endParaRPr lang="en-US" sz="2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79331883"/>
                  </a:ext>
                </a:extLst>
              </a:tr>
              <a:tr h="370840">
                <a:tc>
                  <a:txBody>
                    <a:bodyPr/>
                    <a:lstStyle/>
                    <a:p>
                      <a:pPr marL="0" marR="0">
                        <a:spcBef>
                          <a:spcPts val="0"/>
                        </a:spcBef>
                        <a:spcAft>
                          <a:spcPts val="0"/>
                        </a:spcAft>
                      </a:pPr>
                      <a:r>
                        <a:rPr lang="ro-RO" sz="2000" dirty="0">
                          <a:effectLst/>
                          <a:latin typeface="Arial"/>
                          <a:ea typeface="Times New Roman"/>
                        </a:rPr>
                        <a:t>Iniţiază interacţiuni cu elevii care sunt marginalizați (pune întrebări, răspunde la întrebări)</a:t>
                      </a:r>
                      <a:endParaRPr lang="en-US" sz="2000" dirty="0">
                        <a:effectLst/>
                        <a:latin typeface="Times New Roman"/>
                        <a:ea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7995920"/>
                  </a:ext>
                </a:extLst>
              </a:tr>
              <a:tr h="657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dirty="0">
                          <a:effectLst/>
                          <a:latin typeface="Arial"/>
                          <a:ea typeface="Times New Roman"/>
                        </a:rPr>
                        <a:t>Evită interacţiunea cu anumiţi elevi</a:t>
                      </a:r>
                      <a:endParaRPr lang="en-US" sz="2000" dirty="0">
                        <a:effectLst/>
                        <a:latin typeface="Times New Roman"/>
                        <a:ea typeface="Times New Roman"/>
                      </a:endParaRPr>
                    </a:p>
                  </a:txBody>
                  <a:tcPr/>
                </a:tc>
                <a:tc>
                  <a:txBody>
                    <a:bodyPr/>
                    <a:lstStyle/>
                    <a:p>
                      <a:r>
                        <a:rPr lang="ro-RO" dirty="0"/>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62753618"/>
                  </a:ext>
                </a:extLst>
              </a:tr>
              <a:tr h="370840">
                <a:tc>
                  <a:txBody>
                    <a:bodyPr/>
                    <a:lstStyle/>
                    <a:p>
                      <a:pPr marL="0" marR="0">
                        <a:spcBef>
                          <a:spcPts val="0"/>
                        </a:spcBef>
                        <a:spcAft>
                          <a:spcPts val="0"/>
                        </a:spcAft>
                      </a:pPr>
                      <a:endParaRPr lang="en-US" sz="2000" dirty="0">
                        <a:effectLst/>
                        <a:latin typeface="Times New Roman"/>
                        <a:ea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06987815"/>
                  </a:ext>
                </a:extLst>
              </a:tr>
            </a:tbl>
          </a:graphicData>
        </a:graphic>
      </p:graphicFrame>
    </p:spTree>
    <p:extLst>
      <p:ext uri="{BB962C8B-B14F-4D97-AF65-F5344CB8AC3E}">
        <p14:creationId xmlns:p14="http://schemas.microsoft.com/office/powerpoint/2010/main" val="383984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EDC4-3237-4A05-BD5B-35A98864E9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DA81B0-3B3F-42AF-AABB-E6C16D1E9E46}"/>
              </a:ext>
            </a:extLst>
          </p:cNvPr>
          <p:cNvSpPr>
            <a:spLocks noGrp="1"/>
          </p:cNvSpPr>
          <p:nvPr>
            <p:ph idx="1"/>
          </p:nvPr>
        </p:nvSpPr>
        <p:spPr>
          <a:xfrm>
            <a:off x="838200" y="1825625"/>
            <a:ext cx="10866120" cy="4351338"/>
          </a:xfrm>
        </p:spPr>
        <p:txBody>
          <a:bodyPr/>
          <a:lstStyle/>
          <a:p>
            <a:pPr marL="0" indent="0">
              <a:buNone/>
            </a:pPr>
            <a:r>
              <a:rPr lang="ro-RO" sz="4000" dirty="0"/>
              <a:t>La sfârşitul perioadei de observare (5 zile de şcoală) consilierul</a:t>
            </a:r>
          </a:p>
          <a:p>
            <a:pPr lvl="1"/>
            <a:r>
              <a:rPr lang="ro-RO" sz="4000" dirty="0"/>
              <a:t> va totaliza numărul de comportamente procociale manifestate de elevi în cadrul interacţiunilor zilnice din timpul activităţilor slab structurate(pauze) şi numărul de comportamente neadecvate social</a:t>
            </a:r>
            <a:endParaRPr lang="en-US" sz="4000" dirty="0"/>
          </a:p>
          <a:p>
            <a:pPr marL="0" indent="0">
              <a:buNone/>
            </a:pPr>
            <a:endParaRPr lang="en-US" dirty="0"/>
          </a:p>
        </p:txBody>
      </p:sp>
    </p:spTree>
    <p:extLst>
      <p:ext uri="{BB962C8B-B14F-4D97-AF65-F5344CB8AC3E}">
        <p14:creationId xmlns:p14="http://schemas.microsoft.com/office/powerpoint/2010/main" val="9189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DE2B-0F4E-4FF1-9964-EE1135488E34}"/>
              </a:ext>
            </a:extLst>
          </p:cNvPr>
          <p:cNvSpPr>
            <a:spLocks noGrp="1"/>
          </p:cNvSpPr>
          <p:nvPr>
            <p:ph type="title"/>
          </p:nvPr>
        </p:nvSpPr>
        <p:spPr/>
        <p:txBody>
          <a:bodyPr/>
          <a:lstStyle/>
          <a:p>
            <a:r>
              <a:rPr lang="ro-RO" dirty="0"/>
              <a:t>Pasul 3</a:t>
            </a:r>
            <a:r>
              <a:rPr lang="ro-RO" b="1" dirty="0"/>
              <a:t>- Implementarea programului</a:t>
            </a:r>
            <a:endParaRPr lang="en-US" dirty="0"/>
          </a:p>
        </p:txBody>
      </p:sp>
      <p:sp>
        <p:nvSpPr>
          <p:cNvPr id="3" name="Content Placeholder 2">
            <a:extLst>
              <a:ext uri="{FF2B5EF4-FFF2-40B4-BE49-F238E27FC236}">
                <a16:creationId xmlns:a16="http://schemas.microsoft.com/office/drawing/2014/main" id="{77362B2E-807C-4C7F-844A-A875BAE7BF1B}"/>
              </a:ext>
            </a:extLst>
          </p:cNvPr>
          <p:cNvSpPr>
            <a:spLocks noGrp="1"/>
          </p:cNvSpPr>
          <p:nvPr>
            <p:ph idx="1"/>
          </p:nvPr>
        </p:nvSpPr>
        <p:spPr>
          <a:xfrm>
            <a:off x="838200" y="1361440"/>
            <a:ext cx="10515600" cy="5232400"/>
          </a:xfrm>
        </p:spPr>
        <p:txBody>
          <a:bodyPr>
            <a:normAutofit fontScale="70000" lnSpcReduction="20000"/>
          </a:bodyPr>
          <a:lstStyle/>
          <a:p>
            <a:pPr marL="0" lvl="0" indent="0">
              <a:buNone/>
            </a:pPr>
            <a:r>
              <a:rPr lang="ro-RO" dirty="0"/>
              <a:t>Desemnarea rolului </a:t>
            </a:r>
            <a:r>
              <a:rPr lang="ro-RO" b="1" dirty="0"/>
              <a:t>„Starul zilei”</a:t>
            </a:r>
            <a:r>
              <a:rPr lang="ro-RO" dirty="0"/>
              <a:t>. </a:t>
            </a:r>
          </a:p>
          <a:p>
            <a:pPr lvl="0"/>
            <a:r>
              <a:rPr lang="ro-RO" dirty="0"/>
              <a:t>În fiecare dimineaţă învăţătoarea anunţă cine va fi starul zilei. Pe rând, fiecare elev va avea această oportunitate. </a:t>
            </a:r>
            <a:endParaRPr lang="en-US" dirty="0"/>
          </a:p>
          <a:p>
            <a:pPr lvl="0"/>
            <a:r>
              <a:rPr lang="ro-RO" b="1" dirty="0"/>
              <a:t>Învăţarea elevilor prin joc de rol, să identifice comportamentele pozitive manifestate de elevul desemnat „starul zilei” şi să ofere mesaje de laudă pe comportament</a:t>
            </a:r>
            <a:r>
              <a:rPr lang="ro-RO" dirty="0"/>
              <a:t> (să decrie în cuvinte ce face sau ce spune elevul respectiv). </a:t>
            </a:r>
          </a:p>
          <a:p>
            <a:pPr lvl="0"/>
            <a:r>
              <a:rPr lang="ro-RO" dirty="0"/>
              <a:t>Ceilalţi colegi vor avea şansa de a oferi mesaje de laudă pentru comportamentele adecvate manifestate de copilul desemnat starul zilei. </a:t>
            </a:r>
          </a:p>
          <a:p>
            <a:pPr lvl="0"/>
            <a:r>
              <a:rPr lang="ro-RO" dirty="0"/>
              <a:t>Pentru a învăţa care sunt paşii pe care trebuie să îi facă sau ce înseamnă să ofere un mesaj de laudă pe comportament, </a:t>
            </a:r>
            <a:r>
              <a:rPr lang="ro-RO" b="1" dirty="0"/>
              <a:t>cadrul didactic modelează comportamentul elevilor prin joc de rol</a:t>
            </a:r>
            <a:r>
              <a:rPr lang="ro-RO" dirty="0"/>
              <a:t>, folosind atât exemple de mesaje de laudă adecvate (ex. „</a:t>
            </a:r>
            <a:r>
              <a:rPr lang="ro-RO" i="1" dirty="0"/>
              <a:t>Bogdan, m-a ajutat să fac o problemă la matematică</a:t>
            </a:r>
            <a:r>
              <a:rPr lang="ro-RO" dirty="0"/>
              <a:t>;” cât şi exemple de mesaje neadecvate „</a:t>
            </a:r>
            <a:r>
              <a:rPr lang="ro-RO" i="1" dirty="0"/>
              <a:t>Bogdan este un elev bun</a:t>
            </a:r>
            <a:r>
              <a:rPr lang="ro-RO" dirty="0"/>
              <a:t>”.</a:t>
            </a:r>
          </a:p>
          <a:p>
            <a:pPr lvl="0"/>
            <a:r>
              <a:rPr lang="ro-RO" dirty="0"/>
              <a:t> Li se oferă elevilor posibilitatea de a oferi propriile exemple pe modelul „ asa da...aşa nu!” În acest sens se poate folosi un afiş care să ilustreze comportamentele pe care elevii trebuie să le manifeste atunci când sunt în situaţia de a oferi un mesaj de laudă:</a:t>
            </a:r>
            <a:endParaRPr lang="en-US" dirty="0"/>
          </a:p>
          <a:p>
            <a:pPr lvl="1"/>
            <a:r>
              <a:rPr lang="ro-RO" dirty="0"/>
              <a:t>Privesc în ochi persoana cu care vorbesc.</a:t>
            </a:r>
            <a:endParaRPr lang="en-US" dirty="0"/>
          </a:p>
          <a:p>
            <a:pPr lvl="1"/>
            <a:r>
              <a:rPr lang="ro-RO" dirty="0"/>
              <a:t>Îi zâmbesc.</a:t>
            </a:r>
            <a:endParaRPr lang="en-US" dirty="0"/>
          </a:p>
          <a:p>
            <a:pPr lvl="1"/>
            <a:r>
              <a:rPr lang="ro-RO" dirty="0"/>
              <a:t>Descriu ceea ce a spus sau a făcut colegul </a:t>
            </a:r>
          </a:p>
          <a:p>
            <a:pPr marL="457200" lvl="1" indent="0">
              <a:buNone/>
            </a:pPr>
            <a:r>
              <a:rPr lang="ro-RO" dirty="0"/>
              <a:t>„</a:t>
            </a:r>
            <a:r>
              <a:rPr lang="ro-RO" i="1" dirty="0"/>
              <a:t>Astazi am remarcat că Doru i-a împrumutat lui Alex un stilou, dat fiind faptul că şi l-a rupt pe al lui la ora de matematică </a:t>
            </a:r>
            <a:r>
              <a:rPr lang="ro-RO" dirty="0"/>
              <a:t>”.</a:t>
            </a:r>
            <a:endParaRPr lang="en-US" dirty="0"/>
          </a:p>
          <a:p>
            <a:endParaRPr lang="en-US" dirty="0"/>
          </a:p>
        </p:txBody>
      </p:sp>
    </p:spTree>
    <p:extLst>
      <p:ext uri="{BB962C8B-B14F-4D97-AF65-F5344CB8AC3E}">
        <p14:creationId xmlns:p14="http://schemas.microsoft.com/office/powerpoint/2010/main" val="378515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C079-5712-4AAF-9F3A-FFCFAE30FB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8F07B9-2966-460F-8FA7-FDD8C8CBE62C}"/>
              </a:ext>
            </a:extLst>
          </p:cNvPr>
          <p:cNvSpPr>
            <a:spLocks noGrp="1"/>
          </p:cNvSpPr>
          <p:nvPr>
            <p:ph idx="1"/>
          </p:nvPr>
        </p:nvSpPr>
        <p:spPr/>
        <p:txBody>
          <a:bodyPr/>
          <a:lstStyle/>
          <a:p>
            <a:r>
              <a:rPr lang="ro-RO" dirty="0"/>
              <a:t>Toate aceste comportamente sunt exersate prin joc de rol până când elevii învaţă modul corect de a oferi un mesaj de laudă pe comportament.</a:t>
            </a:r>
            <a:endParaRPr lang="en-US" dirty="0"/>
          </a:p>
          <a:p>
            <a:r>
              <a:rPr lang="ro-RO" dirty="0"/>
              <a:t>La clasele mici (0, I, a II-a) este indicat ca învăţătoarea împreună cu elevii să facă o listă de mesaje de laudă care scot în evidenţă comportamentele prosociale manifestate la clasă: </a:t>
            </a:r>
            <a:endParaRPr lang="en-US" dirty="0"/>
          </a:p>
          <a:p>
            <a:r>
              <a:rPr lang="ro-RO" dirty="0"/>
              <a:t>„ X i-a ajutat pe Y să şteară tabla”</a:t>
            </a:r>
            <a:endParaRPr lang="en-US" dirty="0"/>
          </a:p>
          <a:p>
            <a:r>
              <a:rPr lang="ro-RO" dirty="0"/>
              <a:t>„ X i-a spus lui Z că îi place bluza lui” </a:t>
            </a:r>
            <a:endParaRPr lang="en-US" dirty="0"/>
          </a:p>
          <a:p>
            <a:pPr marL="0" indent="0">
              <a:buNone/>
            </a:pPr>
            <a:endParaRPr lang="en-US" dirty="0"/>
          </a:p>
        </p:txBody>
      </p:sp>
    </p:spTree>
    <p:extLst>
      <p:ext uri="{BB962C8B-B14F-4D97-AF65-F5344CB8AC3E}">
        <p14:creationId xmlns:p14="http://schemas.microsoft.com/office/powerpoint/2010/main" val="71499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26F36-E739-40D7-B431-87C101218481}"/>
              </a:ext>
            </a:extLst>
          </p:cNvPr>
          <p:cNvSpPr>
            <a:spLocks noGrp="1"/>
          </p:cNvSpPr>
          <p:nvPr>
            <p:ph idx="1"/>
          </p:nvPr>
        </p:nvSpPr>
        <p:spPr>
          <a:xfrm>
            <a:off x="838200" y="447041"/>
            <a:ext cx="10515600" cy="6075680"/>
          </a:xfrm>
        </p:spPr>
        <p:txBody>
          <a:bodyPr>
            <a:normAutofit/>
          </a:bodyPr>
          <a:lstStyle/>
          <a:p>
            <a:pPr lvl="0"/>
            <a:r>
              <a:rPr lang="ro-RO" b="1" dirty="0"/>
              <a:t>Planificarea în programul zilnic a unui moment special în care colegii pot să îi ofere colegului lor (starul zilei) mesajele de laudă</a:t>
            </a:r>
            <a:r>
              <a:rPr lang="ro-RO" dirty="0"/>
              <a:t>. Pe parcursul zilei de şcoală, învăţătoarea va stabili o sesiune de 7-10 minute în care elevii vor avea oportunitatea de a-i oferi colegului lor feedback-uri pozitive. </a:t>
            </a:r>
            <a:endParaRPr lang="en-US" dirty="0"/>
          </a:p>
          <a:p>
            <a:pPr lvl="1"/>
            <a:r>
              <a:rPr lang="ro-RO" dirty="0"/>
              <a:t>Cadrul dicactic va anunţa elevii când este timpul să facă acest lucru (anunţă că sunt în acel moment special şi că vor putea să îl laude pe colegul lor, descriind ce a făcut sau a spus acesta).</a:t>
            </a:r>
            <a:endParaRPr lang="en-US" dirty="0"/>
          </a:p>
          <a:p>
            <a:pPr lvl="1"/>
            <a:r>
              <a:rPr lang="ro-RO" dirty="0"/>
              <a:t>Cadrul didactic va reaminti elevilor înainte de intrarea în momentul special care sunt paşii pe care trebuie să îi parcurgă pentru a oferi un mesaj adecvat (poate citi cu voce tare cum trebuie să se comporte elevii care dau feedback, arătând spre afiş).</a:t>
            </a:r>
            <a:endParaRPr lang="en-US" dirty="0"/>
          </a:p>
          <a:p>
            <a:pPr lvl="1"/>
            <a:r>
              <a:rPr lang="ro-RO" dirty="0"/>
              <a:t>Cadrul didactic va permite elevilor să ofere în mod voluntar mesaje de laudă colegului lor.</a:t>
            </a:r>
            <a:endParaRPr lang="en-US" dirty="0"/>
          </a:p>
          <a:p>
            <a:endParaRPr lang="en-US" dirty="0"/>
          </a:p>
        </p:txBody>
      </p:sp>
    </p:spTree>
    <p:extLst>
      <p:ext uri="{BB962C8B-B14F-4D97-AF65-F5344CB8AC3E}">
        <p14:creationId xmlns:p14="http://schemas.microsoft.com/office/powerpoint/2010/main" val="260186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6652A-7F30-4FC1-9172-A4624CF0B173}"/>
              </a:ext>
            </a:extLst>
          </p:cNvPr>
          <p:cNvSpPr>
            <a:spLocks noGrp="1"/>
          </p:cNvSpPr>
          <p:nvPr>
            <p:ph idx="1"/>
          </p:nvPr>
        </p:nvSpPr>
        <p:spPr>
          <a:xfrm>
            <a:off x="838200" y="365760"/>
            <a:ext cx="10515600" cy="5811203"/>
          </a:xfrm>
        </p:spPr>
        <p:txBody>
          <a:bodyPr>
            <a:normAutofit fontScale="77500" lnSpcReduction="20000"/>
          </a:bodyPr>
          <a:lstStyle/>
          <a:p>
            <a:pPr lvl="0"/>
            <a:r>
              <a:rPr lang="ro-RO" b="1" dirty="0"/>
              <a:t>Încurajarea elevilor pentru a exersa comportamentele adecvate oferirii unui mesaj de laudă pe comportament prin intermediul mesajelor de laudă din partea învăţătoarei şi a recompenselor.</a:t>
            </a:r>
            <a:r>
              <a:rPr lang="ro-RO" dirty="0"/>
              <a:t> Cadrul didactic va trebui să încurajeze elevii să exprime mesaje de laudă iar încurajarea va fi mai eficientă dacă va fi adresată clasei şi nu individual (ex. „</a:t>
            </a:r>
            <a:r>
              <a:rPr lang="ro-RO" i="1" dirty="0"/>
              <a:t>Mai doreşte cineva să spună ceva pozitiv despre ce a făcut colegul vostru?</a:t>
            </a:r>
            <a:r>
              <a:rPr lang="ro-RO" dirty="0"/>
              <a:t>”)</a:t>
            </a:r>
          </a:p>
          <a:p>
            <a:pPr lvl="0"/>
            <a:r>
              <a:rPr lang="ro-RO" dirty="0"/>
              <a:t> Fiecare mesaj adecvat de laudă va fi urmat  de o recompensă simbolică (cadrul didactic pune o bilă albă într-un vas de fiecare dată când un elev dă un mesaj de laudă adecvat. Când vasul de umple, toată clasa primeşte o recompensă – ex.</a:t>
            </a:r>
            <a:r>
              <a:rPr lang="en-US" dirty="0"/>
              <a:t>:</a:t>
            </a:r>
            <a:r>
              <a:rPr lang="ro-RO" dirty="0"/>
              <a:t> fac un joc împreună sau servesc popcorn). </a:t>
            </a:r>
          </a:p>
          <a:p>
            <a:pPr marL="0" lvl="0" indent="0">
              <a:buNone/>
            </a:pPr>
            <a:endParaRPr lang="en-US" dirty="0"/>
          </a:p>
          <a:p>
            <a:pPr lvl="0"/>
            <a:r>
              <a:rPr lang="ro-RO" b="1" dirty="0"/>
              <a:t>Monitorizarea progreselor –</a:t>
            </a:r>
            <a:r>
              <a:rPr lang="ro-RO" dirty="0"/>
              <a:t> Cadrul didactic va ţine o monitorizare a comportamentelor targhet pe toată perioada intervenţiei. </a:t>
            </a:r>
          </a:p>
          <a:p>
            <a:pPr lvl="0"/>
            <a:r>
              <a:rPr lang="ro-RO" dirty="0"/>
              <a:t>La sfârşitul fiecărei săptămâni cadrul didactic poate să compare frecvenţa de manifestare a comportamentelor de interacţiune socială adecvată şi a celor de interacţiune negativă manifestate de elevi înainte de implicarea în program, cu frecvenţele obţinute după implicarea în program.</a:t>
            </a:r>
          </a:p>
          <a:p>
            <a:pPr lvl="0"/>
            <a:r>
              <a:rPr lang="ro-RO" dirty="0"/>
              <a:t> Rezultatea obţinute pot fi exprimate grafic astfel: pe abcisă se vor trece comportamentele prosociale urmărite iar pe ordonată frecvenţele înregistrate. </a:t>
            </a:r>
          </a:p>
          <a:p>
            <a:pPr lvl="0"/>
            <a:r>
              <a:rPr lang="ro-RO" dirty="0"/>
              <a:t>Se pot face două grafice astfel încât să se vizualizeze rezultatele obţinute în faza de preintervenţie şi faza de post intervenţie.  </a:t>
            </a:r>
            <a:endParaRPr lang="en-US" dirty="0"/>
          </a:p>
        </p:txBody>
      </p:sp>
    </p:spTree>
    <p:extLst>
      <p:ext uri="{BB962C8B-B14F-4D97-AF65-F5344CB8AC3E}">
        <p14:creationId xmlns:p14="http://schemas.microsoft.com/office/powerpoint/2010/main" val="217570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7F40-48AD-4CC6-AF15-0917B66CD184}"/>
              </a:ext>
            </a:extLst>
          </p:cNvPr>
          <p:cNvSpPr>
            <a:spLocks noGrp="1"/>
          </p:cNvSpPr>
          <p:nvPr>
            <p:ph type="title"/>
          </p:nvPr>
        </p:nvSpPr>
        <p:spPr/>
        <p:txBody>
          <a:bodyPr/>
          <a:lstStyle/>
          <a:p>
            <a:r>
              <a:rPr lang="ro-RO"/>
              <a:t>Dacă nimic nu funcționează</a:t>
            </a:r>
            <a:endParaRPr lang="en-US" dirty="0"/>
          </a:p>
        </p:txBody>
      </p:sp>
      <p:sp>
        <p:nvSpPr>
          <p:cNvPr id="3" name="Content Placeholder 2">
            <a:extLst>
              <a:ext uri="{FF2B5EF4-FFF2-40B4-BE49-F238E27FC236}">
                <a16:creationId xmlns:a16="http://schemas.microsoft.com/office/drawing/2014/main" id="{913B3A43-F1F9-44D2-9188-BA6117B93DE4}"/>
              </a:ext>
            </a:extLst>
          </p:cNvPr>
          <p:cNvSpPr>
            <a:spLocks noGrp="1"/>
          </p:cNvSpPr>
          <p:nvPr>
            <p:ph idx="1"/>
          </p:nvPr>
        </p:nvSpPr>
        <p:spPr/>
        <p:txBody>
          <a:bodyPr/>
          <a:lstStyle/>
          <a:p>
            <a:r>
              <a:rPr lang="ro-RO" dirty="0"/>
              <a:t>Dacă comportamentul de bullying nu înregistrează nicio modificare se utilizează strategia confruntării directe: </a:t>
            </a:r>
          </a:p>
          <a:p>
            <a:pPr marL="457200" lvl="1" indent="0">
              <a:buNone/>
            </a:pPr>
            <a:r>
              <a:rPr lang="ro-RO" i="1" dirty="0"/>
              <a:t> </a:t>
            </a:r>
            <a:r>
              <a:rPr lang="en-US" i="1" dirty="0"/>
              <a:t>“</a:t>
            </a:r>
            <a:r>
              <a:rPr lang="ro-RO" i="1" dirty="0"/>
              <a:t>Ați făcut următorul comportament. X este foarte afectată de asta. Trebuie  să încetați să vă mai comporți așa.  Ce puteți  face pentru a îndrepta lucrurile? </a:t>
            </a:r>
            <a:r>
              <a:rPr lang="en-US" i="1" dirty="0"/>
              <a:t>“</a:t>
            </a:r>
          </a:p>
          <a:p>
            <a:pPr marL="457200" lvl="1" indent="0">
              <a:buNone/>
            </a:pPr>
            <a:endParaRPr lang="en-US" i="1" dirty="0"/>
          </a:p>
        </p:txBody>
      </p:sp>
    </p:spTree>
    <p:extLst>
      <p:ext uri="{BB962C8B-B14F-4D97-AF65-F5344CB8AC3E}">
        <p14:creationId xmlns:p14="http://schemas.microsoft.com/office/powerpoint/2010/main" val="360586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F894D-C027-405E-B651-48958CFE38C4}"/>
              </a:ext>
            </a:extLst>
          </p:cNvPr>
          <p:cNvSpPr>
            <a:spLocks noGrp="1"/>
          </p:cNvSpPr>
          <p:nvPr>
            <p:ph idx="1"/>
          </p:nvPr>
        </p:nvSpPr>
        <p:spPr>
          <a:xfrm>
            <a:off x="838200" y="386080"/>
            <a:ext cx="10515600" cy="6309359"/>
          </a:xfrm>
        </p:spPr>
        <p:txBody>
          <a:bodyPr>
            <a:normAutofit fontScale="70000" lnSpcReduction="20000"/>
          </a:bodyPr>
          <a:lstStyle/>
          <a:p>
            <a:pPr marL="0" indent="0">
              <a:buNone/>
            </a:pPr>
            <a:r>
              <a:rPr lang="ro-RO" b="1" dirty="0"/>
              <a:t>Confruntarea directă a copilului care inițiază Bulluingul (Olweus)</a:t>
            </a:r>
          </a:p>
          <a:p>
            <a:r>
              <a:rPr lang="ro-RO" b="1" dirty="0"/>
              <a:t>Vorbiți separat cu elevul care a inițiat bullying-ul și cu cel ce este ținta</a:t>
            </a:r>
            <a:r>
              <a:rPr lang="ro-RO" dirty="0"/>
              <a:t>. </a:t>
            </a:r>
            <a:endParaRPr lang="en-US" dirty="0"/>
          </a:p>
          <a:p>
            <a:r>
              <a:rPr lang="ro-RO" b="1" dirty="0"/>
              <a:t>Reamintiți celui care a manifestat comportamente de bullying  care sunt regulile clasei </a:t>
            </a:r>
            <a:r>
              <a:rPr lang="ro-RO" dirty="0"/>
              <a:t>cu privire la bullying (dacă nu sunt e un moment bun să se stabilească). </a:t>
            </a:r>
            <a:endParaRPr lang="en-US" dirty="0"/>
          </a:p>
          <a:p>
            <a:pPr marL="457200" lvl="1" indent="0">
              <a:buNone/>
            </a:pPr>
            <a:r>
              <a:rPr lang="ro-RO" dirty="0"/>
              <a:t>“ Folosim cu grijă mâinile și picioarele să nu rănim pe nimeni”</a:t>
            </a:r>
            <a:endParaRPr lang="en-US" dirty="0"/>
          </a:p>
          <a:p>
            <a:pPr marL="457200" lvl="1" indent="0">
              <a:buNone/>
            </a:pPr>
            <a:r>
              <a:rPr lang="ro-RO" dirty="0"/>
              <a:t>“ Folosim cuvinte potrivite la adresa celorlalți.</a:t>
            </a:r>
            <a:endParaRPr lang="en-US" dirty="0"/>
          </a:p>
          <a:p>
            <a:pPr marL="457200" lvl="1" indent="0">
              <a:buNone/>
            </a:pPr>
            <a:r>
              <a:rPr lang="ro-RO" dirty="0"/>
              <a:t>  </a:t>
            </a:r>
            <a:r>
              <a:rPr lang="en-US" dirty="0"/>
              <a:t>“</a:t>
            </a:r>
            <a:r>
              <a:rPr lang="ro-RO" dirty="0"/>
              <a:t>Este “</a:t>
            </a:r>
            <a:r>
              <a:rPr lang="en-US" dirty="0" err="1"/>
              <a:t>distractiv</a:t>
            </a:r>
            <a:r>
              <a:rPr lang="ro-RO" dirty="0"/>
              <a:t>” să râzi și să te distrezi, dar e distracție adevărată atunci când toată lumea râde si se simte bine.</a:t>
            </a:r>
            <a:r>
              <a:rPr lang="en-US" dirty="0"/>
              <a:t>”</a:t>
            </a:r>
            <a:r>
              <a:rPr lang="ro-RO" dirty="0"/>
              <a:t>  </a:t>
            </a:r>
            <a:endParaRPr lang="en-US" dirty="0"/>
          </a:p>
          <a:p>
            <a:pPr marL="457200" lvl="1" indent="0">
              <a:buNone/>
            </a:pPr>
            <a:r>
              <a:rPr lang="en-US" dirty="0"/>
              <a:t>‘</a:t>
            </a:r>
            <a:r>
              <a:rPr lang="ro-RO" dirty="0"/>
              <a:t>Râsul este foarte sănătos dacă apare atunci când situația este potrivită și nimeni nu este rănit. Când cineva este rănit și râzi de situația lui, îi faci rana și mai mare</a:t>
            </a:r>
            <a:r>
              <a:rPr lang="en-US" dirty="0"/>
              <a:t>”</a:t>
            </a:r>
            <a:r>
              <a:rPr lang="ro-RO" dirty="0"/>
              <a:t>.</a:t>
            </a:r>
            <a:endParaRPr lang="en-US" dirty="0"/>
          </a:p>
          <a:p>
            <a:r>
              <a:rPr lang="ro-RO" b="1" dirty="0"/>
              <a:t>Exprimați care este comportamentul așteptat și discutați consecințele care vor fi impuse pe viitor </a:t>
            </a:r>
            <a:r>
              <a:rPr lang="ro-RO" dirty="0"/>
              <a:t>dacă comportamentul se repetă. </a:t>
            </a:r>
          </a:p>
          <a:p>
            <a:pPr lvl="1">
              <a:buFont typeface="Wingdings" panose="05000000000000000000" pitchFamily="2" charset="2"/>
              <a:buChar char="q"/>
            </a:pPr>
            <a:r>
              <a:rPr lang="ro-RO" dirty="0"/>
              <a:t>Pentru comportamentele de rănire a cuiva se aplică regula de 1 la 3 adică la un comportament de bullying elevul care a poreclit trebuie să îi ofere colegului agresat 3 mesaje de apreciere pentru a neutraliza acțiunea cuvintelor nepotrivite. </a:t>
            </a:r>
          </a:p>
          <a:p>
            <a:pPr lvl="1">
              <a:buFont typeface="Wingdings" panose="05000000000000000000" pitchFamily="2" charset="2"/>
              <a:buChar char="q"/>
            </a:pPr>
            <a:r>
              <a:rPr lang="ro-RO" dirty="0"/>
              <a:t>In caz de agresare fizică minoră se solicită să îi ofere colegului agresat trei momente frumoase in săptămâna respectivă. </a:t>
            </a:r>
          </a:p>
          <a:p>
            <a:pPr lvl="1">
              <a:buFont typeface="Wingdings" panose="05000000000000000000" pitchFamily="2" charset="2"/>
              <a:buChar char="q"/>
            </a:pPr>
            <a:r>
              <a:rPr lang="ro-RO" dirty="0"/>
              <a:t>În cazul în care i-a distrus anumite obiecte consecința constă în înlocuirea obiectului respectiv. </a:t>
            </a:r>
            <a:endParaRPr lang="en-US" dirty="0"/>
          </a:p>
          <a:p>
            <a:r>
              <a:rPr lang="ro-RO" dirty="0"/>
              <a:t> </a:t>
            </a:r>
            <a:r>
              <a:rPr lang="ro-RO" b="1" dirty="0"/>
              <a:t>Monitorizați timp de mai multe săptămâni evoluția lucrurilor  </a:t>
            </a:r>
            <a:endParaRPr lang="en-US" b="1" dirty="0"/>
          </a:p>
          <a:p>
            <a:r>
              <a:rPr lang="ro-RO" b="1" dirty="0"/>
              <a:t>Asigurați elevul care inițiază că veti face tot posibilul pentru a preveni  repetarea situației</a:t>
            </a:r>
            <a:r>
              <a:rPr lang="ro-RO" dirty="0"/>
              <a:t>. </a:t>
            </a:r>
            <a:endParaRPr lang="en-US" dirty="0"/>
          </a:p>
          <a:p>
            <a:r>
              <a:rPr lang="ro-RO" b="1" dirty="0"/>
              <a:t>Luați legătura cu părinții atât ai elevului care inițiază cât si ai celui care este ținta </a:t>
            </a:r>
            <a:r>
              <a:rPr lang="ro-RO" dirty="0"/>
              <a:t>și invațati-i cum să vă sprijine efortul de descurajare a tachinării.</a:t>
            </a:r>
            <a:endParaRPr lang="en-US" dirty="0"/>
          </a:p>
          <a:p>
            <a:r>
              <a:rPr lang="ro-RO" b="1" dirty="0"/>
              <a:t>Continuați să monitorizați comportamentul elevulul care inițiază si siguranța copilului țintă</a:t>
            </a:r>
          </a:p>
          <a:p>
            <a:pPr marL="0" indent="0">
              <a:buNone/>
            </a:pPr>
            <a:endParaRPr lang="en-US" dirty="0"/>
          </a:p>
          <a:p>
            <a:endParaRPr lang="en-US" dirty="0"/>
          </a:p>
        </p:txBody>
      </p:sp>
    </p:spTree>
    <p:extLst>
      <p:ext uri="{BB962C8B-B14F-4D97-AF65-F5344CB8AC3E}">
        <p14:creationId xmlns:p14="http://schemas.microsoft.com/office/powerpoint/2010/main" val="128551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B312-1F7B-453F-82E5-404E589319E9}"/>
              </a:ext>
            </a:extLst>
          </p:cNvPr>
          <p:cNvSpPr>
            <a:spLocks noGrp="1"/>
          </p:cNvSpPr>
          <p:nvPr>
            <p:ph type="title"/>
          </p:nvPr>
        </p:nvSpPr>
        <p:spPr/>
        <p:txBody>
          <a:bodyPr/>
          <a:lstStyle/>
          <a:p>
            <a:endParaRPr lang="en-US" dirty="0"/>
          </a:p>
        </p:txBody>
      </p:sp>
      <p:graphicFrame>
        <p:nvGraphicFramePr>
          <p:cNvPr id="7" name="Table 7">
            <a:extLst>
              <a:ext uri="{FF2B5EF4-FFF2-40B4-BE49-F238E27FC236}">
                <a16:creationId xmlns:a16="http://schemas.microsoft.com/office/drawing/2014/main" id="{8383200E-0D3D-49DD-BCCE-8A4C36AD112C}"/>
              </a:ext>
            </a:extLst>
          </p:cNvPr>
          <p:cNvGraphicFramePr>
            <a:graphicFrameLocks noGrp="1"/>
          </p:cNvGraphicFramePr>
          <p:nvPr>
            <p:ph idx="1"/>
            <p:extLst>
              <p:ext uri="{D42A27DB-BD31-4B8C-83A1-F6EECF244321}">
                <p14:modId xmlns:p14="http://schemas.microsoft.com/office/powerpoint/2010/main" val="2741187363"/>
              </p:ext>
            </p:extLst>
          </p:nvPr>
        </p:nvGraphicFramePr>
        <p:xfrm>
          <a:off x="838200" y="1825625"/>
          <a:ext cx="10515600" cy="4206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73264814"/>
                    </a:ext>
                  </a:extLst>
                </a:gridCol>
                <a:gridCol w="5257800">
                  <a:extLst>
                    <a:ext uri="{9D8B030D-6E8A-4147-A177-3AD203B41FA5}">
                      <a16:colId xmlns:a16="http://schemas.microsoft.com/office/drawing/2014/main" val="1856154978"/>
                    </a:ext>
                  </a:extLst>
                </a:gridCol>
              </a:tblGrid>
              <a:tr h="370840">
                <a:tc>
                  <a: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lt1"/>
                          </a:solidFill>
                          <a:effectLst/>
                          <a:latin typeface="+mn-lt"/>
                          <a:ea typeface="+mn-ea"/>
                          <a:cs typeface="+mn-cs"/>
                        </a:rPr>
                        <a:t>Un grup de copii în frunte cu Raluca se apropie de ea. Raluca este șefa clasă și are mulți prieteni. Toată lumea vrea să fie in grațiile ei.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i="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lt1"/>
                          </a:solidFill>
                          <a:effectLst/>
                          <a:latin typeface="+mn-lt"/>
                          <a:ea typeface="+mn-ea"/>
                          <a:cs typeface="+mn-cs"/>
                        </a:rPr>
                        <a:t>De departe observați că acești copii din grupul vesel împreună cu Raluca râd cu poftă și își dau coate.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i="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lt1"/>
                          </a:solidFill>
                          <a:effectLst/>
                          <a:latin typeface="+mn-lt"/>
                          <a:ea typeface="+mn-ea"/>
                          <a:cs typeface="+mn-cs"/>
                        </a:rPr>
                        <a:t>Raluca îi tot spune ceva Irinei nu auziți prea bine ce dar ce observați este că Irina este singura care este nefericită în timp ce ceilalți mor de râs.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i="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lt1"/>
                          </a:solidFill>
                          <a:effectLst/>
                          <a:latin typeface="+mn-lt"/>
                          <a:ea typeface="+mn-ea"/>
                          <a:cs typeface="+mn-cs"/>
                        </a:rPr>
                        <a:t>Mergeți spre ei, copiii vă observă și imediat iși schimbă reacțiile. Nu mai râde nimeni. Se prefac că se joacă împreună. </a:t>
                      </a:r>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1958057695"/>
                  </a:ext>
                </a:extLst>
              </a:tr>
            </a:tbl>
          </a:graphicData>
        </a:graphic>
      </p:graphicFrame>
      <p:pic>
        <p:nvPicPr>
          <p:cNvPr id="8" name="Content Placeholder 3" descr="Kids Bullying At School Vector Illustration Stock Illustration - Download  Image Now - iStock">
            <a:extLst>
              <a:ext uri="{FF2B5EF4-FFF2-40B4-BE49-F238E27FC236}">
                <a16:creationId xmlns:a16="http://schemas.microsoft.com/office/drawing/2014/main" id="{28CB1B15-FD3A-4A93-8AC3-5D5BF26C722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257800" cy="4206240"/>
          </a:xfrm>
          <a:prstGeom prst="rect">
            <a:avLst/>
          </a:prstGeom>
          <a:noFill/>
          <a:ln>
            <a:noFill/>
          </a:ln>
        </p:spPr>
      </p:pic>
    </p:spTree>
    <p:extLst>
      <p:ext uri="{BB962C8B-B14F-4D97-AF65-F5344CB8AC3E}">
        <p14:creationId xmlns:p14="http://schemas.microsoft.com/office/powerpoint/2010/main" val="75171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07F0-9C14-426F-85B4-70C15AB63A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2DA26C-A204-4A99-BF5C-7E3B18AC3A94}"/>
              </a:ext>
            </a:extLst>
          </p:cNvPr>
          <p:cNvSpPr>
            <a:spLocks noGrp="1"/>
          </p:cNvSpPr>
          <p:nvPr>
            <p:ph idx="1"/>
          </p:nvPr>
        </p:nvSpPr>
        <p:spPr/>
        <p:txBody>
          <a:bodyPr>
            <a:normAutofit lnSpcReduction="10000"/>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Arial" panose="020B0604020202020204" pitchFamily="34" charset="0"/>
              </a:rPr>
              <a:t>Dezvoltarea abilităţii de a interacționa pozitiv cu colegii și de a  se gândi la urmările pe care le poate avea comportamentul lui asupra altcuiva (ex. dacă exclud pe cineva asta o să îl facă să se simtă trist), </a:t>
            </a:r>
            <a:r>
              <a:rPr lang="ro-RO" sz="1800" b="1" dirty="0">
                <a:effectLst/>
                <a:latin typeface="Calibri" panose="020F0502020204030204" pitchFamily="34" charset="0"/>
                <a:ea typeface="Calibri" panose="020F0502020204030204" pitchFamily="34" charset="0"/>
                <a:cs typeface="Arial" panose="020B0604020202020204" pitchFamily="34" charset="0"/>
              </a:rPr>
              <a:t>este posibilă doar în măsura în care disciplinarea la clasă capată un sens în mintea copiilor.</a:t>
            </a: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Arial" panose="020B0604020202020204" pitchFamily="34" charset="0"/>
              </a:rPr>
              <a:t>Pentru a învăța din consecințe copiii trebuie să poată identifica o legătură logică între ceea ce primesc atunci când au avut un comportament neadecvat şi comportamentul manifestat</a:t>
            </a:r>
            <a:r>
              <a:rPr lang="ro-RO" sz="1800" b="1" dirty="0">
                <a:effectLst/>
                <a:latin typeface="Calibri" panose="020F0502020204030204" pitchFamily="34" charset="0"/>
                <a:ea typeface="Calibri" panose="020F0502020204030204" pitchFamily="34" charset="0"/>
                <a:cs typeface="Arial" panose="020B0604020202020204" pitchFamily="34" charset="0"/>
              </a:rPr>
              <a:t>. Dacă elevul nu poate să vadă logica între ceea ce a făcut şi consecinţa primită, potenţialul de de învăţare este aproape nul.</a:t>
            </a:r>
            <a:r>
              <a:rPr lang="ro-R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Arial" panose="020B0604020202020204" pitchFamily="34" charset="0"/>
              </a:rPr>
              <a:t>Sancțiunile și pedepsele c</a:t>
            </a:r>
            <a:r>
              <a:rPr lang="en-US" sz="1800" dirty="0">
                <a:effectLst/>
                <a:latin typeface="Calibri" panose="020F0502020204030204" pitchFamily="34" charset="0"/>
                <a:ea typeface="Calibri" panose="020F0502020204030204" pitchFamily="34" charset="0"/>
                <a:cs typeface="Arial" panose="020B0604020202020204" pitchFamily="34" charset="0"/>
              </a:rPr>
              <a:t>el</a:t>
            </a:r>
            <a:r>
              <a:rPr lang="ro-RO" sz="1800" dirty="0">
                <a:effectLst/>
                <a:latin typeface="Calibri" panose="020F0502020204030204" pitchFamily="34" charset="0"/>
                <a:ea typeface="Calibri" panose="020F0502020204030204" pitchFamily="34" charset="0"/>
                <a:cs typeface="Arial" panose="020B0604020202020204" pitchFamily="34" charset="0"/>
              </a:rPr>
              <a:t> mai frecvent utilizate frecvent în școală pentru îndreptarea comportamentului copiilor care manifestă comportamente de bullying sunt: </a:t>
            </a:r>
            <a:r>
              <a:rPr lang="ro-RO" sz="1800" b="1" dirty="0">
                <a:effectLst/>
                <a:latin typeface="Calibri" panose="020F0502020204030204" pitchFamily="34" charset="0"/>
                <a:ea typeface="Calibri" panose="020F0502020204030204" pitchFamily="34" charset="0"/>
                <a:cs typeface="Arial" panose="020B0604020202020204" pitchFamily="34" charset="0"/>
              </a:rPr>
              <a:t>excluderea pentru câteva zile din scoală, scăderea notei la purtare, discuții moralizatoare, chemarea părinților la școală în vederea aplicării unor măsuri corective acasă. Ele pot stopa pe termen scurt comportamentul dar pe termen lung îl vor menține.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Sancționarea și pedepsirea comportamentului de bullying de către adulți, profesori și părinți îi face pe copii să fie foarte creativi și să găsească noi modalități prin care să își continue acțiunile de bullying</a:t>
            </a:r>
            <a:r>
              <a:rPr lang="ro-RO" sz="1800" dirty="0">
                <a:effectLst/>
                <a:latin typeface="Calibri" panose="020F0502020204030204" pitchFamily="34" charset="0"/>
                <a:ea typeface="Calibri" panose="020F0502020204030204" pitchFamily="34" charset="0"/>
                <a:cs typeface="Arial" panose="020B0604020202020204" pitchFamily="34" charset="0"/>
              </a:rPr>
              <a:t>.  De exemplu pot înceta să mai manifeste comportamente de bullying în interacțiunea de zi cu zi de la școală dar își vor muta acțiunile de defăimare în mediul online.</a:t>
            </a:r>
            <a:endParaRPr lang="en-US" dirty="0"/>
          </a:p>
        </p:txBody>
      </p:sp>
    </p:spTree>
    <p:extLst>
      <p:ext uri="{BB962C8B-B14F-4D97-AF65-F5344CB8AC3E}">
        <p14:creationId xmlns:p14="http://schemas.microsoft.com/office/powerpoint/2010/main" val="268338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58E9-990E-45C5-B209-462319A972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113F59-0829-4689-9C89-D624A7DAE573}"/>
              </a:ext>
            </a:extLst>
          </p:cNvPr>
          <p:cNvSpPr>
            <a:spLocks noGrp="1"/>
          </p:cNvSpPr>
          <p:nvPr>
            <p:ph idx="1"/>
          </p:nvPr>
        </p:nvSpPr>
        <p:spPr/>
        <p:txBody>
          <a:bodyPr/>
          <a:lstStyle/>
          <a:p>
            <a:r>
              <a:rPr lang="ro-RO" dirty="0"/>
              <a:t>In cazuri extreme de violență foarte gravă în care nimic din ceea ce ați făcut nu pare să funcționeze se recomandă mutarea copilului inițiator din clasa respectivă/din școală. </a:t>
            </a:r>
          </a:p>
          <a:p>
            <a:r>
              <a:rPr lang="ro-RO" dirty="0"/>
              <a:t>Se recomandă mutarea lui, nu a copilului țintă. (Olweus)</a:t>
            </a:r>
          </a:p>
          <a:p>
            <a:endParaRPr lang="en-US" dirty="0"/>
          </a:p>
        </p:txBody>
      </p:sp>
      <p:pic>
        <p:nvPicPr>
          <p:cNvPr id="4" name="Picture 3" descr="Children, Child Abuse, Physical Abuse, Domestic Violence, Parental Abuse By  Children, Neglect, Woman, Cartoon transparent background PNG clipart |  HiClipart">
            <a:extLst>
              <a:ext uri="{FF2B5EF4-FFF2-40B4-BE49-F238E27FC236}">
                <a16:creationId xmlns:a16="http://schemas.microsoft.com/office/drawing/2014/main" id="{BD6A3D4E-0B14-4007-97EC-B20432F526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80560" y="3746183"/>
            <a:ext cx="1615440" cy="2430780"/>
          </a:xfrm>
          <a:prstGeom prst="rect">
            <a:avLst/>
          </a:prstGeom>
          <a:noFill/>
          <a:ln>
            <a:noFill/>
          </a:ln>
        </p:spPr>
      </p:pic>
    </p:spTree>
    <p:extLst>
      <p:ext uri="{BB962C8B-B14F-4D97-AF65-F5344CB8AC3E}">
        <p14:creationId xmlns:p14="http://schemas.microsoft.com/office/powerpoint/2010/main" val="169384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593A-EC59-4930-AD2D-0650716B332A}"/>
              </a:ext>
            </a:extLst>
          </p:cNvPr>
          <p:cNvSpPr>
            <a:spLocks noGrp="1"/>
          </p:cNvSpPr>
          <p:nvPr>
            <p:ph type="title"/>
          </p:nvPr>
        </p:nvSpPr>
        <p:spPr/>
        <p:txBody>
          <a:bodyPr/>
          <a:lstStyle/>
          <a:p>
            <a:r>
              <a:rPr lang="ro-RO" dirty="0"/>
              <a:t>Direcții de acțiune </a:t>
            </a:r>
            <a:endParaRPr lang="en-US" dirty="0"/>
          </a:p>
        </p:txBody>
      </p:sp>
      <p:graphicFrame>
        <p:nvGraphicFramePr>
          <p:cNvPr id="4" name="Table 4">
            <a:extLst>
              <a:ext uri="{FF2B5EF4-FFF2-40B4-BE49-F238E27FC236}">
                <a16:creationId xmlns:a16="http://schemas.microsoft.com/office/drawing/2014/main" id="{99A2690F-36B9-45AE-A95B-353C01D7AC32}"/>
              </a:ext>
            </a:extLst>
          </p:cNvPr>
          <p:cNvGraphicFramePr>
            <a:graphicFrameLocks noGrp="1"/>
          </p:cNvGraphicFramePr>
          <p:nvPr>
            <p:ph idx="1"/>
            <p:extLst>
              <p:ext uri="{D42A27DB-BD31-4B8C-83A1-F6EECF244321}">
                <p14:modId xmlns:p14="http://schemas.microsoft.com/office/powerpoint/2010/main" val="2599862639"/>
              </p:ext>
            </p:extLst>
          </p:nvPr>
        </p:nvGraphicFramePr>
        <p:xfrm>
          <a:off x="776748" y="1825625"/>
          <a:ext cx="10577052" cy="4577080"/>
        </p:xfrm>
        <a:graphic>
          <a:graphicData uri="http://schemas.openxmlformats.org/drawingml/2006/table">
            <a:tbl>
              <a:tblPr firstRow="1" bandRow="1">
                <a:tableStyleId>{5C22544A-7EE6-4342-B048-85BDC9FD1C3A}</a:tableStyleId>
              </a:tblPr>
              <a:tblGrid>
                <a:gridCol w="5319252">
                  <a:extLst>
                    <a:ext uri="{9D8B030D-6E8A-4147-A177-3AD203B41FA5}">
                      <a16:colId xmlns:a16="http://schemas.microsoft.com/office/drawing/2014/main" val="1020394494"/>
                    </a:ext>
                  </a:extLst>
                </a:gridCol>
                <a:gridCol w="5257800">
                  <a:extLst>
                    <a:ext uri="{9D8B030D-6E8A-4147-A177-3AD203B41FA5}">
                      <a16:colId xmlns:a16="http://schemas.microsoft.com/office/drawing/2014/main" val="3251589614"/>
                    </a:ext>
                  </a:extLst>
                </a:gridCol>
              </a:tblGrid>
              <a:tr h="370840">
                <a:tc>
                  <a:txBody>
                    <a:bodyPr/>
                    <a:lstStyle/>
                    <a:p>
                      <a:r>
                        <a:rPr lang="ro-RO" dirty="0"/>
                        <a:t>Metoda confuntării directe </a:t>
                      </a:r>
                      <a:endParaRPr lang="en-US" dirty="0"/>
                    </a:p>
                  </a:txBody>
                  <a:tcPr/>
                </a:tc>
                <a:tc>
                  <a:txBody>
                    <a:bodyPr/>
                    <a:lstStyle/>
                    <a:p>
                      <a:r>
                        <a:rPr lang="ro-RO" dirty="0"/>
                        <a:t>Metoda grupului de suport </a:t>
                      </a:r>
                      <a:endParaRPr lang="en-US" dirty="0"/>
                    </a:p>
                  </a:txBody>
                  <a:tcPr/>
                </a:tc>
                <a:extLst>
                  <a:ext uri="{0D108BD9-81ED-4DB2-BD59-A6C34878D82A}">
                    <a16:rowId xmlns:a16="http://schemas.microsoft.com/office/drawing/2014/main" val="615392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Am v</a:t>
                      </a:r>
                      <a:r>
                        <a:rPr lang="ro-RO" i="1" dirty="0"/>
                        <a:t>ăzut că ați făcut următorul comportament. X este foarte afectată de asta. Trebuie  să încetați să vă mai comporți așa.  Ce puteți  face pentru a îndrepta lucrurile? </a:t>
                      </a:r>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a:t>
                      </a:r>
                      <a:r>
                        <a:rPr lang="ro-RO" sz="1800" b="1" kern="1200" dirty="0">
                          <a:solidFill>
                            <a:schemeClr val="dk1"/>
                          </a:solidFill>
                          <a:effectLst/>
                          <a:latin typeface="+mn-lt"/>
                          <a:ea typeface="+mn-ea"/>
                          <a:cs typeface="+mn-cs"/>
                        </a:rPr>
                        <a:t>ne este cel mai la îndemână pentru că este o metodă tradițională</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t>
                      </a:r>
                      <a:r>
                        <a:rPr lang="ro-RO" sz="1800" b="1" kern="1200" dirty="0">
                          <a:solidFill>
                            <a:schemeClr val="dk1"/>
                          </a:solidFill>
                          <a:effectLst/>
                          <a:latin typeface="+mn-lt"/>
                          <a:ea typeface="+mn-ea"/>
                          <a:cs typeface="+mn-cs"/>
                        </a:rPr>
                        <a:t> nu conduce</a:t>
                      </a:r>
                      <a:r>
                        <a:rPr lang="en-US" sz="1800" b="1" kern="1200" dirty="0">
                          <a:solidFill>
                            <a:schemeClr val="dk1"/>
                          </a:solidFill>
                          <a:effectLst/>
                          <a:latin typeface="+mn-lt"/>
                          <a:ea typeface="+mn-ea"/>
                          <a:cs typeface="+mn-cs"/>
                        </a:rPr>
                        <a:t> la</a:t>
                      </a:r>
                      <a:r>
                        <a:rPr lang="ro-RO" sz="1800" b="1" kern="1200" dirty="0">
                          <a:solidFill>
                            <a:schemeClr val="dk1"/>
                          </a:solidFill>
                          <a:effectLst/>
                          <a:latin typeface="+mn-lt"/>
                          <a:ea typeface="+mn-ea"/>
                          <a:cs typeface="+mn-cs"/>
                        </a:rPr>
                        <a:t> stoparea pe termen lung a bullying-ul </a:t>
                      </a:r>
                      <a:r>
                        <a:rPr lang="en-US" sz="1800" kern="1200" dirty="0" err="1">
                          <a:solidFill>
                            <a:schemeClr val="dk1"/>
                          </a:solidFill>
                          <a:effectLst/>
                          <a:latin typeface="+mn-lt"/>
                          <a:ea typeface="+mn-ea"/>
                          <a:cs typeface="+mn-cs"/>
                        </a:rPr>
                        <a:t>rela</a:t>
                      </a:r>
                      <a:r>
                        <a:rPr lang="ro-RO" sz="1800" kern="1200" dirty="0">
                          <a:solidFill>
                            <a:schemeClr val="dk1"/>
                          </a:solidFill>
                          <a:effectLst/>
                          <a:latin typeface="+mn-lt"/>
                          <a:ea typeface="+mn-ea"/>
                          <a:cs typeface="+mn-cs"/>
                        </a:rPr>
                        <a:t>țional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kern="1200" dirty="0">
                          <a:solidFill>
                            <a:schemeClr val="dk1"/>
                          </a:solidFill>
                          <a:effectLst/>
                          <a:latin typeface="+mn-lt"/>
                          <a:ea typeface="+mn-ea"/>
                          <a:cs typeface="+mn-cs"/>
                        </a:rPr>
                        <a:t>- este posibil ca pe moment să oprească bullyingul dar in timp, cei ce l-au manifestat pot găsi modalități mai ascunse de a-l pune în practica</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i="1" dirty="0"/>
                    </a:p>
                  </a:txBody>
                  <a:tcPr/>
                </a:tc>
                <a:tc>
                  <a:txBody>
                    <a:bodyPr/>
                    <a:lstStyle/>
                    <a:p>
                      <a:pPr marL="285750" indent="-285750">
                        <a:buFontTx/>
                        <a:buChar char="-"/>
                      </a:pPr>
                      <a:r>
                        <a:rPr lang="ro-RO" sz="1800" kern="1200" dirty="0">
                          <a:solidFill>
                            <a:schemeClr val="dk1"/>
                          </a:solidFill>
                          <a:effectLst/>
                          <a:latin typeface="+mn-lt"/>
                          <a:ea typeface="+mn-ea"/>
                          <a:cs typeface="+mn-cs"/>
                        </a:rPr>
                        <a:t>Este un tip de abordare care </a:t>
                      </a:r>
                      <a:r>
                        <a:rPr lang="ro-RO" sz="1800" b="1" kern="1200" dirty="0">
                          <a:solidFill>
                            <a:schemeClr val="dk1"/>
                          </a:solidFill>
                          <a:effectLst/>
                          <a:latin typeface="+mn-lt"/>
                          <a:ea typeface="+mn-ea"/>
                          <a:cs typeface="+mn-cs"/>
                        </a:rPr>
                        <a:t>nu blamează </a:t>
                      </a:r>
                      <a:r>
                        <a:rPr lang="ro-RO" sz="1800" kern="1200" dirty="0">
                          <a:solidFill>
                            <a:schemeClr val="dk1"/>
                          </a:solidFill>
                          <a:effectLst/>
                          <a:latin typeface="+mn-lt"/>
                          <a:ea typeface="+mn-ea"/>
                          <a:cs typeface="+mn-cs"/>
                        </a:rPr>
                        <a:t>copiii care manifestă sau încurajează comportamentele de bullying (martorii) ci </a:t>
                      </a:r>
                      <a:r>
                        <a:rPr lang="ro-RO" sz="1800" b="1" kern="1200" dirty="0">
                          <a:solidFill>
                            <a:schemeClr val="dk1"/>
                          </a:solidFill>
                          <a:effectLst/>
                          <a:latin typeface="+mn-lt"/>
                          <a:ea typeface="+mn-ea"/>
                          <a:cs typeface="+mn-cs"/>
                        </a:rPr>
                        <a:t>îi determină să devină parte din soluție. </a:t>
                      </a:r>
                    </a:p>
                    <a:p>
                      <a:pPr marL="285750" indent="-285750">
                        <a:buFontTx/>
                        <a:buChar char="-"/>
                      </a:pPr>
                      <a:r>
                        <a:rPr lang="ro-RO" sz="1800" kern="1200" dirty="0">
                          <a:solidFill>
                            <a:schemeClr val="dk1"/>
                          </a:solidFill>
                          <a:effectLst/>
                          <a:latin typeface="+mn-lt"/>
                          <a:ea typeface="+mn-ea"/>
                          <a:cs typeface="+mn-cs"/>
                        </a:rPr>
                        <a:t>Este o metodă care folosește abilitatea de rezolvare de probleme. </a:t>
                      </a:r>
                    </a:p>
                    <a:p>
                      <a:pPr marL="285750" indent="-285750">
                        <a:buFontTx/>
                        <a:buChar char="-"/>
                      </a:pPr>
                      <a:r>
                        <a:rPr lang="ro-RO" sz="1800" kern="1200" dirty="0">
                          <a:solidFill>
                            <a:schemeClr val="dk1"/>
                          </a:solidFill>
                          <a:effectLst/>
                          <a:latin typeface="+mn-lt"/>
                          <a:ea typeface="+mn-ea"/>
                          <a:cs typeface="+mn-cs"/>
                        </a:rPr>
                        <a:t>consilierul sau cadrul didactic conduce discuțiile astfel încât să determine crearea unui grup de suport pentru elevul țintă. </a:t>
                      </a:r>
                    </a:p>
                    <a:p>
                      <a:pPr marL="285750" indent="-285750">
                        <a:buFontTx/>
                        <a:buChar char="-"/>
                      </a:pPr>
                      <a:r>
                        <a:rPr lang="ro-RO" sz="1800" b="1" kern="1200" dirty="0">
                          <a:solidFill>
                            <a:schemeClr val="dk1"/>
                          </a:solidFill>
                          <a:effectLst/>
                          <a:latin typeface="+mn-lt"/>
                          <a:ea typeface="+mn-ea"/>
                          <a:cs typeface="+mn-cs"/>
                        </a:rPr>
                        <a:t>Din acest grup de suport fac parte toți elevii inclusiv cei care au manifestat comportamente de bullying</a:t>
                      </a:r>
                    </a:p>
                    <a:p>
                      <a:pPr marL="285750" indent="-285750">
                        <a:buFontTx/>
                        <a:buChar char="-"/>
                      </a:pPr>
                      <a:r>
                        <a:rPr lang="ro-RO" sz="1800" kern="1200" dirty="0">
                          <a:solidFill>
                            <a:schemeClr val="dk1"/>
                          </a:solidFill>
                          <a:effectLst/>
                          <a:latin typeface="+mn-lt"/>
                          <a:ea typeface="+mn-ea"/>
                          <a:cs typeface="+mn-cs"/>
                        </a:rPr>
                        <a:t>tot grupul va fi responsabilizat  pentru rezolvarea problemei iar progresul va fi monitorizat pas cu pas. </a:t>
                      </a:r>
                      <a:endParaRPr lang="en-US" b="1" dirty="0"/>
                    </a:p>
                  </a:txBody>
                  <a:tcPr/>
                </a:tc>
                <a:extLst>
                  <a:ext uri="{0D108BD9-81ED-4DB2-BD59-A6C34878D82A}">
                    <a16:rowId xmlns:a16="http://schemas.microsoft.com/office/drawing/2014/main" val="2359452913"/>
                  </a:ext>
                </a:extLst>
              </a:tr>
            </a:tbl>
          </a:graphicData>
        </a:graphic>
      </p:graphicFrame>
    </p:spTree>
    <p:extLst>
      <p:ext uri="{BB962C8B-B14F-4D97-AF65-F5344CB8AC3E}">
        <p14:creationId xmlns:p14="http://schemas.microsoft.com/office/powerpoint/2010/main" val="234817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F3CA-69D2-493A-8E1A-F78AD85A0CC8}"/>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E024A0EB-2147-4618-85F2-811208B6AC36}"/>
              </a:ext>
            </a:extLst>
          </p:cNvPr>
          <p:cNvGraphicFramePr>
            <a:graphicFrameLocks noGrp="1"/>
          </p:cNvGraphicFramePr>
          <p:nvPr>
            <p:ph idx="1"/>
            <p:extLst>
              <p:ext uri="{D42A27DB-BD31-4B8C-83A1-F6EECF244321}">
                <p14:modId xmlns:p14="http://schemas.microsoft.com/office/powerpoint/2010/main" val="3017312523"/>
              </p:ext>
            </p:extLst>
          </p:nvPr>
        </p:nvGraphicFramePr>
        <p:xfrm>
          <a:off x="838201" y="365125"/>
          <a:ext cx="10515600" cy="5718093"/>
        </p:xfrm>
        <a:graphic>
          <a:graphicData uri="http://schemas.openxmlformats.org/drawingml/2006/table">
            <a:tbl>
              <a:tblPr firstRow="1" bandRow="1">
                <a:tableStyleId>{5C22544A-7EE6-4342-B048-85BDC9FD1C3A}</a:tableStyleId>
              </a:tblPr>
              <a:tblGrid>
                <a:gridCol w="8118533">
                  <a:extLst>
                    <a:ext uri="{9D8B030D-6E8A-4147-A177-3AD203B41FA5}">
                      <a16:colId xmlns:a16="http://schemas.microsoft.com/office/drawing/2014/main" val="3866280331"/>
                    </a:ext>
                  </a:extLst>
                </a:gridCol>
                <a:gridCol w="2397067">
                  <a:extLst>
                    <a:ext uri="{9D8B030D-6E8A-4147-A177-3AD203B41FA5}">
                      <a16:colId xmlns:a16="http://schemas.microsoft.com/office/drawing/2014/main" val="1658077304"/>
                    </a:ext>
                  </a:extLst>
                </a:gridCol>
              </a:tblGrid>
              <a:tr h="1397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effectLst/>
                          <a:latin typeface="+mn-lt"/>
                          <a:ea typeface="+mn-ea"/>
                          <a:cs typeface="+mn-cs"/>
                        </a:rPr>
                        <a:t>Pasul 1 - Interviu de evaluare cu elevul țintă</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kern="1200" dirty="0">
                          <a:solidFill>
                            <a:schemeClr val="dk1"/>
                          </a:solidFill>
                          <a:effectLst/>
                          <a:latin typeface="+mn-lt"/>
                          <a:ea typeface="+mn-ea"/>
                          <a:cs typeface="+mn-cs"/>
                        </a:rPr>
                        <a:t>Obțineți  informațiile despre  situație: ce înseamnă acea situație pentru elevul țintă , ce impact are, s-a mai întâmplat, etc.</a:t>
                      </a:r>
                      <a:endParaRPr lang="en-US" sz="1800" b="0" kern="1200" dirty="0">
                        <a:solidFill>
                          <a:schemeClr val="dk1"/>
                        </a:solidFill>
                        <a:effectLst/>
                        <a:latin typeface="+mn-lt"/>
                        <a:ea typeface="+mn-ea"/>
                        <a:cs typeface="+mn-cs"/>
                      </a:endParaRPr>
                    </a:p>
                    <a:p>
                      <a:endParaRPr lang="en-US" dirty="0"/>
                    </a:p>
                  </a:txBody>
                  <a:tcPr/>
                </a:tc>
                <a:tc>
                  <a:txBody>
                    <a:bodyPr/>
                    <a:lstStyle/>
                    <a:p>
                      <a:endParaRPr lang="en-US" dirty="0"/>
                    </a:p>
                  </a:txBody>
                  <a:tcPr/>
                </a:tc>
                <a:extLst>
                  <a:ext uri="{0D108BD9-81ED-4DB2-BD59-A6C34878D82A}">
                    <a16:rowId xmlns:a16="http://schemas.microsoft.com/office/drawing/2014/main" val="759174513"/>
                  </a:ext>
                </a:extLst>
              </a:tr>
              <a:tr h="2583175">
                <a:tc>
                  <a:txBody>
                    <a:bodyPr/>
                    <a:lstStyle/>
                    <a:p>
                      <a:r>
                        <a:rPr lang="ro-RO" b="1" dirty="0"/>
                        <a:t>Pasul 2 – Discuție de grup cu toată clasa cu excepția copilului țintă</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kern="1200" dirty="0">
                          <a:solidFill>
                            <a:schemeClr val="dk1"/>
                          </a:solidFill>
                          <a:effectLst/>
                          <a:latin typeface="+mn-lt"/>
                          <a:ea typeface="+mn-ea"/>
                          <a:cs typeface="+mn-cs"/>
                        </a:rPr>
                        <a:t>Stabiliți  o întâlnire cu toată clasă</a:t>
                      </a:r>
                      <a:r>
                        <a:rPr lang="ro-RO" sz="1800" kern="1200" dirty="0">
                          <a:solidFill>
                            <a:schemeClr val="dk1"/>
                          </a:solidFill>
                          <a:effectLst/>
                          <a:latin typeface="+mn-lt"/>
                          <a:ea typeface="+mn-ea"/>
                          <a:cs typeface="+mn-cs"/>
                        </a:rPr>
                        <a:t>, la care să participe toți copiii, inclusiv cei care au făcut agresiunea cu excepția elevului țintă.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effectLst/>
                          <a:latin typeface="+mn-lt"/>
                          <a:ea typeface="+mn-ea"/>
                          <a:cs typeface="+mn-cs"/>
                        </a:rPr>
                        <a:t>Obiectivul acestei întâlniri de grup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o-RO" sz="1800" kern="1200" dirty="0">
                          <a:solidFill>
                            <a:schemeClr val="dk1"/>
                          </a:solidFill>
                          <a:effectLst/>
                          <a:latin typeface="+mn-lt"/>
                          <a:ea typeface="+mn-ea"/>
                          <a:cs typeface="+mn-cs"/>
                        </a:rPr>
                        <a:t>Să le faceți cunoscută colegilor de clasă, povestea suferinței colegei lor, care a fost ținta bullying-ului fără a se divulga numele celor care au produs această suferință.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o-RO" sz="1800" kern="1200" dirty="0">
                          <a:solidFill>
                            <a:schemeClr val="dk1"/>
                          </a:solidFill>
                          <a:effectLst/>
                          <a:latin typeface="+mn-lt"/>
                          <a:ea typeface="+mn-ea"/>
                          <a:cs typeface="+mn-cs"/>
                        </a:rPr>
                        <a:t>Aceste informații le putem folosi doar în măsura în care elevul țintă este de acord cu împărtășirea informatiilor. </a:t>
                      </a:r>
                      <a:r>
                        <a:rPr lang="ro-RO" sz="1800" b="1" kern="1200" dirty="0">
                          <a:solidFill>
                            <a:schemeClr val="dk1"/>
                          </a:solidFill>
                          <a:effectLst/>
                          <a:latin typeface="+mn-lt"/>
                          <a:ea typeface="+mn-ea"/>
                          <a:cs typeface="+mn-cs"/>
                        </a:rPr>
                        <a:t>Dacă nu avem acordul lui nu le putem folosi</a:t>
                      </a:r>
                      <a:r>
                        <a:rPr lang="ro-RO" sz="18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453516989"/>
                  </a:ext>
                </a:extLst>
              </a:tr>
              <a:tr h="1720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b="1" dirty="0"/>
                        <a:t>Pasul 3- </a:t>
                      </a:r>
                      <a:r>
                        <a:rPr lang="ro-RO" sz="1800" b="1" kern="1200" dirty="0">
                          <a:solidFill>
                            <a:schemeClr val="dk1"/>
                          </a:solidFill>
                          <a:effectLst/>
                          <a:latin typeface="+mn-lt"/>
                          <a:ea typeface="+mn-ea"/>
                          <a:cs typeface="+mn-cs"/>
                        </a:rPr>
                        <a:t>Implicarea tututror copiilor în identificarea soluțiilor.</a:t>
                      </a:r>
                      <a:r>
                        <a:rPr lang="ro-RO" sz="18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kern="1200" dirty="0">
                          <a:solidFill>
                            <a:schemeClr val="dk1"/>
                          </a:solidFill>
                          <a:effectLst/>
                          <a:latin typeface="+mn-lt"/>
                          <a:ea typeface="+mn-ea"/>
                          <a:cs typeface="+mn-cs"/>
                        </a:rPr>
                        <a:t>Solicitați colegilor să se gândească cum pot contribui la îndreptarea situației pentru colegul lor agresat.</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kern="1200" dirty="0">
                          <a:solidFill>
                            <a:schemeClr val="dk1"/>
                          </a:solidFill>
                          <a:effectLst/>
                          <a:latin typeface="+mn-lt"/>
                          <a:ea typeface="+mn-ea"/>
                          <a:cs typeface="+mn-cs"/>
                        </a:rPr>
                        <a:t>Solicitați tuturor colegilor să vină cu idei despre cum pot împreună să îndrepte lucrurile pentru elevul țintă. </a:t>
                      </a:r>
                      <a:endParaRPr lang="en-US" sz="1800" kern="1200" dirty="0">
                        <a:solidFill>
                          <a:schemeClr val="dk1"/>
                        </a:solidFill>
                        <a:effectLst/>
                        <a:latin typeface="+mn-lt"/>
                        <a:ea typeface="+mn-ea"/>
                        <a:cs typeface="+mn-cs"/>
                      </a:endParaRPr>
                    </a:p>
                    <a:p>
                      <a:endParaRPr lang="en-US" dirty="0"/>
                    </a:p>
                  </a:txBody>
                  <a:tcPr/>
                </a:tc>
                <a:tc>
                  <a:txBody>
                    <a:bodyPr/>
                    <a:lstStyle/>
                    <a:p>
                      <a:endParaRPr lang="en-US" dirty="0"/>
                    </a:p>
                  </a:txBody>
                  <a:tcPr/>
                </a:tc>
                <a:extLst>
                  <a:ext uri="{0D108BD9-81ED-4DB2-BD59-A6C34878D82A}">
                    <a16:rowId xmlns:a16="http://schemas.microsoft.com/office/drawing/2014/main" val="3964098785"/>
                  </a:ext>
                </a:extLst>
              </a:tr>
            </a:tbl>
          </a:graphicData>
        </a:graphic>
      </p:graphicFrame>
      <p:pic>
        <p:nvPicPr>
          <p:cNvPr id="5" name="Picture 4">
            <a:extLst>
              <a:ext uri="{FF2B5EF4-FFF2-40B4-BE49-F238E27FC236}">
                <a16:creationId xmlns:a16="http://schemas.microsoft.com/office/drawing/2014/main" id="{685B42D0-3179-4761-8DF2-C14E8F479D5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7524" y="365125"/>
            <a:ext cx="2416274" cy="1393140"/>
          </a:xfrm>
          <a:prstGeom prst="rect">
            <a:avLst/>
          </a:prstGeom>
          <a:noFill/>
          <a:ln>
            <a:noFill/>
          </a:ln>
        </p:spPr>
      </p:pic>
      <p:pic>
        <p:nvPicPr>
          <p:cNvPr id="6" name="Picture 5">
            <a:extLst>
              <a:ext uri="{FF2B5EF4-FFF2-40B4-BE49-F238E27FC236}">
                <a16:creationId xmlns:a16="http://schemas.microsoft.com/office/drawing/2014/main" id="{3D3F88B9-44F4-4E6A-A1B9-D3910A1D5448}"/>
              </a:ext>
            </a:extLst>
          </p:cNvPr>
          <p:cNvPicPr/>
          <p:nvPr/>
        </p:nvPicPr>
        <p:blipFill>
          <a:blip r:embed="rId3">
            <a:extLst>
              <a:ext uri="{FF2B5EF4-FFF2-40B4-BE49-F238E27FC236}">
                <a16:creationI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dgm="http://schemas.openxmlformats.org/drawingml/2006/diagram" xmlns:a16="http://schemas.microsoft.com/office/drawing/2014/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2087630C-5CC5-4B7D-BDEC-0CA8659E88FD}"/>
              </a:ext>
            </a:extLst>
          </a:blip>
          <a:stretch>
            <a:fillRect/>
          </a:stretch>
        </p:blipFill>
        <p:spPr>
          <a:xfrm>
            <a:off x="8937521" y="1758265"/>
            <a:ext cx="2416274" cy="2608356"/>
          </a:xfrm>
          <a:prstGeom prst="rect">
            <a:avLst/>
          </a:prstGeom>
        </p:spPr>
      </p:pic>
      <p:pic>
        <p:nvPicPr>
          <p:cNvPr id="8" name="Picture 7">
            <a:extLst>
              <a:ext uri="{FF2B5EF4-FFF2-40B4-BE49-F238E27FC236}">
                <a16:creationId xmlns:a16="http://schemas.microsoft.com/office/drawing/2014/main" id="{FC3BD708-C502-4FA5-805B-407760307F91}"/>
              </a:ext>
            </a:extLst>
          </p:cNvPr>
          <p:cNvPicPr/>
          <p:nvPr/>
        </p:nvPicPr>
        <p:blipFill>
          <a:blip r:embed="rId3">
            <a:extLst>
              <a:ext uri="{FF2B5EF4-FFF2-40B4-BE49-F238E27FC236}">
                <a16:creationI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dgm="http://schemas.openxmlformats.org/drawingml/2006/diagram" xmlns:a16="http://schemas.microsoft.com/office/drawing/2014/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2087630C-5CC5-4B7D-BDEC-0CA8659E88FD}"/>
              </a:ext>
            </a:extLst>
          </a:blip>
          <a:stretch>
            <a:fillRect/>
          </a:stretch>
        </p:blipFill>
        <p:spPr>
          <a:xfrm>
            <a:off x="8937515" y="4366621"/>
            <a:ext cx="2317955" cy="1621224"/>
          </a:xfrm>
          <a:prstGeom prst="rect">
            <a:avLst/>
          </a:prstGeom>
        </p:spPr>
      </p:pic>
    </p:spTree>
    <p:extLst>
      <p:ext uri="{BB962C8B-B14F-4D97-AF65-F5344CB8AC3E}">
        <p14:creationId xmlns:p14="http://schemas.microsoft.com/office/powerpoint/2010/main" val="203371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2E60-EC27-4506-8E5E-7D047BA2E451}"/>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988F0681-A340-4E54-AFE5-4988891E9C34}"/>
              </a:ext>
            </a:extLst>
          </p:cNvPr>
          <p:cNvGraphicFramePr>
            <a:graphicFrameLocks noGrp="1"/>
          </p:cNvGraphicFramePr>
          <p:nvPr>
            <p:ph idx="1"/>
            <p:extLst>
              <p:ext uri="{D42A27DB-BD31-4B8C-83A1-F6EECF244321}">
                <p14:modId xmlns:p14="http://schemas.microsoft.com/office/powerpoint/2010/main" val="1969923826"/>
              </p:ext>
            </p:extLst>
          </p:nvPr>
        </p:nvGraphicFramePr>
        <p:xfrm>
          <a:off x="838200" y="1825625"/>
          <a:ext cx="10515600" cy="2743200"/>
        </p:xfrm>
        <a:graphic>
          <a:graphicData uri="http://schemas.openxmlformats.org/drawingml/2006/table">
            <a:tbl>
              <a:tblPr firstRow="1" bandRow="1">
                <a:tableStyleId>{5C22544A-7EE6-4342-B048-85BDC9FD1C3A}</a:tableStyleId>
              </a:tblPr>
              <a:tblGrid>
                <a:gridCol w="8640097">
                  <a:extLst>
                    <a:ext uri="{9D8B030D-6E8A-4147-A177-3AD203B41FA5}">
                      <a16:colId xmlns:a16="http://schemas.microsoft.com/office/drawing/2014/main" val="81751579"/>
                    </a:ext>
                  </a:extLst>
                </a:gridCol>
                <a:gridCol w="1875503">
                  <a:extLst>
                    <a:ext uri="{9D8B030D-6E8A-4147-A177-3AD203B41FA5}">
                      <a16:colId xmlns:a16="http://schemas.microsoft.com/office/drawing/2014/main" val="763626482"/>
                    </a:ext>
                  </a:extLst>
                </a:gridCol>
              </a:tblGrid>
              <a:tr h="370840">
                <a:tc>
                  <a:txBody>
                    <a:bodyPr/>
                    <a:lstStyle/>
                    <a:p>
                      <a:r>
                        <a:rPr lang="ro-RO" dirty="0"/>
                        <a:t>Pasul 4 - </a:t>
                      </a:r>
                      <a:r>
                        <a:rPr lang="ro-RO" sz="1800" b="1" kern="1200" dirty="0">
                          <a:solidFill>
                            <a:schemeClr val="lt1"/>
                          </a:solidFill>
                          <a:effectLst/>
                          <a:latin typeface="+mn-lt"/>
                          <a:ea typeface="+mn-ea"/>
                          <a:cs typeface="+mn-cs"/>
                        </a:rPr>
                        <a:t> Întâlnire individuală de monitorizare cu elevul țintă </a:t>
                      </a:r>
                    </a:p>
                    <a:p>
                      <a:pPr marL="285750" indent="-285750">
                        <a:buFont typeface="Wingdings" panose="05000000000000000000" pitchFamily="2" charset="2"/>
                        <a:buChar char="q"/>
                      </a:pPr>
                      <a:r>
                        <a:rPr lang="ro-RO" sz="1800" b="0" kern="1200" dirty="0">
                          <a:solidFill>
                            <a:schemeClr val="lt1"/>
                          </a:solidFill>
                          <a:effectLst/>
                          <a:latin typeface="+mn-lt"/>
                          <a:ea typeface="+mn-ea"/>
                          <a:cs typeface="+mn-cs"/>
                        </a:rPr>
                        <a:t>Peste 1 săptămână  monitorizați progresul – ce s-a schimbat în viața copilului țintă</a:t>
                      </a:r>
                    </a:p>
                    <a:p>
                      <a:endParaRPr lang="ro-RO" sz="1800" b="0" kern="1200" dirty="0">
                        <a:solidFill>
                          <a:schemeClr val="lt1"/>
                        </a:solidFill>
                        <a:effectLst/>
                        <a:latin typeface="+mn-lt"/>
                        <a:ea typeface="+mn-ea"/>
                        <a:cs typeface="+mn-cs"/>
                      </a:endParaRPr>
                    </a:p>
                    <a:p>
                      <a:endParaRPr lang="en-US" b="0" dirty="0"/>
                    </a:p>
                  </a:txBody>
                  <a:tcPr/>
                </a:tc>
                <a:tc>
                  <a:txBody>
                    <a:bodyPr/>
                    <a:lstStyle/>
                    <a:p>
                      <a:endParaRPr lang="en-US" dirty="0"/>
                    </a:p>
                  </a:txBody>
                  <a:tcPr/>
                </a:tc>
                <a:extLst>
                  <a:ext uri="{0D108BD9-81ED-4DB2-BD59-A6C34878D82A}">
                    <a16:rowId xmlns:a16="http://schemas.microsoft.com/office/drawing/2014/main" val="4146037335"/>
                  </a:ext>
                </a:extLst>
              </a:tr>
              <a:tr h="370840">
                <a:tc>
                  <a:txBody>
                    <a:bodyPr/>
                    <a:lstStyle/>
                    <a:p>
                      <a:r>
                        <a:rPr lang="ro-RO" b="1" dirty="0"/>
                        <a:t>Pasul 5- </a:t>
                      </a:r>
                      <a:r>
                        <a:rPr lang="ro-RO" sz="1800" b="1" kern="1200" dirty="0">
                          <a:solidFill>
                            <a:schemeClr val="dk1"/>
                          </a:solidFill>
                          <a:effectLst/>
                          <a:latin typeface="+mn-lt"/>
                          <a:ea typeface="+mn-ea"/>
                          <a:cs typeface="+mn-cs"/>
                        </a:rPr>
                        <a:t>Întâlnire de grup de monitorizare a progresului </a:t>
                      </a:r>
                    </a:p>
                    <a:p>
                      <a:pPr marL="285750" indent="-285750">
                        <a:buFont typeface="Wingdings" panose="05000000000000000000" pitchFamily="2" charset="2"/>
                        <a:buChar char="q"/>
                      </a:pPr>
                      <a:r>
                        <a:rPr lang="ro-RO" sz="1800" b="1" kern="1200" dirty="0">
                          <a:solidFill>
                            <a:schemeClr val="dk1"/>
                          </a:solidFill>
                          <a:effectLst/>
                          <a:latin typeface="+mn-lt"/>
                          <a:ea typeface="+mn-ea"/>
                          <a:cs typeface="+mn-cs"/>
                        </a:rPr>
                        <a:t> </a:t>
                      </a:r>
                      <a:r>
                        <a:rPr lang="ro-RO" sz="1800" b="0" kern="1200" dirty="0">
                          <a:solidFill>
                            <a:schemeClr val="dk1"/>
                          </a:solidFill>
                          <a:effectLst/>
                          <a:latin typeface="+mn-lt"/>
                          <a:ea typeface="+mn-ea"/>
                          <a:cs typeface="+mn-cs"/>
                        </a:rPr>
                        <a:t>peste o săptămână stațiliți o întâlnire cu toată clasa pentru a monitoriza progresul</a:t>
                      </a:r>
                      <a:endParaRPr lang="en-US" b="0" dirty="0"/>
                    </a:p>
                  </a:txBody>
                  <a:tcPr/>
                </a:tc>
                <a:tc>
                  <a:txBody>
                    <a:bodyPr/>
                    <a:lstStyle/>
                    <a:p>
                      <a:endParaRPr lang="ro-RO" dirty="0"/>
                    </a:p>
                    <a:p>
                      <a:endParaRPr lang="ro-RO" dirty="0"/>
                    </a:p>
                    <a:p>
                      <a:endParaRPr lang="en-US" dirty="0"/>
                    </a:p>
                  </a:txBody>
                  <a:tcPr/>
                </a:tc>
                <a:extLst>
                  <a:ext uri="{0D108BD9-81ED-4DB2-BD59-A6C34878D82A}">
                    <a16:rowId xmlns:a16="http://schemas.microsoft.com/office/drawing/2014/main" val="2675759280"/>
                  </a:ext>
                </a:extLst>
              </a:tr>
              <a:tr h="370840">
                <a:tc>
                  <a:txBody>
                    <a:bodyPr/>
                    <a:lstStyle/>
                    <a:p>
                      <a:r>
                        <a:rPr lang="ro-RO" b="1" dirty="0"/>
                        <a:t>Pasul 6 - </a:t>
                      </a:r>
                      <a:r>
                        <a:rPr lang="ro-RO" sz="1800" kern="1200" dirty="0">
                          <a:solidFill>
                            <a:schemeClr val="dk1"/>
                          </a:solidFill>
                          <a:effectLst/>
                          <a:latin typeface="+mn-lt"/>
                          <a:ea typeface="+mn-ea"/>
                          <a:cs typeface="+mn-cs"/>
                        </a:rPr>
                        <a:t>Întâlniri individuale cu elevul tintă și întâlniri de grup</a:t>
                      </a:r>
                      <a:r>
                        <a:rPr lang="ro-RO" sz="1800" b="1" kern="1200" dirty="0">
                          <a:solidFill>
                            <a:schemeClr val="dk1"/>
                          </a:solidFill>
                          <a:effectLst/>
                          <a:latin typeface="+mn-lt"/>
                          <a:ea typeface="+mn-ea"/>
                          <a:cs typeface="+mn-cs"/>
                        </a:rPr>
                        <a:t> </a:t>
                      </a:r>
                    </a:p>
                    <a:p>
                      <a:pPr marL="285750" indent="-285750">
                        <a:buFont typeface="Wingdings" panose="05000000000000000000" pitchFamily="2" charset="2"/>
                        <a:buChar char="q"/>
                      </a:pPr>
                      <a:r>
                        <a:rPr lang="ro-RO" sz="1800" b="0" kern="1200" dirty="0">
                          <a:solidFill>
                            <a:schemeClr val="dk1"/>
                          </a:solidFill>
                          <a:effectLst/>
                          <a:latin typeface="+mn-lt"/>
                          <a:ea typeface="+mn-ea"/>
                          <a:cs typeface="+mn-cs"/>
                        </a:rPr>
                        <a:t>Timp de 1 lună se monitorizează situația și progresele înregistrate</a:t>
                      </a:r>
                      <a:endParaRPr lang="en-US" b="0" dirty="0"/>
                    </a:p>
                  </a:txBody>
                  <a:tcPr/>
                </a:tc>
                <a:tc>
                  <a:txBody>
                    <a:bodyPr/>
                    <a:lstStyle/>
                    <a:p>
                      <a:endParaRPr lang="en-US" dirty="0"/>
                    </a:p>
                  </a:txBody>
                  <a:tcPr/>
                </a:tc>
                <a:extLst>
                  <a:ext uri="{0D108BD9-81ED-4DB2-BD59-A6C34878D82A}">
                    <a16:rowId xmlns:a16="http://schemas.microsoft.com/office/drawing/2014/main" val="295195428"/>
                  </a:ext>
                </a:extLst>
              </a:tr>
            </a:tbl>
          </a:graphicData>
        </a:graphic>
      </p:graphicFrame>
      <p:pic>
        <p:nvPicPr>
          <p:cNvPr id="5" name="Picture 4">
            <a:extLst>
              <a:ext uri="{FF2B5EF4-FFF2-40B4-BE49-F238E27FC236}">
                <a16:creationId xmlns:a16="http://schemas.microsoft.com/office/drawing/2014/main" id="{490515A8-3225-4B5D-A463-EE5748F6F1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7794" y="1825625"/>
            <a:ext cx="1846006" cy="1173214"/>
          </a:xfrm>
          <a:prstGeom prst="rect">
            <a:avLst/>
          </a:prstGeom>
          <a:noFill/>
          <a:ln>
            <a:noFill/>
          </a:ln>
        </p:spPr>
      </p:pic>
      <p:pic>
        <p:nvPicPr>
          <p:cNvPr id="6" name="Picture 5">
            <a:extLst>
              <a:ext uri="{FF2B5EF4-FFF2-40B4-BE49-F238E27FC236}">
                <a16:creationId xmlns:a16="http://schemas.microsoft.com/office/drawing/2014/main" id="{EA2F1463-15E2-42BA-A61C-57E6F8C24260}"/>
              </a:ext>
            </a:extLst>
          </p:cNvPr>
          <p:cNvPicPr/>
          <p:nvPr/>
        </p:nvPicPr>
        <p:blipFill>
          <a:blip r:embed="rId3">
            <a:extLst>
              <a:ext uri="{FF2B5EF4-FFF2-40B4-BE49-F238E27FC236}">
                <a16:creationId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dgm="http://schemas.openxmlformats.org/drawingml/2006/diagram" xmlns:a16="http://schemas.microsoft.com/office/drawing/2014/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2087630C-5CC5-4B7D-BDEC-0CA8659E88FD}"/>
              </a:ext>
            </a:extLst>
          </a:blip>
          <a:stretch>
            <a:fillRect/>
          </a:stretch>
        </p:blipFill>
        <p:spPr>
          <a:xfrm>
            <a:off x="9507794" y="2975242"/>
            <a:ext cx="1846006" cy="883920"/>
          </a:xfrm>
          <a:prstGeom prst="rect">
            <a:avLst/>
          </a:prstGeom>
        </p:spPr>
      </p:pic>
    </p:spTree>
    <p:extLst>
      <p:ext uri="{BB962C8B-B14F-4D97-AF65-F5344CB8AC3E}">
        <p14:creationId xmlns:p14="http://schemas.microsoft.com/office/powerpoint/2010/main" val="285263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76C9-8C6E-4250-9B39-AE5B960ABC87}"/>
              </a:ext>
            </a:extLst>
          </p:cNvPr>
          <p:cNvSpPr>
            <a:spLocks noGrp="1"/>
          </p:cNvSpPr>
          <p:nvPr>
            <p:ph type="title"/>
          </p:nvPr>
        </p:nvSpPr>
        <p:spPr/>
        <p:txBody>
          <a:bodyPr/>
          <a:lstStyle/>
          <a:p>
            <a:r>
              <a:rPr lang="ro-RO" dirty="0"/>
              <a:t>Important de reținut!</a:t>
            </a:r>
            <a:endParaRPr lang="en-US" dirty="0"/>
          </a:p>
        </p:txBody>
      </p:sp>
      <p:sp>
        <p:nvSpPr>
          <p:cNvPr id="3" name="Content Placeholder 2">
            <a:extLst>
              <a:ext uri="{FF2B5EF4-FFF2-40B4-BE49-F238E27FC236}">
                <a16:creationId xmlns:a16="http://schemas.microsoft.com/office/drawing/2014/main" id="{C450DA40-9D36-48BB-B457-E01CC50AC31B}"/>
              </a:ext>
            </a:extLst>
          </p:cNvPr>
          <p:cNvSpPr>
            <a:spLocks noGrp="1"/>
          </p:cNvSpPr>
          <p:nvPr>
            <p:ph idx="1"/>
          </p:nvPr>
        </p:nvSpPr>
        <p:spPr>
          <a:xfrm>
            <a:off x="838200" y="1484671"/>
            <a:ext cx="10515600" cy="4692292"/>
          </a:xfrm>
        </p:spPr>
        <p:txBody>
          <a:bodyPr/>
          <a:lstStyle/>
          <a:p>
            <a:pPr algn="just">
              <a:lnSpc>
                <a:spcPct val="107000"/>
              </a:lnSpc>
              <a:spcAft>
                <a:spcPts val="800"/>
              </a:spcAft>
            </a:pP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Povestea elevului țintă se face cunoscută întregii clase doar </a:t>
            </a:r>
            <a:r>
              <a:rPr lang="ro-RO" sz="20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dacă avem acordul lui. </a:t>
            </a:r>
          </a:p>
          <a:p>
            <a:pPr algn="just">
              <a:lnSpc>
                <a:spcPct val="107000"/>
              </a:lnSpc>
              <a:spcAft>
                <a:spcPts val="800"/>
              </a:spcAft>
            </a:pP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În cazul in care el nu este de acord se negociază cu elevul țintă posibilitatea de a discuta cazul său cu o parte dintre colegi. Se poate </a:t>
            </a:r>
            <a:r>
              <a:rPr lang="ro-RO" sz="20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face o celulă de criză </a:t>
            </a: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în care să fie alesi câțiva colegi din clasă care au resurse mai bune (statut mai bun în grup, abilități sociale și emoționale mai bune) pentru:</a:t>
            </a:r>
          </a:p>
          <a:p>
            <a:pPr lvl="1" algn="just">
              <a:lnSpc>
                <a:spcPct val="107000"/>
              </a:lnSpc>
              <a:spcAft>
                <a:spcPts val="800"/>
              </a:spcAft>
            </a:pP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face un scut in jurul lui astfel încât să îl integreze in jocurile lor </a:t>
            </a:r>
          </a:p>
          <a:p>
            <a:pPr lvl="1" algn="just">
              <a:lnSpc>
                <a:spcPct val="107000"/>
              </a:lnSpc>
              <a:spcAft>
                <a:spcPts val="800"/>
              </a:spcAft>
            </a:pPr>
            <a:r>
              <a:rPr lang="ro-RO" sz="2000" i="1" dirty="0">
                <a:solidFill>
                  <a:srgbClr val="000000"/>
                </a:solidFill>
                <a:latin typeface="Calibri" panose="020F0502020204030204" pitchFamily="34" charset="0"/>
                <a:ea typeface="Calibri" panose="020F0502020204030204" pitchFamily="34" charset="0"/>
                <a:cs typeface="Arial" panose="020B0604020202020204" pitchFamily="34" charset="0"/>
              </a:rPr>
              <a:t>a</a:t>
            </a: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 ajuta să iasă  din situațiile de bullying și să se indepărteze de colegii care continuă comportamentul de excludere.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regulă acest tip de intervenție poate să fie urmată de o intervenție pe toată clasa pentru a crește nivelul de empatie și responsabilizare a copiilor martori astfel încât reacțiile lor să descurajeze bullying-ul.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5586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1243-5A1E-4488-8B82-D0D0B2850607}"/>
              </a:ext>
            </a:extLst>
          </p:cNvPr>
          <p:cNvSpPr>
            <a:spLocks noGrp="1"/>
          </p:cNvSpPr>
          <p:nvPr>
            <p:ph type="title"/>
          </p:nvPr>
        </p:nvSpPr>
        <p:spPr>
          <a:xfrm>
            <a:off x="838200" y="365125"/>
            <a:ext cx="10515600" cy="686927"/>
          </a:xfrm>
        </p:spPr>
        <p:txBody>
          <a:bodyPr>
            <a:normAutofit/>
          </a:bodyPr>
          <a:lstStyle/>
          <a:p>
            <a:r>
              <a:rPr lang="en-US" sz="3600" b="1" dirty="0" err="1"/>
              <a:t>Exemplu</a:t>
            </a:r>
            <a:r>
              <a:rPr lang="en-US" sz="3600" b="1" dirty="0"/>
              <a:t> de </a:t>
            </a:r>
            <a:r>
              <a:rPr lang="en-US" sz="3600" b="1" dirty="0" err="1"/>
              <a:t>interven</a:t>
            </a:r>
            <a:r>
              <a:rPr lang="ro-RO" sz="3600" b="1" dirty="0"/>
              <a:t>ție- metoda grupului de suport</a:t>
            </a:r>
            <a:endParaRPr lang="en-US" sz="3600" b="1" dirty="0"/>
          </a:p>
        </p:txBody>
      </p:sp>
      <p:sp>
        <p:nvSpPr>
          <p:cNvPr id="3" name="Content Placeholder 2">
            <a:extLst>
              <a:ext uri="{FF2B5EF4-FFF2-40B4-BE49-F238E27FC236}">
                <a16:creationId xmlns:a16="http://schemas.microsoft.com/office/drawing/2014/main" id="{5C5A7E3D-7DB8-46FF-8B60-5AB7CD1BB3D3}"/>
              </a:ext>
            </a:extLst>
          </p:cNvPr>
          <p:cNvSpPr>
            <a:spLocks noGrp="1"/>
          </p:cNvSpPr>
          <p:nvPr>
            <p:ph idx="1"/>
          </p:nvPr>
        </p:nvSpPr>
        <p:spPr>
          <a:xfrm>
            <a:off x="838200" y="1052052"/>
            <a:ext cx="10515600" cy="5124911"/>
          </a:xfrm>
        </p:spPr>
        <p:txBody>
          <a:bodyPr/>
          <a:lstStyle/>
          <a:p>
            <a:r>
              <a:rPr lang="ro-RO" dirty="0"/>
              <a:t>Continuarea poveștii.....</a:t>
            </a:r>
          </a:p>
          <a:p>
            <a:pPr marL="0" indent="0">
              <a:buNone/>
            </a:pPr>
            <a:r>
              <a:rPr lang="ro-R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Din felul cum reacționează Irina de departe vă dați seama că se întâmplă ceva  cu ea si că are nevoie de ajutor. Va apropiați de grupul de copii îi salutați și o rugați pe Irina să vă urmeze pentru a vă ajuta cu niște materiale didactice pe care ați avea nevoie să le duceți la cabinet </a:t>
            </a:r>
            <a:r>
              <a:rPr lang="ro-RO" sz="1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(Folosiți un pretext pentru a o extrage din situație)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ro-RO" b="1" dirty="0"/>
              <a:t>Pasul 1 </a:t>
            </a:r>
          </a:p>
          <a:p>
            <a:pPr marL="0" indent="0">
              <a:buNone/>
            </a:pPr>
            <a:r>
              <a:rPr lang="ro-R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Mergeți în cabinet și încercați să aflați ce se întâmplă cu ea. Printre multe lacrimi Irina vă povestește cât de greu îi este la școală în fiecare zi, ce spun fetele despre a și despre ea și despre familia ei și că niciun coleg din clasă nu o place. Nimeni nu vrea să vorbească cu ea sau îi dea mâna când trebuie să formeze pereche cu cineva. Din întrebare în întrebare aflați că aceste comportamente sunt inițiate de Raluca și că prietenii ei apropiați râd și se distrează pe seama lucrurilor pe care Raluca le spune despre ea. Aceste situații le trăiește nu doar în curtea școlii ci și în clasă. După Raluca, aproape toți colegii refuză să dea mâna cu ea când trebuie să stea în rând cu cineva.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ro-R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 întrebarea dacă a vorbit cu cineva despre asta și vă spune că i-a fost frică să o facă. Nici mamei nu i-a spus pentru că nu vrea să vină la școală si copiii să o privească ca pe o pârâcioasă. Atunci sigur nimeni nu va mai vrea să fie prieten cu ea. Cine vrea să fie prietenul unei pârâcioase!</a:t>
            </a:r>
          </a:p>
          <a:p>
            <a:pPr marL="0" indent="0">
              <a:buNone/>
            </a:pPr>
            <a:endParaRPr lang="en-US" dirty="0"/>
          </a:p>
        </p:txBody>
      </p:sp>
    </p:spTree>
    <p:extLst>
      <p:ext uri="{BB962C8B-B14F-4D97-AF65-F5344CB8AC3E}">
        <p14:creationId xmlns:p14="http://schemas.microsoft.com/office/powerpoint/2010/main" val="87311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8D28-3D6D-4835-A479-B9EBCDD82D4E}"/>
              </a:ext>
            </a:extLst>
          </p:cNvPr>
          <p:cNvSpPr>
            <a:spLocks noGrp="1"/>
          </p:cNvSpPr>
          <p:nvPr>
            <p:ph type="title"/>
          </p:nvPr>
        </p:nvSpPr>
        <p:spPr>
          <a:xfrm>
            <a:off x="838200" y="365125"/>
            <a:ext cx="10515600" cy="1325563"/>
          </a:xfrm>
        </p:spPr>
        <p:txBody>
          <a:bodyPr/>
          <a:lstStyle/>
          <a:p>
            <a:r>
              <a:rPr lang="ro-RO" dirty="0"/>
              <a:t>Interviul de evaluare cu copilul țintă</a:t>
            </a:r>
            <a:endParaRPr lang="en-US" dirty="0"/>
          </a:p>
        </p:txBody>
      </p:sp>
      <p:sp>
        <p:nvSpPr>
          <p:cNvPr id="3" name="Content Placeholder 2">
            <a:extLst>
              <a:ext uri="{FF2B5EF4-FFF2-40B4-BE49-F238E27FC236}">
                <a16:creationId xmlns:a16="http://schemas.microsoft.com/office/drawing/2014/main" id="{0B4FC133-1933-413D-BA81-A00F9577F3BB}"/>
              </a:ext>
            </a:extLst>
          </p:cNvPr>
          <p:cNvSpPr>
            <a:spLocks noGrp="1"/>
          </p:cNvSpPr>
          <p:nvPr>
            <p:ph idx="1"/>
          </p:nvPr>
        </p:nvSpPr>
        <p:spPr>
          <a:xfrm>
            <a:off x="838200" y="1825625"/>
            <a:ext cx="10515600" cy="4351338"/>
          </a:xfrm>
        </p:spPr>
        <p:txBody>
          <a:bodyPr>
            <a:normAutofit fontScale="62500" lnSpcReduction="20000"/>
          </a:bodyPr>
          <a:lstStyle/>
          <a:p>
            <a:r>
              <a:rPr lang="ro-RO" b="1" dirty="0"/>
              <a:t>Apreciați  decizia Irinei  de a vorbi cu un adult</a:t>
            </a:r>
            <a:r>
              <a:rPr lang="ro-RO" dirty="0"/>
              <a:t>. </a:t>
            </a:r>
          </a:p>
          <a:p>
            <a:pPr marL="457200" lvl="1" indent="0">
              <a:buNone/>
            </a:pPr>
            <a:r>
              <a:rPr lang="ro-RO" i="1" dirty="0"/>
              <a:t>“Cel mai important lucru pe care îl puteai face în raport cu ceea ce s-a întâmplat, deja l-ai făcut: faptul că ai spus ce se întâmplă (în clasă, în școală). Îți suntem recunoscători pentru curajul tău. Astfel ajuți alți copii, dar și pe noi, adulții, să creăm un mediu mai sigur pentru copiii din școala noastră.”</a:t>
            </a:r>
          </a:p>
          <a:p>
            <a:r>
              <a:rPr lang="ro-RO" b="1" dirty="0"/>
              <a:t>Luați responsabilitatea comportamentelor de bullying de pe umerii ei </a:t>
            </a:r>
            <a:r>
              <a:rPr lang="ro-RO" dirty="0"/>
              <a:t>(de cele mai multe ori copiii care sunt tratați în mod abuziv cred că este vina lor de ceilalți se comportă așa cu el- dacă cineva mă tratează cu lipsă de respect înseamnă că e ceva în neregulă cu mine și merit să fiu tratat așa!) </a:t>
            </a:r>
          </a:p>
          <a:p>
            <a:pPr marL="457200" lvl="1" indent="0">
              <a:buNone/>
            </a:pPr>
            <a:r>
              <a:rPr lang="ro-RO" i="1" dirty="0"/>
              <a:t>“  Știi ... atunci când cineva se comportă neadecvat cu altcineva nu este vina acelei persoane. Unii copiii nu realizează că prin faptele lor pot răni pe cineva. Ei cred că sunt amuzanți dacă își fac prietenii să râdă dar nu mai reușesc să vadă dincolo de faptul că prietenii lor râd.”</a:t>
            </a:r>
          </a:p>
          <a:p>
            <a:r>
              <a:rPr lang="ro-RO" b="1" dirty="0"/>
              <a:t>Validați emoțiile Irinei și transmiteți mesajul că nu e vina ei și că ceea ce se întâmplă e un comportament nedrept care nu are nicio legătură cu ea.  </a:t>
            </a:r>
          </a:p>
          <a:p>
            <a:r>
              <a:rPr lang="ro-RO" b="1" dirty="0"/>
              <a:t>Rugați-o să mai facă un singur lucru curajos, să le spună Irinei și prietenelor ei cum se simte ca urmare a experiențelor de excludere repetată la care a fost supusă</a:t>
            </a:r>
            <a:r>
              <a:rPr lang="ro-RO" dirty="0"/>
              <a:t>.   </a:t>
            </a:r>
          </a:p>
          <a:p>
            <a:r>
              <a:rPr lang="ro-RO" dirty="0"/>
              <a:t>Dacă Irina este prea înfricoșată să facă asta, </a:t>
            </a:r>
            <a:r>
              <a:rPr lang="ro-RO" b="1" dirty="0"/>
              <a:t>validați  emoția și spuneți-i că înțelegeți cât de dificil trebuie să fie pentru ea să facă asta.</a:t>
            </a:r>
            <a:r>
              <a:rPr lang="ro-RO" dirty="0"/>
              <a:t> </a:t>
            </a:r>
          </a:p>
          <a:p>
            <a:pPr lvl="1">
              <a:buFont typeface="Wingdings" panose="05000000000000000000" pitchFamily="2" charset="2"/>
              <a:buChar char="ü"/>
            </a:pPr>
            <a:r>
              <a:rPr lang="ro-RO" dirty="0"/>
              <a:t>Negociați cu ea  posibilitatea de a va da permisiunea de a o face în locul ei fără ca ea să fie prezentă la întâlnirea respectivă.</a:t>
            </a:r>
          </a:p>
          <a:p>
            <a:pPr lvl="1">
              <a:buFont typeface="Wingdings" panose="05000000000000000000" pitchFamily="2" charset="2"/>
              <a:buChar char="ü"/>
            </a:pPr>
            <a:r>
              <a:rPr lang="ro-RO" dirty="0"/>
              <a:t>Poate doar să vă  scrie câteva lucruri pe ar vrea să le împărtășească colegilor despre situația ei (cum se simte la scoală, ce se întâmplă cu ea, etc)</a:t>
            </a:r>
            <a:endParaRPr lang="en-US" dirty="0"/>
          </a:p>
          <a:p>
            <a:endParaRPr lang="en-US" dirty="0"/>
          </a:p>
        </p:txBody>
      </p:sp>
    </p:spTree>
    <p:extLst>
      <p:ext uri="{BB962C8B-B14F-4D97-AF65-F5344CB8AC3E}">
        <p14:creationId xmlns:p14="http://schemas.microsoft.com/office/powerpoint/2010/main" val="2649138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4279</Words>
  <Application>Microsoft Office PowerPoint</Application>
  <PresentationFormat>Widescreen</PresentationFormat>
  <Paragraphs>224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Program  antibullying pentru instruirea profesioniștilor</vt:lpstr>
      <vt:lpstr>Scolaritatea mică – Copilul cu care nu se joacă nimeni – Bullyingul relațional </vt:lpstr>
      <vt:lpstr>PowerPoint Presentation</vt:lpstr>
      <vt:lpstr>Direcții de acțiune </vt:lpstr>
      <vt:lpstr>PowerPoint Presentation</vt:lpstr>
      <vt:lpstr>PowerPoint Presentation</vt:lpstr>
      <vt:lpstr>Important de reținut!</vt:lpstr>
      <vt:lpstr>Exemplu de intervenție- metoda grupului de suport</vt:lpstr>
      <vt:lpstr>Interviul de evaluare cu copilul țintă</vt:lpstr>
      <vt:lpstr>PowerPoint Presentation</vt:lpstr>
      <vt:lpstr>Responsabilizarea grupului pentru rezolvarea situației </vt:lpstr>
      <vt:lpstr>Pasul 4 și 5</vt:lpstr>
      <vt:lpstr>Strategii pentru întărirea comportamentelor acordare a ajutorului copiilor țintă </vt:lpstr>
      <vt:lpstr>Intevenție comportamentală la clasă – jocul pot fi un SUPERCOLEG </vt:lpstr>
      <vt:lpstr>          Pot fi un Supercoleg </vt:lpstr>
      <vt:lpstr>PowerPoint Presentation</vt:lpstr>
      <vt:lpstr>“Starul clasei”  Program de intervenţie pozitivă care contribuie la dezvoltarea abilităţilor de interacţiune adecvată între elevi</vt:lpstr>
      <vt:lpstr>PowerPoint Presentation</vt:lpstr>
      <vt:lpstr>Implementarea acestui tip de program se asociază cu următoarele rezultate:</vt:lpstr>
      <vt:lpstr>Obiective </vt:lpstr>
      <vt:lpstr>Pasul 1: Definirea specifică a comportamentelor care urmează a fi supuse intervenţiei comportamentale.</vt:lpstr>
      <vt:lpstr>Pasul 2- Măsurarea şi înregistrarea obiectivă a frecvenţei de manifestare a comportamentelor indezirabile</vt:lpstr>
      <vt:lpstr>PowerPoint Presentation</vt:lpstr>
      <vt:lpstr>Pasul 3- Implementarea programului</vt:lpstr>
      <vt:lpstr>PowerPoint Presentation</vt:lpstr>
      <vt:lpstr>PowerPoint Presentation</vt:lpstr>
      <vt:lpstr>PowerPoint Presentation</vt:lpstr>
      <vt:lpstr>Dacă nimic nu funcționează</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antibullying pentru instruirea profesioniștilor</dc:title>
  <dc:creator>sorina petrica</dc:creator>
  <cp:lastModifiedBy>sorina petrica</cp:lastModifiedBy>
  <cp:revision>24</cp:revision>
  <dcterms:created xsi:type="dcterms:W3CDTF">2021-04-20T16:59:19Z</dcterms:created>
  <dcterms:modified xsi:type="dcterms:W3CDTF">2021-04-21T16:22:16Z</dcterms:modified>
</cp:coreProperties>
</file>