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580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9097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960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768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76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454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939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027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3040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061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430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2759-E49F-4B43-9484-507E48CD9C65}" type="datetimeFigureOut">
              <a:rPr lang="ro-RO" smtClean="0"/>
              <a:t>21.04.2021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D6F2-7583-4088-A098-E7DEA77933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908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45634"/>
            <a:ext cx="9144000" cy="2181308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Program </a:t>
            </a:r>
            <a:r>
              <a:rPr lang="ro-RO" b="1" dirty="0" err="1" smtClean="0"/>
              <a:t>antibullying</a:t>
            </a:r>
            <a:r>
              <a:rPr lang="ro-RO" b="1" dirty="0" smtClean="0"/>
              <a:t> </a:t>
            </a:r>
            <a:br>
              <a:rPr lang="ro-RO" b="1" dirty="0" smtClean="0"/>
            </a:br>
            <a:r>
              <a:rPr lang="ro-RO" b="1" dirty="0" smtClean="0"/>
              <a:t>pentru instruirea profesioniștilor</a:t>
            </a:r>
            <a:endParaRPr lang="ro-RO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362" y="4168345"/>
            <a:ext cx="10989276" cy="2405449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Activitate </a:t>
            </a:r>
            <a:r>
              <a:rPr lang="ro-RO" dirty="0" smtClean="0"/>
              <a:t>organizată de </a:t>
            </a:r>
            <a:r>
              <a:rPr lang="ro-RO" b="1" dirty="0" smtClean="0"/>
              <a:t>Terre des </a:t>
            </a:r>
            <a:r>
              <a:rPr lang="ro-RO" b="1" dirty="0" err="1" smtClean="0"/>
              <a:t>Hommes</a:t>
            </a:r>
            <a:r>
              <a:rPr lang="ro-RO" b="1" dirty="0" smtClean="0"/>
              <a:t> Moldova</a:t>
            </a:r>
            <a:r>
              <a:rPr lang="ro-RO" dirty="0" smtClean="0"/>
              <a:t>,</a:t>
            </a:r>
          </a:p>
          <a:p>
            <a:r>
              <a:rPr lang="ro-RO" dirty="0" smtClean="0"/>
              <a:t>implementată </a:t>
            </a:r>
            <a:r>
              <a:rPr lang="ro-RO" dirty="0"/>
              <a:t>cu suportul </a:t>
            </a:r>
            <a:r>
              <a:rPr lang="ro-RO" b="1" dirty="0"/>
              <a:t>UNICEF Moldova </a:t>
            </a:r>
            <a:r>
              <a:rPr lang="ro-RO" dirty="0"/>
              <a:t>și </a:t>
            </a:r>
            <a:r>
              <a:rPr lang="ro-RO" b="1" dirty="0"/>
              <a:t>ChildHu</a:t>
            </a:r>
            <a:r>
              <a:rPr lang="ro-RO" dirty="0"/>
              <a:t>b în cadrul proiectului „</a:t>
            </a:r>
            <a:r>
              <a:rPr lang="ro-RO" i="1" dirty="0"/>
              <a:t>Eforturi comune de a combate bullying-ul în Moldova”</a:t>
            </a:r>
            <a:r>
              <a:rPr lang="ro-RO" dirty="0"/>
              <a:t>. </a:t>
            </a:r>
            <a:endParaRPr lang="ro-RO" dirty="0" smtClean="0"/>
          </a:p>
          <a:p>
            <a:r>
              <a:rPr lang="ro-RO" dirty="0" smtClean="0"/>
              <a:t>Facilitatoare: </a:t>
            </a:r>
          </a:p>
          <a:p>
            <a:r>
              <a:rPr lang="ro-RO" b="1" dirty="0" smtClean="0"/>
              <a:t>Sorina Petrică</a:t>
            </a:r>
            <a:r>
              <a:rPr lang="ro-RO" dirty="0" smtClean="0"/>
              <a:t>, consultantă internațională (România) </a:t>
            </a:r>
          </a:p>
          <a:p>
            <a:r>
              <a:rPr lang="ro-RO" b="1" dirty="0" smtClean="0"/>
              <a:t>Daniela </a:t>
            </a:r>
            <a:r>
              <a:rPr lang="ro-RO" b="1" dirty="0" err="1" smtClean="0"/>
              <a:t>Terzi-Barbaroșie</a:t>
            </a:r>
            <a:r>
              <a:rPr lang="ro-RO" dirty="0" smtClean="0"/>
              <a:t>, consultantă națională (Moldova) </a:t>
            </a:r>
            <a:endParaRPr lang="ro-RO" dirty="0"/>
          </a:p>
          <a:p>
            <a:endParaRPr lang="ro-RO" dirty="0"/>
          </a:p>
        </p:txBody>
      </p:sp>
      <p:pic>
        <p:nvPicPr>
          <p:cNvPr id="4" name="Slika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78BC7CE0-36BB-4528-9C4D-7D25B2CBCC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97" y="313038"/>
            <a:ext cx="2495235" cy="8093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06" y="416392"/>
            <a:ext cx="2162175" cy="51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46" y="239793"/>
            <a:ext cx="1005840" cy="100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978"/>
          </a:xfrm>
        </p:spPr>
        <p:txBody>
          <a:bodyPr>
            <a:normAutofit fontScale="90000"/>
          </a:bodyPr>
          <a:lstStyle/>
          <a:p>
            <a:r>
              <a:rPr lang="ro-RO" sz="3200" b="1" dirty="0" smtClean="0"/>
              <a:t>Etapele planului </a:t>
            </a:r>
            <a:r>
              <a:rPr lang="ro-RO" sz="3200" b="1" dirty="0"/>
              <a:t>de intervenție pe clasă: </a:t>
            </a:r>
            <a:br>
              <a:rPr lang="ro-RO" sz="3200" b="1" dirty="0"/>
            </a:br>
            <a:r>
              <a:rPr lang="ro-RO" sz="3200" b="1" dirty="0" smtClean="0"/>
              <a:t>V</a:t>
            </a:r>
            <a:r>
              <a:rPr lang="ro-RO" sz="3200" b="1" dirty="0"/>
              <a:t>. </a:t>
            </a:r>
            <a:r>
              <a:rPr lang="ro-RO" sz="3200" b="1" dirty="0" smtClean="0"/>
              <a:t>Ridiculizat și </a:t>
            </a:r>
            <a:r>
              <a:rPr lang="ro-RO" sz="3200" b="1" dirty="0"/>
              <a:t>respins- strategii eficiente de a face față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167" y="1834955"/>
            <a:ext cx="10784633" cy="4351338"/>
          </a:xfrm>
        </p:spPr>
        <p:txBody>
          <a:bodyPr/>
          <a:lstStyle/>
          <a:p>
            <a:r>
              <a:rPr lang="ro-RO" dirty="0" smtClean="0"/>
              <a:t>să </a:t>
            </a:r>
            <a:r>
              <a:rPr lang="ro-RO" dirty="0"/>
              <a:t>recunoască comportamentele de ridiculizare și  respingere ca fiind comportamente de </a:t>
            </a:r>
            <a:r>
              <a:rPr lang="ro-RO" dirty="0" smtClean="0"/>
              <a:t>bullying</a:t>
            </a:r>
          </a:p>
          <a:p>
            <a:pPr marL="0" indent="0">
              <a:buNone/>
            </a:pPr>
            <a:endParaRPr lang="ro-RO" dirty="0"/>
          </a:p>
          <a:p>
            <a:r>
              <a:rPr lang="ro-RO" dirty="0"/>
              <a:t>s</a:t>
            </a:r>
            <a:r>
              <a:rPr lang="ro-RO" dirty="0" smtClean="0"/>
              <a:t>ă </a:t>
            </a:r>
            <a:r>
              <a:rPr lang="ro-RO" dirty="0"/>
              <a:t>empatizeze cu situația copilului </a:t>
            </a:r>
            <a:r>
              <a:rPr lang="ro-RO" dirty="0" smtClean="0"/>
              <a:t>țintă</a:t>
            </a:r>
          </a:p>
          <a:p>
            <a:pPr marL="0" indent="0">
              <a:buNone/>
            </a:pPr>
            <a:endParaRPr lang="ro-RO" dirty="0"/>
          </a:p>
          <a:p>
            <a:r>
              <a:rPr lang="ro-RO" dirty="0" smtClean="0"/>
              <a:t>să </a:t>
            </a:r>
            <a:r>
              <a:rPr lang="ro-RO" dirty="0"/>
              <a:t>identifice modul în care pot să facă față ridiculizării </a:t>
            </a:r>
            <a:r>
              <a:rPr lang="ro-RO" dirty="0" smtClean="0"/>
              <a:t>și </a:t>
            </a:r>
            <a:r>
              <a:rPr lang="ro-RO" dirty="0"/>
              <a:t>respingerii dacă sunt în situația de ținta a comportamentului de bullying</a:t>
            </a: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21" y="2303786"/>
            <a:ext cx="2507894" cy="20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97" y="134465"/>
            <a:ext cx="11549449" cy="936453"/>
          </a:xfrm>
        </p:spPr>
        <p:txBody>
          <a:bodyPr>
            <a:normAutofit fontScale="90000"/>
          </a:bodyPr>
          <a:lstStyle/>
          <a:p>
            <a:r>
              <a:rPr lang="ro-RO" sz="3200" b="1" dirty="0"/>
              <a:t>Etapele planului de intervenție pe clasă: </a:t>
            </a:r>
            <a:br>
              <a:rPr lang="ro-RO" sz="3200" b="1" dirty="0"/>
            </a:br>
            <a:r>
              <a:rPr lang="ro-RO" sz="3200" b="1" dirty="0" smtClean="0"/>
              <a:t>VI. Cum </a:t>
            </a:r>
            <a:r>
              <a:rPr lang="ro-RO" sz="3200" b="1" dirty="0"/>
              <a:t>să trăim în pace cu ceilalți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97" y="1655805"/>
            <a:ext cx="10995203" cy="4983892"/>
          </a:xfrm>
        </p:spPr>
        <p:txBody>
          <a:bodyPr/>
          <a:lstStyle/>
          <a:p>
            <a:pPr algn="just"/>
            <a:r>
              <a:rPr lang="ro-RO" dirty="0"/>
              <a:t>să exerseze abilitățile de gestionare eficientă </a:t>
            </a: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a </a:t>
            </a:r>
            <a:r>
              <a:rPr lang="ro-RO" dirty="0"/>
              <a:t>situațiilor de </a:t>
            </a:r>
            <a:r>
              <a:rPr lang="ro-RO" dirty="0" smtClean="0"/>
              <a:t>tachinare</a:t>
            </a:r>
          </a:p>
          <a:p>
            <a:pPr algn="just"/>
            <a:endParaRPr lang="ro-RO" dirty="0"/>
          </a:p>
          <a:p>
            <a:pPr lvl="0" algn="just"/>
            <a:r>
              <a:rPr lang="ro-RO" dirty="0"/>
              <a:t>s</a:t>
            </a:r>
            <a:r>
              <a:rPr lang="ro-RO" dirty="0" smtClean="0"/>
              <a:t>ă creștem frecvența </a:t>
            </a:r>
            <a:r>
              <a:rPr lang="ro-RO" dirty="0"/>
              <a:t>de manifestare a comportamentelor de </a:t>
            </a:r>
            <a:r>
              <a:rPr lang="ro-RO" dirty="0" smtClean="0"/>
              <a:t>interacțiune </a:t>
            </a:r>
            <a:r>
              <a:rPr lang="ro-RO" dirty="0"/>
              <a:t>socială adecvată (acordarea ajutorului, oferirea de complimente sau feedback-uri pozitive, </a:t>
            </a:r>
            <a:r>
              <a:rPr lang="ro-RO" dirty="0" smtClean="0"/>
              <a:t>inițierea </a:t>
            </a:r>
            <a:r>
              <a:rPr lang="ro-RO" dirty="0"/>
              <a:t>de </a:t>
            </a:r>
            <a:r>
              <a:rPr lang="ro-RO" dirty="0" smtClean="0"/>
              <a:t>interacțiuni </a:t>
            </a:r>
            <a:r>
              <a:rPr lang="ro-RO" dirty="0"/>
              <a:t>prin punerea unor întrebări sau deschiderea unor subiecte de </a:t>
            </a:r>
            <a:r>
              <a:rPr lang="ro-RO" dirty="0" smtClean="0"/>
              <a:t>discuție)</a:t>
            </a:r>
          </a:p>
          <a:p>
            <a:pPr marL="0" lvl="0" indent="0" algn="just">
              <a:buNone/>
            </a:pPr>
            <a:endParaRPr lang="ro-RO" dirty="0"/>
          </a:p>
          <a:p>
            <a:pPr lvl="0" algn="just"/>
            <a:r>
              <a:rPr lang="ro-RO" dirty="0"/>
              <a:t>r</a:t>
            </a:r>
            <a:r>
              <a:rPr lang="ro-RO" dirty="0" smtClean="0"/>
              <a:t>educerea </a:t>
            </a:r>
            <a:r>
              <a:rPr lang="ro-RO" dirty="0"/>
              <a:t>comportamentelor de </a:t>
            </a:r>
            <a:r>
              <a:rPr lang="ro-RO" dirty="0" smtClean="0"/>
              <a:t>interacțiune </a:t>
            </a:r>
            <a:r>
              <a:rPr lang="ro-RO" dirty="0"/>
              <a:t>negativă </a:t>
            </a:r>
            <a:r>
              <a:rPr lang="ro-RO" dirty="0" smtClean="0"/>
              <a:t>(critica</a:t>
            </a:r>
            <a:r>
              <a:rPr lang="ro-RO" dirty="0"/>
              <a:t>, evitarea colegilor care manifestă frecvent comportamente nepotrivite, refuzul de oferire a ajutorului).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22" y="98134"/>
            <a:ext cx="4644524" cy="30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1449388"/>
            <a:ext cx="4727575" cy="472757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4249" y="175655"/>
            <a:ext cx="11343502" cy="829360"/>
          </a:xfrm>
        </p:spPr>
        <p:txBody>
          <a:bodyPr>
            <a:normAutofit fontScale="90000"/>
          </a:bodyPr>
          <a:lstStyle/>
          <a:p>
            <a:pPr algn="just"/>
            <a:r>
              <a:rPr lang="ro-RO" dirty="0" smtClean="0"/>
              <a:t/>
            </a:r>
            <a:br>
              <a:rPr lang="ro-RO" dirty="0" smtClean="0"/>
            </a:br>
            <a:r>
              <a:rPr lang="ro-RO" sz="3100" dirty="0" smtClean="0"/>
              <a:t>Ziua 3. </a:t>
            </a:r>
            <a:r>
              <a:rPr lang="ro-RO" sz="3100" b="1" dirty="0" smtClean="0"/>
              <a:t>Sesiunea 2: Plan de intervenție pe clasă pentru școlaritatea mică</a:t>
            </a:r>
            <a:r>
              <a:rPr lang="ro-RO" sz="3100" b="1" dirty="0"/>
              <a:t/>
            </a:r>
            <a:br>
              <a:rPr lang="ro-RO" sz="3100" b="1" dirty="0"/>
            </a:br>
            <a:endParaRPr lang="ro-RO" sz="3100" b="1" dirty="0"/>
          </a:p>
        </p:txBody>
      </p:sp>
    </p:spTree>
    <p:extLst>
      <p:ext uri="{BB962C8B-B14F-4D97-AF65-F5344CB8AC3E}">
        <p14:creationId xmlns:p14="http://schemas.microsoft.com/office/powerpoint/2010/main" val="19860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77" y="1276864"/>
            <a:ext cx="2437130" cy="14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40" y="2281880"/>
            <a:ext cx="6002306" cy="366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5" y="4460145"/>
            <a:ext cx="2003853" cy="2003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7" y="2175036"/>
            <a:ext cx="1865376" cy="186537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7599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/>
              <a:t>Cum devin copii parte din soluție, nu din problemă?</a:t>
            </a:r>
            <a:endParaRPr lang="ro-RO" sz="3600" b="1" dirty="0"/>
          </a:p>
        </p:txBody>
      </p:sp>
    </p:spTree>
    <p:extLst>
      <p:ext uri="{BB962C8B-B14F-4D97-AF65-F5344CB8AC3E}">
        <p14:creationId xmlns:p14="http://schemas.microsoft.com/office/powerpoint/2010/main" val="24181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1557"/>
            <a:ext cx="10515600" cy="639891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Programul </a:t>
            </a:r>
            <a:r>
              <a:rPr lang="ro-RO" dirty="0"/>
              <a:t>de intervenție vizează:</a:t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56952"/>
            <a:ext cx="10777151" cy="4942702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dirty="0" smtClean="0"/>
              <a:t>creșterea </a:t>
            </a:r>
            <a:r>
              <a:rPr lang="ro-RO" dirty="0"/>
              <a:t>conștientizării martorilor, </a:t>
            </a:r>
            <a:r>
              <a:rPr lang="ro-RO" b="1" dirty="0"/>
              <a:t>creșterea empatiei față de </a:t>
            </a:r>
            <a:r>
              <a:rPr lang="ro-RO" b="1" dirty="0" smtClean="0"/>
              <a:t>copilul victimizat;</a:t>
            </a:r>
          </a:p>
          <a:p>
            <a:pPr algn="just"/>
            <a:endParaRPr lang="ro-RO" b="1" dirty="0" smtClean="0"/>
          </a:p>
          <a:p>
            <a:pPr algn="just"/>
            <a:r>
              <a:rPr lang="ro-RO" b="1" dirty="0" smtClean="0"/>
              <a:t>dezvoltarea </a:t>
            </a:r>
            <a:r>
              <a:rPr lang="ro-RO" b="1" dirty="0"/>
              <a:t>responsabilității personale</a:t>
            </a:r>
            <a:r>
              <a:rPr lang="ro-RO" dirty="0"/>
              <a:t> și </a:t>
            </a:r>
            <a:r>
              <a:rPr lang="ro-RO" b="1" dirty="0"/>
              <a:t>a </a:t>
            </a:r>
            <a:r>
              <a:rPr lang="ro-RO" b="1" dirty="0" err="1"/>
              <a:t>autoeficacității</a:t>
            </a:r>
            <a:r>
              <a:rPr lang="ro-RO" b="1" dirty="0"/>
              <a:t> </a:t>
            </a:r>
            <a:r>
              <a:rPr lang="ro-RO" b="1" dirty="0" smtClean="0"/>
              <a:t>personale </a:t>
            </a:r>
            <a:r>
              <a:rPr lang="ro-RO" dirty="0" smtClean="0"/>
              <a:t>în </a:t>
            </a:r>
            <a:r>
              <a:rPr lang="ro-RO" dirty="0"/>
              <a:t>vederea sprijinirii copilului țintă</a:t>
            </a:r>
            <a:r>
              <a:rPr lang="ro-RO" b="1" dirty="0" smtClean="0"/>
              <a:t>;</a:t>
            </a:r>
          </a:p>
          <a:p>
            <a:pPr algn="just"/>
            <a:endParaRPr lang="ro-RO" b="1" dirty="0" smtClean="0"/>
          </a:p>
          <a:p>
            <a:pPr algn="just"/>
            <a:r>
              <a:rPr lang="ro-RO" b="1" dirty="0" smtClean="0"/>
              <a:t>dezvoltarea responsabilității socială a colectivului de elevi;</a:t>
            </a:r>
          </a:p>
          <a:p>
            <a:pPr marL="0" indent="0" algn="just">
              <a:buNone/>
            </a:pPr>
            <a:r>
              <a:rPr lang="ro-RO" b="1" dirty="0" smtClean="0"/>
              <a:t> </a:t>
            </a:r>
          </a:p>
          <a:p>
            <a:pPr algn="just"/>
            <a:r>
              <a:rPr lang="ro-RO" b="1" dirty="0"/>
              <a:t>a</a:t>
            </a:r>
            <a:r>
              <a:rPr lang="ro-RO" b="1" dirty="0" smtClean="0"/>
              <a:t>bilitarea elevilor-martori </a:t>
            </a:r>
            <a:r>
              <a:rPr lang="ro-RO" dirty="0" smtClean="0"/>
              <a:t>cu instrumentele </a:t>
            </a:r>
            <a:r>
              <a:rPr lang="ro-RO" dirty="0"/>
              <a:t>necesare (cunoștințe, atitudini și abilități) </a:t>
            </a:r>
            <a:r>
              <a:rPr lang="ro-RO" dirty="0" smtClean="0"/>
              <a:t>pentru a </a:t>
            </a:r>
            <a:r>
              <a:rPr lang="ro-RO" dirty="0"/>
              <a:t>face alte alegeri în loc să alimenteze comportamentul de </a:t>
            </a:r>
            <a:r>
              <a:rPr lang="ro-RO" dirty="0" smtClean="0"/>
              <a:t>bullying.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770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464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/>
              <a:t>Etapele de lucru: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6507"/>
            <a:ext cx="10515600" cy="4150455"/>
          </a:xfrm>
        </p:spPr>
        <p:txBody>
          <a:bodyPr/>
          <a:lstStyle/>
          <a:p>
            <a:r>
              <a:rPr lang="ro-RO" dirty="0"/>
              <a:t>Înainte de livrarea programului de intervenție puteți să explorați cunoștințele , atitudinile și abilitățile copiilor folosind instrumentele de screening (identificare) din anexa. </a:t>
            </a: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r>
              <a:rPr lang="ro-RO" dirty="0"/>
              <a:t> La finalul programului puteți aplica aceleași instrumente și astfel puteți să evaluați  impactul pe care intervenția l-a avut (ce schimbări s-au produs la nivelul cunoștințelor, atitudinilor și abilităților copiilor care au fost incluși în program). </a:t>
            </a: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81" y="119448"/>
            <a:ext cx="1765937" cy="19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546" y="365125"/>
            <a:ext cx="9198891" cy="1051783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Etapele planului de intervenție pe clasă:</a:t>
            </a:r>
            <a:br>
              <a:rPr lang="ro-RO" sz="3200" b="1" dirty="0" smtClean="0"/>
            </a:br>
            <a:r>
              <a:rPr lang="ro-RO" sz="3200" b="1" dirty="0" smtClean="0"/>
              <a:t>I. Ce este bullying-ul?</a:t>
            </a:r>
            <a:endParaRPr lang="ro-RO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0057"/>
            <a:ext cx="10515600" cy="4086906"/>
          </a:xfrm>
        </p:spPr>
        <p:txBody>
          <a:bodyPr/>
          <a:lstStyle/>
          <a:p>
            <a:pPr lvl="0"/>
            <a:r>
              <a:rPr lang="ro-RO" dirty="0" smtClean="0"/>
              <a:t>să </a:t>
            </a:r>
            <a:r>
              <a:rPr lang="ro-RO" dirty="0"/>
              <a:t>spună ce este </a:t>
            </a:r>
            <a:r>
              <a:rPr lang="ro-RO" dirty="0" smtClean="0"/>
              <a:t>bullying-ul</a:t>
            </a:r>
          </a:p>
          <a:p>
            <a:pPr lvl="0"/>
            <a:endParaRPr lang="ro-RO" dirty="0"/>
          </a:p>
          <a:p>
            <a:pPr lvl="0"/>
            <a:r>
              <a:rPr lang="ro-RO" dirty="0"/>
              <a:t>să facă diferență între comportamentul de bullying și alte tipuri de comportamente </a:t>
            </a:r>
            <a:r>
              <a:rPr lang="ro-RO" dirty="0" smtClean="0"/>
              <a:t>agresive</a:t>
            </a:r>
          </a:p>
          <a:p>
            <a:pPr lvl="0"/>
            <a:r>
              <a:rPr lang="ro-RO" dirty="0" smtClean="0"/>
              <a:t>să </a:t>
            </a:r>
            <a:r>
              <a:rPr lang="ro-RO" dirty="0"/>
              <a:t>recunoască emoțiile copilului </a:t>
            </a:r>
            <a:r>
              <a:rPr lang="ro-RO" dirty="0" smtClean="0"/>
              <a:t>țintă</a:t>
            </a:r>
          </a:p>
          <a:p>
            <a:pPr marL="0" lvl="0" indent="0">
              <a:buNone/>
            </a:pPr>
            <a:endParaRPr lang="ro-RO" dirty="0"/>
          </a:p>
          <a:p>
            <a:pPr lvl="0"/>
            <a:r>
              <a:rPr lang="ro-RO" dirty="0" smtClean="0"/>
              <a:t>să </a:t>
            </a:r>
            <a:r>
              <a:rPr lang="ro-RO" dirty="0"/>
              <a:t>se pună în papucii unui copil care este ținta comportamentului de bullying și să împărtășească propriile experiențe personale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6" y="164757"/>
            <a:ext cx="1746422" cy="174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" y="0"/>
            <a:ext cx="11269824" cy="1325563"/>
          </a:xfrm>
        </p:spPr>
        <p:txBody>
          <a:bodyPr>
            <a:normAutofit/>
          </a:bodyPr>
          <a:lstStyle/>
          <a:p>
            <a:r>
              <a:rPr lang="ro-RO" sz="3200" b="1" dirty="0"/>
              <a:t>Etapele planului de intervenție pe clasă:</a:t>
            </a:r>
            <a:br>
              <a:rPr lang="ro-RO" sz="3200" b="1" dirty="0"/>
            </a:br>
            <a:r>
              <a:rPr lang="ro-RO" sz="3200" b="1" dirty="0" smtClean="0"/>
              <a:t>II. Bullying-ul fizic: </a:t>
            </a:r>
            <a:r>
              <a:rPr lang="ro-RO" sz="3200" b="1" dirty="0"/>
              <a:t>Ce pot să fac pentru a </a:t>
            </a:r>
            <a:r>
              <a:rPr lang="ro-RO" sz="3200" b="1" dirty="0" smtClean="0"/>
              <a:t>rămâne</a:t>
            </a:r>
            <a:r>
              <a:rPr lang="ro-RO" sz="3200" b="1" dirty="0"/>
              <a:t> </a:t>
            </a:r>
            <a:r>
              <a:rPr lang="ro-RO" sz="3200" b="1" dirty="0" smtClean="0"/>
              <a:t>în siguranță?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1825625"/>
            <a:ext cx="11244648" cy="4830548"/>
          </a:xfrm>
        </p:spPr>
        <p:txBody>
          <a:bodyPr>
            <a:normAutofit lnSpcReduction="10000"/>
          </a:bodyPr>
          <a:lstStyle/>
          <a:p>
            <a:pPr lvl="0"/>
            <a:r>
              <a:rPr lang="ro-RO" dirty="0"/>
              <a:t>s</a:t>
            </a:r>
            <a:r>
              <a:rPr lang="ro-RO" dirty="0" smtClean="0"/>
              <a:t>ă </a:t>
            </a:r>
            <a:r>
              <a:rPr lang="ro-RO" dirty="0"/>
              <a:t>recunoască emoțiile copilului care este țintă a bullying-ului </a:t>
            </a:r>
            <a:endParaRPr lang="ro-RO" dirty="0" smtClean="0"/>
          </a:p>
          <a:p>
            <a:pPr lvl="0"/>
            <a:endParaRPr lang="ro-RO" dirty="0"/>
          </a:p>
          <a:p>
            <a:pPr lvl="0"/>
            <a:r>
              <a:rPr lang="ro-RO" dirty="0"/>
              <a:t>s</a:t>
            </a:r>
            <a:r>
              <a:rPr lang="ro-RO" dirty="0" smtClean="0"/>
              <a:t>ă </a:t>
            </a:r>
            <a:r>
              <a:rPr lang="ro-RO" dirty="0"/>
              <a:t>identifice impactul pe care comportamentul de bullying îl are asupra comportamentului copilului </a:t>
            </a:r>
            <a:r>
              <a:rPr lang="ro-RO" dirty="0" smtClean="0"/>
              <a:t>țintă</a:t>
            </a:r>
          </a:p>
          <a:p>
            <a:pPr lvl="0"/>
            <a:endParaRPr lang="ro-RO" dirty="0"/>
          </a:p>
          <a:p>
            <a:pPr lvl="0"/>
            <a:r>
              <a:rPr lang="ro-RO" dirty="0"/>
              <a:t>s</a:t>
            </a:r>
            <a:r>
              <a:rPr lang="ro-RO" dirty="0" smtClean="0"/>
              <a:t>ă </a:t>
            </a:r>
            <a:r>
              <a:rPr lang="ro-RO" dirty="0"/>
              <a:t>cunoască modalități concrete de gestionarea a </a:t>
            </a:r>
            <a:r>
              <a:rPr lang="ro-RO" dirty="0" smtClean="0"/>
              <a:t>furiei </a:t>
            </a:r>
            <a:r>
              <a:rPr lang="ro-RO" dirty="0"/>
              <a:t>în cazul rolului de </a:t>
            </a:r>
            <a:r>
              <a:rPr lang="ro-RO" dirty="0" smtClean="0"/>
              <a:t>copil-țintă </a:t>
            </a:r>
            <a:r>
              <a:rPr lang="ro-RO" dirty="0"/>
              <a:t>a comportamentului de bullying </a:t>
            </a:r>
            <a:endParaRPr lang="ro-RO" dirty="0" smtClean="0"/>
          </a:p>
          <a:p>
            <a:pPr lvl="0"/>
            <a:endParaRPr lang="ro-RO" dirty="0"/>
          </a:p>
          <a:p>
            <a:pPr lvl="0"/>
            <a:r>
              <a:rPr lang="ro-RO" dirty="0"/>
              <a:t>s</a:t>
            </a:r>
            <a:r>
              <a:rPr lang="ro-RO" dirty="0" smtClean="0"/>
              <a:t>ă </a:t>
            </a:r>
            <a:r>
              <a:rPr lang="ro-RO" dirty="0"/>
              <a:t>cunoască care sunt reacțiile potrivite pentru un </a:t>
            </a:r>
            <a:r>
              <a:rPr lang="ro-RO" dirty="0" smtClean="0"/>
              <a:t>copil-țintă </a:t>
            </a:r>
            <a:r>
              <a:rPr lang="ro-RO" dirty="0"/>
              <a:t>a bullying-ului care conduc la descurajarea bullying-ului sau nu conduc la înrăutățirea situației. 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935" y="687598"/>
            <a:ext cx="2062065" cy="20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95" y="133877"/>
            <a:ext cx="11763632" cy="1325563"/>
          </a:xfrm>
        </p:spPr>
        <p:txBody>
          <a:bodyPr>
            <a:noAutofit/>
          </a:bodyPr>
          <a:lstStyle/>
          <a:p>
            <a:r>
              <a:rPr lang="ro-RO" sz="3200" b="1" dirty="0"/>
              <a:t>Etapele planului de intervenție pe clasă:</a:t>
            </a:r>
            <a:br>
              <a:rPr lang="ro-RO" sz="3200" b="1" dirty="0"/>
            </a:br>
            <a:r>
              <a:rPr lang="ro-RO" sz="3200" b="1" dirty="0" smtClean="0"/>
              <a:t>III. Bullying-ul </a:t>
            </a:r>
            <a:r>
              <a:rPr lang="ro-RO" sz="3200" b="1" dirty="0"/>
              <a:t>relațional – Cuvintele noastre pot răni </a:t>
            </a: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la </a:t>
            </a:r>
            <a:r>
              <a:rPr lang="ro-RO" sz="3200" b="1" dirty="0"/>
              <a:t>fel de tare precum picioarele noastre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653" y="1968843"/>
            <a:ext cx="11104605" cy="4687330"/>
          </a:xfrm>
        </p:spPr>
        <p:txBody>
          <a:bodyPr/>
          <a:lstStyle/>
          <a:p>
            <a:pPr lvl="0"/>
            <a:r>
              <a:rPr lang="ro-RO" dirty="0" smtClean="0"/>
              <a:t>să </a:t>
            </a:r>
            <a:r>
              <a:rPr lang="ro-RO" dirty="0"/>
              <a:t>știe faptul că excluderea unui copil este un comportament de </a:t>
            </a:r>
            <a:r>
              <a:rPr lang="ro-RO" dirty="0" smtClean="0"/>
              <a:t>bullying</a:t>
            </a:r>
          </a:p>
          <a:p>
            <a:pPr lvl="0"/>
            <a:endParaRPr lang="ro-RO" dirty="0"/>
          </a:p>
          <a:p>
            <a:pPr lvl="0"/>
            <a:r>
              <a:rPr lang="ro-RO" dirty="0"/>
              <a:t>s</a:t>
            </a:r>
            <a:r>
              <a:rPr lang="ro-RO" dirty="0" smtClean="0"/>
              <a:t>ă </a:t>
            </a:r>
            <a:r>
              <a:rPr lang="ro-RO" dirty="0"/>
              <a:t>știe că excluderea si tachinarea sunt la fel de dureroase precum bullying-ul fizic care ne rănește </a:t>
            </a:r>
            <a:r>
              <a:rPr lang="ro-RO" dirty="0" smtClean="0"/>
              <a:t>corpul</a:t>
            </a:r>
          </a:p>
          <a:p>
            <a:pPr lvl="0"/>
            <a:endParaRPr lang="ro-RO" dirty="0"/>
          </a:p>
          <a:p>
            <a:pPr lvl="0"/>
            <a:r>
              <a:rPr lang="ro-RO" dirty="0"/>
              <a:t>s</a:t>
            </a:r>
            <a:r>
              <a:rPr lang="ro-RO" dirty="0" smtClean="0"/>
              <a:t>ă </a:t>
            </a:r>
            <a:r>
              <a:rPr lang="ro-RO" dirty="0"/>
              <a:t>cunoască impactul pe  care unele glumele îl </a:t>
            </a:r>
            <a:r>
              <a:rPr lang="ro-RO" dirty="0" smtClean="0"/>
              <a:t>au </a:t>
            </a:r>
            <a:r>
              <a:rPr lang="ro-RO" dirty="0"/>
              <a:t>asupra unui alt copil </a:t>
            </a:r>
            <a:endParaRPr lang="ro-RO" dirty="0" smtClean="0"/>
          </a:p>
          <a:p>
            <a:pPr lvl="0"/>
            <a:endParaRPr lang="ro-RO" dirty="0"/>
          </a:p>
          <a:p>
            <a:pPr lvl="0"/>
            <a:r>
              <a:rPr lang="ro-RO" dirty="0" smtClean="0"/>
              <a:t>să </a:t>
            </a:r>
            <a:r>
              <a:rPr lang="ro-RO" dirty="0"/>
              <a:t>facă diferența </a:t>
            </a:r>
            <a:r>
              <a:rPr lang="ro-RO" dirty="0" smtClean="0"/>
              <a:t>între </a:t>
            </a:r>
            <a:r>
              <a:rPr lang="ro-RO" dirty="0"/>
              <a:t>ce înseamnă a glumi </a:t>
            </a:r>
            <a:r>
              <a:rPr lang="ro-RO" dirty="0" smtClean="0"/>
              <a:t>și </a:t>
            </a:r>
            <a:r>
              <a:rPr lang="ro-RO" dirty="0"/>
              <a:t>când glumele devin un comportament de </a:t>
            </a:r>
            <a:r>
              <a:rPr lang="ro-RO" dirty="0" smtClean="0"/>
              <a:t>bullying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597" y="0"/>
            <a:ext cx="2279098" cy="20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382832"/>
            <a:ext cx="8835080" cy="904931"/>
          </a:xfrm>
        </p:spPr>
        <p:txBody>
          <a:bodyPr>
            <a:normAutofit fontScale="90000"/>
          </a:bodyPr>
          <a:lstStyle/>
          <a:p>
            <a:r>
              <a:rPr lang="ro-RO" sz="3200" b="1" dirty="0"/>
              <a:t>Etapele planului de intervenție pe clasă: </a:t>
            </a: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IV. Responsabilizarea prosocială: Și </a:t>
            </a:r>
            <a:r>
              <a:rPr lang="ro-RO" sz="3200" b="1" dirty="0"/>
              <a:t>eu pot fi un </a:t>
            </a:r>
            <a:r>
              <a:rPr lang="ro-RO" sz="3200" b="1" dirty="0" err="1" smtClean="0"/>
              <a:t>Supercoleg</a:t>
            </a:r>
            <a:r>
              <a:rPr lang="ro-RO" sz="3200" b="1" dirty="0" smtClean="0"/>
              <a:t>!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7" y="2001794"/>
            <a:ext cx="11644603" cy="4697585"/>
          </a:xfrm>
        </p:spPr>
        <p:txBody>
          <a:bodyPr/>
          <a:lstStyle/>
          <a:p>
            <a:pPr lvl="0"/>
            <a:r>
              <a:rPr lang="ro-RO" dirty="0" smtClean="0"/>
              <a:t>să-și </a:t>
            </a:r>
            <a:r>
              <a:rPr lang="ro-RO" dirty="0"/>
              <a:t>crească nivelul de empatie fată de copilul țintă </a:t>
            </a:r>
            <a:endParaRPr lang="ro-RO" dirty="0" smtClean="0"/>
          </a:p>
          <a:p>
            <a:pPr lvl="0"/>
            <a:endParaRPr lang="ro-RO" dirty="0"/>
          </a:p>
          <a:p>
            <a:pPr lvl="0"/>
            <a:r>
              <a:rPr lang="ro-RO" dirty="0" smtClean="0"/>
              <a:t>să </a:t>
            </a:r>
            <a:r>
              <a:rPr lang="ro-RO" dirty="0"/>
              <a:t>identifice modul în care comportamentele </a:t>
            </a:r>
            <a:r>
              <a:rPr lang="ro-RO" dirty="0" smtClean="0"/>
              <a:t>martorilor</a:t>
            </a:r>
          </a:p>
          <a:p>
            <a:pPr marL="0" lvl="0" indent="0">
              <a:buNone/>
            </a:pPr>
            <a:r>
              <a:rPr lang="ro-RO" dirty="0" smtClean="0"/>
              <a:t>pot </a:t>
            </a:r>
            <a:r>
              <a:rPr lang="ro-RO" dirty="0"/>
              <a:t>încuraja</a:t>
            </a:r>
            <a:r>
              <a:rPr lang="ro-RO" dirty="0" smtClean="0"/>
              <a:t>/ descuraja </a:t>
            </a:r>
            <a:r>
              <a:rPr lang="ro-RO" dirty="0"/>
              <a:t>situația de </a:t>
            </a:r>
            <a:r>
              <a:rPr lang="ro-RO" dirty="0" smtClean="0"/>
              <a:t>bullying</a:t>
            </a:r>
          </a:p>
          <a:p>
            <a:pPr lvl="0"/>
            <a:endParaRPr lang="ro-RO" dirty="0"/>
          </a:p>
          <a:p>
            <a:pPr lvl="0"/>
            <a:r>
              <a:rPr lang="ro-RO" dirty="0" smtClean="0"/>
              <a:t>să </a:t>
            </a:r>
            <a:r>
              <a:rPr lang="ro-RO" dirty="0"/>
              <a:t>cunoască modurile de reacție ale martorilor care conduc la descurajarea </a:t>
            </a:r>
            <a:r>
              <a:rPr lang="ro-RO" dirty="0" smtClean="0"/>
              <a:t>bullying-ului</a:t>
            </a:r>
            <a:endParaRPr lang="ro-RO" dirty="0"/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05" y="130629"/>
            <a:ext cx="3290596" cy="32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534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Program antibullying  pentru instruirea profesioniștilor</vt:lpstr>
      <vt:lpstr> Ziua 3. Sesiunea 2: Plan de intervenție pe clasă pentru școlaritatea mică </vt:lpstr>
      <vt:lpstr>Cum devin copii parte din soluție, nu din problemă?</vt:lpstr>
      <vt:lpstr> Programul de intervenție vizează: </vt:lpstr>
      <vt:lpstr>Etapele de lucru:</vt:lpstr>
      <vt:lpstr>Etapele planului de intervenție pe clasă: I. Ce este bullying-ul?</vt:lpstr>
      <vt:lpstr>Etapele planului de intervenție pe clasă: II. Bullying-ul fizic: Ce pot să fac pentru a rămâne în siguranță?</vt:lpstr>
      <vt:lpstr>Etapele planului de intervenție pe clasă: III. Bullying-ul relațional – Cuvintele noastre pot răni  la fel de tare precum picioarele noastre</vt:lpstr>
      <vt:lpstr>Etapele planului de intervenție pe clasă:  IV. Responsabilizarea prosocială: Și eu pot fi un Supercoleg!</vt:lpstr>
      <vt:lpstr>Etapele planului de intervenție pe clasă:  V. Ridiculizat și respins- strategii eficiente de a face față</vt:lpstr>
      <vt:lpstr>Etapele planului de intervenție pe clasă:  VI. Cum să trăim în pace cu ceilalți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antibullying pentru instruirea profesioniștilor</dc:title>
  <dc:creator>Daniela Terzi-Barbarosie</dc:creator>
  <cp:lastModifiedBy>Daniela Terzi-Barbarosie</cp:lastModifiedBy>
  <cp:revision>43</cp:revision>
  <dcterms:created xsi:type="dcterms:W3CDTF">2021-04-18T09:57:21Z</dcterms:created>
  <dcterms:modified xsi:type="dcterms:W3CDTF">2021-04-21T09:12:07Z</dcterms:modified>
</cp:coreProperties>
</file>