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  <p:sldMasterId id="2147483687" r:id="rId3"/>
  </p:sldMasterIdLst>
  <p:notesMasterIdLst>
    <p:notesMasterId r:id="rId3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395AE7-E0B5-4F5F-A039-5FE696727FE6}">
  <a:tblStyle styleId="{2D395AE7-E0B5-4F5F-A039-5FE696727FE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21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56337961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98" y="685573"/>
            <a:ext cx="661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3" name="Google Shape;483;g563379614e_0_0:notes"/>
          <p:cNvSpPr txBox="1">
            <a:spLocks noGrp="1"/>
          </p:cNvSpPr>
          <p:nvPr>
            <p:ph type="body" idx="1"/>
          </p:nvPr>
        </p:nvSpPr>
        <p:spPr>
          <a:xfrm>
            <a:off x="685472" y="4342975"/>
            <a:ext cx="54870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525" tIns="30750" rIns="61525" bIns="30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563379614e_0_0:notes"/>
          <p:cNvSpPr txBox="1">
            <a:spLocks noGrp="1"/>
          </p:cNvSpPr>
          <p:nvPr>
            <p:ph type="sldNum" idx="12"/>
          </p:nvPr>
        </p:nvSpPr>
        <p:spPr>
          <a:xfrm>
            <a:off x="3884706" y="8684937"/>
            <a:ext cx="297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525" tIns="30750" rIns="61525" bIns="30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563379614e_0_7:notes"/>
          <p:cNvSpPr txBox="1">
            <a:spLocks noGrp="1"/>
          </p:cNvSpPr>
          <p:nvPr>
            <p:ph type="body" idx="1"/>
          </p:nvPr>
        </p:nvSpPr>
        <p:spPr>
          <a:xfrm>
            <a:off x="685472" y="4342975"/>
            <a:ext cx="5487000" cy="411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563379614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98" y="685573"/>
            <a:ext cx="661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63379614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98" y="685573"/>
            <a:ext cx="661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563379614e_0_13:notes"/>
          <p:cNvSpPr txBox="1">
            <a:spLocks noGrp="1"/>
          </p:cNvSpPr>
          <p:nvPr>
            <p:ph type="body" idx="1"/>
          </p:nvPr>
        </p:nvSpPr>
        <p:spPr>
          <a:xfrm>
            <a:off x="685472" y="4342975"/>
            <a:ext cx="54870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525" tIns="30750" rIns="61525" bIns="30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563379614e_0_13:notes"/>
          <p:cNvSpPr txBox="1">
            <a:spLocks noGrp="1"/>
          </p:cNvSpPr>
          <p:nvPr>
            <p:ph type="sldNum" idx="12"/>
          </p:nvPr>
        </p:nvSpPr>
        <p:spPr>
          <a:xfrm>
            <a:off x="3884706" y="8684937"/>
            <a:ext cx="297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525" tIns="30750" rIns="61525" bIns="30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563379614e_0_18:notes"/>
          <p:cNvSpPr txBox="1">
            <a:spLocks noGrp="1"/>
          </p:cNvSpPr>
          <p:nvPr>
            <p:ph type="body" idx="1"/>
          </p:nvPr>
        </p:nvSpPr>
        <p:spPr>
          <a:xfrm>
            <a:off x="685472" y="4342975"/>
            <a:ext cx="5487000" cy="411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g563379614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98" y="685573"/>
            <a:ext cx="661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563379614e_0_27:notes"/>
          <p:cNvSpPr txBox="1">
            <a:spLocks noGrp="1"/>
          </p:cNvSpPr>
          <p:nvPr>
            <p:ph type="body" idx="1"/>
          </p:nvPr>
        </p:nvSpPr>
        <p:spPr>
          <a:xfrm>
            <a:off x="685472" y="4342975"/>
            <a:ext cx="5487000" cy="411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563379614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98" y="685573"/>
            <a:ext cx="661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563379614e_0_88:notes"/>
          <p:cNvSpPr txBox="1">
            <a:spLocks noGrp="1"/>
          </p:cNvSpPr>
          <p:nvPr>
            <p:ph type="body" idx="1"/>
          </p:nvPr>
        </p:nvSpPr>
        <p:spPr>
          <a:xfrm>
            <a:off x="685472" y="4342975"/>
            <a:ext cx="5487000" cy="411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563379614e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98" y="685573"/>
            <a:ext cx="661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63379614e_0_99:notes"/>
          <p:cNvSpPr txBox="1">
            <a:spLocks noGrp="1"/>
          </p:cNvSpPr>
          <p:nvPr>
            <p:ph type="body" idx="1"/>
          </p:nvPr>
        </p:nvSpPr>
        <p:spPr>
          <a:xfrm>
            <a:off x="685472" y="4342975"/>
            <a:ext cx="5487000" cy="411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g563379614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98" y="685573"/>
            <a:ext cx="661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563379614e_0_106:notes"/>
          <p:cNvSpPr txBox="1">
            <a:spLocks noGrp="1"/>
          </p:cNvSpPr>
          <p:nvPr>
            <p:ph type="body" idx="1"/>
          </p:nvPr>
        </p:nvSpPr>
        <p:spPr>
          <a:xfrm>
            <a:off x="685472" y="4342975"/>
            <a:ext cx="5487000" cy="411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g563379614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98" y="685573"/>
            <a:ext cx="661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563379614e_0_122:notes"/>
          <p:cNvSpPr txBox="1">
            <a:spLocks noGrp="1"/>
          </p:cNvSpPr>
          <p:nvPr>
            <p:ph type="body" idx="1"/>
          </p:nvPr>
        </p:nvSpPr>
        <p:spPr>
          <a:xfrm>
            <a:off x="685472" y="4342975"/>
            <a:ext cx="5487000" cy="411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563379614e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98" y="685573"/>
            <a:ext cx="661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563379614e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38" name="Google Shape;638;g563379614e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563379614e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7" name="Google Shape;647;g563379614e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563379614e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55" name="Google Shape;655;g563379614e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563379614e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g563379614e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563379614e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g563379614e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563379614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g563379614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563379614e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6" name="Google Shape;686;g563379614e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563379614e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95" name="Google Shape;695;g563379614e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elfolie">
  <p:cSld name="4_Titelfoli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2">
            <a:alphaModFix/>
          </a:blip>
          <a:srcRect l="2615" t="8601" r="2615" b="17187"/>
          <a:stretch/>
        </p:blipFill>
        <p:spPr>
          <a:xfrm>
            <a:off x="0" y="1"/>
            <a:ext cx="12192000" cy="477837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 rot="-5400000">
            <a:off x="-969140" y="1168620"/>
            <a:ext cx="22890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©Tdh/Matthew O‘Brien - Colombia</a:t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l="8343" r="3643" b="19543"/>
          <a:stretch/>
        </p:blipFill>
        <p:spPr>
          <a:xfrm>
            <a:off x="0" y="4573588"/>
            <a:ext cx="12191999" cy="45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0934" y="5995988"/>
            <a:ext cx="3934884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349250" y="5203189"/>
            <a:ext cx="105729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3200"/>
              <a:buNone/>
              <a:defRPr sz="3200" b="1">
                <a:solidFill>
                  <a:srgbClr val="EE7F00"/>
                </a:solidFill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2"/>
          </p:nvPr>
        </p:nvSpPr>
        <p:spPr>
          <a:xfrm>
            <a:off x="349252" y="6154741"/>
            <a:ext cx="516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381001" y="6426201"/>
            <a:ext cx="8676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 rotWithShape="1">
          <a:blip r:embed="rId2">
            <a:alphaModFix/>
          </a:blip>
          <a:srcRect b="30526"/>
          <a:stretch/>
        </p:blipFill>
        <p:spPr>
          <a:xfrm>
            <a:off x="0" y="6711950"/>
            <a:ext cx="9905997" cy="1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0934" y="5995988"/>
            <a:ext cx="3934884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380198" y="646113"/>
            <a:ext cx="11483700" cy="1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800"/>
              <a:buNone/>
              <a:defRPr sz="2800" b="1" i="0">
                <a:solidFill>
                  <a:srgbClr val="EE7F00"/>
                </a:solidFill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2"/>
          </p:nvPr>
        </p:nvSpPr>
        <p:spPr>
          <a:xfrm>
            <a:off x="380198" y="1863503"/>
            <a:ext cx="11483700" cy="4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400"/>
              <a:buFont typeface="Arial"/>
              <a:buChar char="•"/>
              <a:defRPr sz="2400"/>
            </a:lvl1pPr>
            <a:lvl2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400"/>
              <a:buFont typeface="Arial"/>
              <a:buChar char="•"/>
              <a:defRPr sz="2400"/>
            </a:lvl2pPr>
            <a:lvl3pPr marL="1371600" lvl="2" indent="-34925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1900"/>
              <a:buFont typeface="Arial"/>
              <a:buChar char="•"/>
              <a:defRPr sz="1900"/>
            </a:lvl3pPr>
            <a:lvl4pPr marL="1828800" lvl="3" indent="-34925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1900"/>
              <a:buFont typeface="Arial"/>
              <a:buChar char="•"/>
              <a:defRPr sz="1900"/>
            </a:lvl4pPr>
            <a:lvl5pPr marL="2286000" lvl="4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 descr="C:\Users\abh\Desktop\PPT choix photo\Base\nepal_exploit_sajana-shrestha_2014_Print_163427.jpg"/>
          <p:cNvPicPr preferRelativeResize="0"/>
          <p:nvPr/>
        </p:nvPicPr>
        <p:blipFill rotWithShape="1">
          <a:blip r:embed="rId2">
            <a:alphaModFix/>
          </a:blip>
          <a:srcRect t="25904" b="14171"/>
          <a:stretch/>
        </p:blipFill>
        <p:spPr>
          <a:xfrm>
            <a:off x="0" y="1"/>
            <a:ext cx="12192000" cy="3656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 rot="-5400000">
            <a:off x="-969140" y="1168620"/>
            <a:ext cx="22890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©Tdh/Sajana Shrestha  -  Népal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l="8343" r="3643" b="19543"/>
          <a:stretch/>
        </p:blipFill>
        <p:spPr>
          <a:xfrm>
            <a:off x="0" y="3484563"/>
            <a:ext cx="12191999" cy="45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0934" y="5995988"/>
            <a:ext cx="3934884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363131" y="4227939"/>
            <a:ext cx="11473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4000"/>
              <a:buNone/>
              <a:defRPr sz="4000" b="1" i="0">
                <a:solidFill>
                  <a:srgbClr val="EE7F00"/>
                </a:solidFill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5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5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7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7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8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4766734" y="273051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2"/>
          </p:nvPr>
        </p:nvSpPr>
        <p:spPr>
          <a:xfrm>
            <a:off x="609600" y="1435101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 rot="5400000">
            <a:off x="3832950" y="-1623149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 rot="5400000">
            <a:off x="7284900" y="1828639"/>
            <a:ext cx="5851500" cy="27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body" idx="1"/>
          </p:nvPr>
        </p:nvSpPr>
        <p:spPr>
          <a:xfrm rot="5400000">
            <a:off x="1697150" y="-812711"/>
            <a:ext cx="5851500" cy="80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body" idx="1"/>
          </p:nvPr>
        </p:nvSpPr>
        <p:spPr>
          <a:xfrm>
            <a:off x="624416" y="1628775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9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3" name="Google Shape;223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8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body" idx="1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>
            <a:spLocks noGrp="1"/>
          </p:cNvSpPr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body" idx="1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www.childhub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/>
          <p:nvPr/>
        </p:nvSpPr>
        <p:spPr>
          <a:xfrm>
            <a:off x="1699492" y="1118891"/>
            <a:ext cx="9144000" cy="29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Child Protection Hub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 interactive and collaborative initiative for child protection actors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www.childhub.org 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8393" y="890745"/>
            <a:ext cx="1467420" cy="1467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/>
          <p:nvPr/>
        </p:nvSpPr>
        <p:spPr>
          <a:xfrm>
            <a:off x="3223492" y="4544204"/>
            <a:ext cx="60960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Child Hub </a:t>
            </a: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unlocks potential </a:t>
            </a:r>
            <a:r>
              <a:rPr lang="en-US" sz="1800" b="0" i="0" u="none" strike="noStrike" cap="none">
                <a:solidFill>
                  <a:srgbClr val="F0B14E"/>
                </a:solidFill>
                <a:latin typeface="Calibri"/>
                <a:ea typeface="Calibri"/>
                <a:cs typeface="Calibri"/>
                <a:sym typeface="Calibri"/>
              </a:rPr>
              <a:t>of thousands of child protection actors 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 delivering </a:t>
            </a: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innovative services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content and tools that can help them </a:t>
            </a:r>
            <a:r>
              <a:rPr lang="en-US" sz="2400" b="0" i="0" u="none" strike="noStrike" cap="none">
                <a:solidFill>
                  <a:srgbClr val="F0B14E"/>
                </a:solidFill>
                <a:latin typeface="Calibri"/>
                <a:ea typeface="Calibri"/>
                <a:cs typeface="Calibri"/>
                <a:sym typeface="Calibri"/>
              </a:rPr>
              <a:t>achieve positive changes 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children.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3129698" y="271394"/>
            <a:ext cx="7956640" cy="4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SUCCESSES</a:t>
            </a:r>
            <a:endParaRPr sz="3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50"/>
          <p:cNvSpPr txBox="1"/>
          <p:nvPr/>
        </p:nvSpPr>
        <p:spPr>
          <a:xfrm>
            <a:off x="831154" y="1412309"/>
            <a:ext cx="5024213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Connections 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across sectors and countries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Continous 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Blended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opportunities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Customization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globalization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Agility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flexibility, responsiveness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0"/>
          <p:cNvSpPr/>
          <p:nvPr/>
        </p:nvSpPr>
        <p:spPr>
          <a:xfrm>
            <a:off x="686623" y="615954"/>
            <a:ext cx="845856" cy="845856"/>
          </a:xfrm>
          <a:prstGeom prst="ellipse">
            <a:avLst/>
          </a:prstGeom>
          <a:solidFill>
            <a:srgbClr val="F0B1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3BAF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154" y="739187"/>
            <a:ext cx="556794" cy="55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33935" y="-144732"/>
            <a:ext cx="1270592" cy="127059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0"/>
          <p:cNvSpPr/>
          <p:nvPr/>
        </p:nvSpPr>
        <p:spPr>
          <a:xfrm>
            <a:off x="7108018" y="1146016"/>
            <a:ext cx="4922764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Change attitudes and behaviors in 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consuming information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accessing training and collaborations 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online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Large adoption of academics </a:t>
            </a:r>
            <a:endParaRPr sz="32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Expansion</a:t>
            </a:r>
            <a:endParaRPr/>
          </a:p>
        </p:txBody>
      </p:sp>
      <p:pic>
        <p:nvPicPr>
          <p:cNvPr id="408" name="Google Shape;40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800" y="5936624"/>
            <a:ext cx="3085443" cy="89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73417" y="5612847"/>
            <a:ext cx="3923050" cy="108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4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en-US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What ChildHub users  say</a:t>
            </a:r>
            <a:endParaRPr sz="24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51"/>
          <p:cNvSpPr/>
          <p:nvPr/>
        </p:nvSpPr>
        <p:spPr>
          <a:xfrm>
            <a:off x="191760" y="883767"/>
            <a:ext cx="4632814" cy="3253826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0B14E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“This platform is very interesting and helpful for professional and experts dealing with Child Protection and working with children. The </a:t>
            </a:r>
            <a:r>
              <a:rPr lang="en-US" sz="2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cover a wide range of topics for every level and interest of the users of this platform”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51"/>
          <p:cNvSpPr/>
          <p:nvPr/>
        </p:nvSpPr>
        <p:spPr>
          <a:xfrm>
            <a:off x="4824574" y="3028527"/>
            <a:ext cx="4632814" cy="3253826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0B14E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“It is very important for me that ChildHub offers the opportunity to </a:t>
            </a:r>
            <a:r>
              <a:rPr lang="en-US" sz="2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interact with professionals from other countries</a:t>
            </a:r>
            <a:r>
              <a:rPr lang="en-US" sz="24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the region, but also from (my country), and to share the experience we have”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1"/>
          <p:cNvSpPr/>
          <p:nvPr/>
        </p:nvSpPr>
        <p:spPr>
          <a:xfrm>
            <a:off x="9015663" y="650468"/>
            <a:ext cx="3176337" cy="267356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0B14E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 manage to get informed about issues that directly interest me, but </a:t>
            </a:r>
            <a:r>
              <a:rPr lang="en-US" sz="24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learn about totally new subjects</a:t>
            </a: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2"/>
          <p:cNvSpPr txBox="1">
            <a:spLocks noGrp="1"/>
          </p:cNvSpPr>
          <p:nvPr>
            <p:ph type="title"/>
          </p:nvPr>
        </p:nvSpPr>
        <p:spPr>
          <a:xfrm>
            <a:off x="2819340" y="666993"/>
            <a:ext cx="7956640" cy="4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br>
              <a:rPr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CHALLENGES</a:t>
            </a:r>
            <a:br>
              <a:rPr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2"/>
          <p:cNvSpPr txBox="1"/>
          <p:nvPr/>
        </p:nvSpPr>
        <p:spPr>
          <a:xfrm>
            <a:off x="994611" y="1958223"/>
            <a:ext cx="4667545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Centralization vs Community driven: quality management?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Motivations for horizontal exchanges / User generated knowledge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" name="Google Shape;424;p52"/>
          <p:cNvSpPr/>
          <p:nvPr/>
        </p:nvSpPr>
        <p:spPr>
          <a:xfrm>
            <a:off x="686623" y="615954"/>
            <a:ext cx="845856" cy="845856"/>
          </a:xfrm>
          <a:prstGeom prst="ellipse">
            <a:avLst/>
          </a:prstGeom>
          <a:solidFill>
            <a:srgbClr val="F0B1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3BAF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154" y="739187"/>
            <a:ext cx="556794" cy="55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74255" y="-144732"/>
            <a:ext cx="1270592" cy="127059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2"/>
          <p:cNvSpPr txBox="1"/>
          <p:nvPr/>
        </p:nvSpPr>
        <p:spPr>
          <a:xfrm>
            <a:off x="7058526" y="1958223"/>
            <a:ext cx="5261811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More cutting edge technologies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Translations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Economic model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Sustainability</a:t>
            </a:r>
            <a:endParaRPr sz="2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3"/>
          <p:cNvSpPr/>
          <p:nvPr/>
        </p:nvSpPr>
        <p:spPr>
          <a:xfrm>
            <a:off x="3005961" y="0"/>
            <a:ext cx="3090041" cy="3499942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3"/>
          <p:cNvSpPr/>
          <p:nvPr/>
        </p:nvSpPr>
        <p:spPr>
          <a:xfrm>
            <a:off x="9186043" y="1"/>
            <a:ext cx="3090041" cy="3499942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53"/>
          <p:cNvSpPr/>
          <p:nvPr/>
        </p:nvSpPr>
        <p:spPr>
          <a:xfrm>
            <a:off x="-84080" y="3499945"/>
            <a:ext cx="3090041" cy="3358055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3"/>
          <p:cNvSpPr/>
          <p:nvPr/>
        </p:nvSpPr>
        <p:spPr>
          <a:xfrm>
            <a:off x="6096002" y="3499945"/>
            <a:ext cx="3090041" cy="3358055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53"/>
          <p:cNvSpPr/>
          <p:nvPr/>
        </p:nvSpPr>
        <p:spPr>
          <a:xfrm>
            <a:off x="-84080" y="1"/>
            <a:ext cx="3192022" cy="3499942"/>
          </a:xfrm>
          <a:prstGeom prst="rect">
            <a:avLst/>
          </a:prstGeom>
          <a:solidFill>
            <a:srgbClr val="F0B14E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2D3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3"/>
          <p:cNvSpPr/>
          <p:nvPr/>
        </p:nvSpPr>
        <p:spPr>
          <a:xfrm>
            <a:off x="6022126" y="0"/>
            <a:ext cx="3090041" cy="1814147"/>
          </a:xfrm>
          <a:prstGeom prst="rect">
            <a:avLst/>
          </a:prstGeom>
          <a:solidFill>
            <a:srgbClr val="2D3E4F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Visibility of other user’s actions</a:t>
            </a:r>
            <a:endParaRPr sz="1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53"/>
          <p:cNvSpPr/>
          <p:nvPr/>
        </p:nvSpPr>
        <p:spPr>
          <a:xfrm>
            <a:off x="9186043" y="3499945"/>
            <a:ext cx="3090041" cy="3358055"/>
          </a:xfrm>
          <a:prstGeom prst="rect">
            <a:avLst/>
          </a:prstGeom>
          <a:solidFill>
            <a:srgbClr val="F0B14E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53"/>
          <p:cNvSpPr/>
          <p:nvPr/>
        </p:nvSpPr>
        <p:spPr>
          <a:xfrm>
            <a:off x="3540572" y="3510230"/>
            <a:ext cx="2555429" cy="3358055"/>
          </a:xfrm>
          <a:prstGeom prst="rect">
            <a:avLst/>
          </a:prstGeom>
          <a:solidFill>
            <a:srgbClr val="3BAF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Healthy „competition”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Collecting points, badges, advancing on levels</a:t>
            </a:r>
            <a:endParaRPr sz="24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53"/>
          <p:cNvSpPr txBox="1"/>
          <p:nvPr/>
        </p:nvSpPr>
        <p:spPr>
          <a:xfrm>
            <a:off x="391866" y="205408"/>
            <a:ext cx="2438398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Gamification: </a:t>
            </a: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game-like features in a professional setting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1" name="Google Shape;441;p53"/>
          <p:cNvSpPr txBox="1"/>
          <p:nvPr/>
        </p:nvSpPr>
        <p:spPr>
          <a:xfrm>
            <a:off x="9511864" y="3942762"/>
            <a:ext cx="2438398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Calls to actions and instant feedback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6042" y="0"/>
            <a:ext cx="3090040" cy="3499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7942" y="1"/>
            <a:ext cx="2988059" cy="351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3" y="1814147"/>
            <a:ext cx="3090040" cy="5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4607" y="3520515"/>
            <a:ext cx="3665179" cy="334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3776" y="1017586"/>
            <a:ext cx="1197329" cy="119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043" y="2288178"/>
            <a:ext cx="1270592" cy="127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72043" y="3522788"/>
            <a:ext cx="1270592" cy="127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11" y="4793380"/>
            <a:ext cx="1197329" cy="119732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4"/>
          <p:cNvSpPr txBox="1"/>
          <p:nvPr/>
        </p:nvSpPr>
        <p:spPr>
          <a:xfrm>
            <a:off x="1958775" y="1055879"/>
            <a:ext cx="9270749" cy="698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technologies and design</a:t>
            </a:r>
            <a:endParaRPr/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deep learning model using artificial intelligence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Dynamic </a:t>
            </a: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Partnerships strategy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platform for </a:t>
            </a: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social innovation </a:t>
            </a:r>
            <a:endParaRPr/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Geographical expansion</a:t>
            </a:r>
            <a:endParaRPr/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Thematic</a:t>
            </a:r>
            <a:r>
              <a:rPr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expansions</a:t>
            </a:r>
            <a:endParaRPr/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Economic Model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b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72041" y="-253007"/>
            <a:ext cx="1270592" cy="127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452" y="2823886"/>
            <a:ext cx="1469768" cy="146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606" y="1305739"/>
            <a:ext cx="609551" cy="60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446" y="5139830"/>
            <a:ext cx="521922" cy="52192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4"/>
          <p:cNvSpPr txBox="1"/>
          <p:nvPr/>
        </p:nvSpPr>
        <p:spPr>
          <a:xfrm>
            <a:off x="2570921" y="382289"/>
            <a:ext cx="70501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Planned Developments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95450" y="-7074"/>
            <a:ext cx="8953500" cy="68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649" y="-428151"/>
            <a:ext cx="8078081" cy="807808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5"/>
          <p:cNvSpPr txBox="1"/>
          <p:nvPr/>
        </p:nvSpPr>
        <p:spPr>
          <a:xfrm>
            <a:off x="2442175" y="1220529"/>
            <a:ext cx="262123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DA595"/>
                </a:solidFill>
                <a:latin typeface="Open Sans"/>
                <a:ea typeface="Open Sans"/>
                <a:cs typeface="Open Sans"/>
                <a:sym typeface="Open Sans"/>
              </a:rPr>
              <a:t>Child Protection Hub</a:t>
            </a:r>
            <a:br>
              <a:rPr lang="en-US" sz="1800" b="1">
                <a:solidFill>
                  <a:srgbClr val="3DA595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b="1">
                <a:solidFill>
                  <a:srgbClr val="3DA595"/>
                </a:solidFill>
                <a:latin typeface="Open Sans"/>
                <a:ea typeface="Open Sans"/>
                <a:cs typeface="Open Sans"/>
                <a:sym typeface="Open Sans"/>
              </a:rPr>
              <a:t>for South East Europe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DA59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DA595"/>
                </a:solidFill>
                <a:latin typeface="Open Sans"/>
                <a:ea typeface="Open Sans"/>
                <a:cs typeface="Open Sans"/>
                <a:sym typeface="Open Sans"/>
              </a:rPr>
              <a:t>www.childhub.org</a:t>
            </a:r>
            <a:endParaRPr sz="1800" b="1">
              <a:solidFill>
                <a:srgbClr val="3DA59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6"/>
          <p:cNvSpPr txBox="1">
            <a:spLocks noGrp="1"/>
          </p:cNvSpPr>
          <p:nvPr>
            <p:ph type="title"/>
          </p:nvPr>
        </p:nvSpPr>
        <p:spPr>
          <a:xfrm>
            <a:off x="2674961" y="615954"/>
            <a:ext cx="7956640" cy="4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br>
              <a:rPr lang="en-US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 b="1">
                <a:solidFill>
                  <a:schemeClr val="lt1"/>
                </a:solidFill>
              </a:rPr>
              <a:t>budget 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472" name="Google Shape;472;p56"/>
          <p:cNvSpPr/>
          <p:nvPr/>
        </p:nvSpPr>
        <p:spPr>
          <a:xfrm>
            <a:off x="686623" y="615954"/>
            <a:ext cx="845856" cy="845856"/>
          </a:xfrm>
          <a:prstGeom prst="ellipse">
            <a:avLst/>
          </a:prstGeom>
          <a:solidFill>
            <a:srgbClr val="F0B1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3BAF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154" y="739187"/>
            <a:ext cx="556794" cy="55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74255" y="-144732"/>
            <a:ext cx="1270592" cy="12705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5" name="Google Shape;475;p56"/>
          <p:cNvGraphicFramePr/>
          <p:nvPr/>
        </p:nvGraphicFramePr>
        <p:xfrm>
          <a:off x="1042737" y="158504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{2D395AE7-E0B5-4F5F-A039-5FE696727FE6}</a:tableStyleId>
              </a:tblPr>
              <a:tblGrid>
                <a:gridCol w="699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rgbClr val="2D3E4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YEARS - 8 countries - 5 languages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rgbClr val="2D3E4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EUR 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COSTS 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                                 1 700 000 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Online platform and products</a:t>
                      </a:r>
                      <a:endParaRPr sz="2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                                    200 000 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 to Face Activities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                                    760 000 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Management/ staff costs in field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                                    590 000 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Indirect costs, Evaluation, etc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                                    150 000 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9%</a:t>
                      </a:r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57" descr="C:\Users\egeneral\Desktop\screenshot 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7886"/>
            <a:ext cx="12192000" cy="6206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8"/>
          <p:cNvSpPr txBox="1">
            <a:spLocks noGrp="1"/>
          </p:cNvSpPr>
          <p:nvPr>
            <p:ph type="body" idx="2"/>
          </p:nvPr>
        </p:nvSpPr>
        <p:spPr>
          <a:xfrm>
            <a:off x="409327" y="6054749"/>
            <a:ext cx="516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487" name="Google Shape;487;p58"/>
          <p:cNvSpPr txBox="1">
            <a:spLocks noGrp="1"/>
          </p:cNvSpPr>
          <p:nvPr>
            <p:ph type="body" idx="1"/>
          </p:nvPr>
        </p:nvSpPr>
        <p:spPr>
          <a:xfrm>
            <a:off x="349252" y="4941168"/>
            <a:ext cx="71649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380"/>
              <a:buNone/>
            </a:pPr>
            <a:r>
              <a:rPr lang="en-US" sz="2380"/>
              <a:t>International Child Safeguarding through ICT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240"/>
              <a:buNone/>
            </a:pPr>
            <a:endParaRPr sz="224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n-US" sz="2240">
                <a:solidFill>
                  <a:schemeClr val="dk1"/>
                </a:solidFill>
              </a:rPr>
              <a:t>Digital Tools to tackling worst form of child labour </a:t>
            </a:r>
            <a:endParaRPr/>
          </a:p>
        </p:txBody>
      </p:sp>
      <p:sp>
        <p:nvSpPr>
          <p:cNvPr id="488" name="Google Shape;488;p58"/>
          <p:cNvSpPr txBox="1"/>
          <p:nvPr/>
        </p:nvSpPr>
        <p:spPr>
          <a:xfrm>
            <a:off x="397638" y="5670574"/>
            <a:ext cx="95979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9"/>
          <p:cNvSpPr txBox="1">
            <a:spLocks noGrp="1"/>
          </p:cNvSpPr>
          <p:nvPr>
            <p:ph type="body" idx="1"/>
          </p:nvPr>
        </p:nvSpPr>
        <p:spPr>
          <a:xfrm>
            <a:off x="380198" y="646113"/>
            <a:ext cx="11483700" cy="1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800"/>
              <a:buNone/>
            </a:pPr>
            <a:r>
              <a:rPr lang="en-US"/>
              <a:t>Our Goal 2020</a:t>
            </a:r>
            <a:endParaRPr/>
          </a:p>
        </p:txBody>
      </p:sp>
      <p:pic>
        <p:nvPicPr>
          <p:cNvPr id="494" name="Google Shape;494;p59" descr="C:\Users\pherrman\Pictures\2017-12-11 13_18_10-170616_tdh_ra2016_en_web.pdf.png"/>
          <p:cNvPicPr preferRelativeResize="0"/>
          <p:nvPr/>
        </p:nvPicPr>
        <p:blipFill rotWithShape="1">
          <a:blip r:embed="rId3">
            <a:alphaModFix/>
          </a:blip>
          <a:srcRect r="970"/>
          <a:stretch/>
        </p:blipFill>
        <p:spPr>
          <a:xfrm>
            <a:off x="2398745" y="1021520"/>
            <a:ext cx="7083300" cy="372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9" descr="C:\Users\pherrman\Pictures\2017-12-11 13_18_40-170616_tdh_ra2016_en_web.pdf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8745" y="4726239"/>
            <a:ext cx="5811838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>
            <a:spLocks noGrp="1"/>
          </p:cNvSpPr>
          <p:nvPr>
            <p:ph type="title"/>
          </p:nvPr>
        </p:nvSpPr>
        <p:spPr>
          <a:xfrm>
            <a:off x="3238962" y="549791"/>
            <a:ext cx="7956640" cy="4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Concept of the ChildHub: problems at the start </a:t>
            </a:r>
            <a:endParaRPr sz="3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42"/>
          <p:cNvSpPr txBox="1"/>
          <p:nvPr/>
        </p:nvSpPr>
        <p:spPr>
          <a:xfrm>
            <a:off x="6224588" y="1828562"/>
            <a:ext cx="5594445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billion children victims of violence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in 3 adolescents bullied at school in Europe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Lifetime impact</a:t>
            </a:r>
            <a:endParaRPr sz="2000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42"/>
          <p:cNvSpPr/>
          <p:nvPr/>
        </p:nvSpPr>
        <p:spPr>
          <a:xfrm>
            <a:off x="686623" y="615954"/>
            <a:ext cx="845856" cy="845856"/>
          </a:xfrm>
          <a:prstGeom prst="ellipse">
            <a:avLst/>
          </a:prstGeom>
          <a:solidFill>
            <a:srgbClr val="F0B1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AF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154" y="739187"/>
            <a:ext cx="556794" cy="55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21040"/>
            <a:ext cx="6224588" cy="415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458068" y="-156099"/>
            <a:ext cx="1270592" cy="1270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0"/>
          <p:cNvSpPr txBox="1">
            <a:spLocks noGrp="1"/>
          </p:cNvSpPr>
          <p:nvPr>
            <p:ph type="body" idx="1"/>
          </p:nvPr>
        </p:nvSpPr>
        <p:spPr>
          <a:xfrm>
            <a:off x="364066" y="4227514"/>
            <a:ext cx="11472300" cy="16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3700"/>
              <a:buNone/>
            </a:pPr>
            <a:r>
              <a:rPr lang="en-US" sz="3700"/>
              <a:t>Our Innovative Model interventions</a:t>
            </a:r>
            <a:endParaRPr sz="37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3700"/>
              <a:buNone/>
            </a:pPr>
            <a:endParaRPr sz="37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3700"/>
              <a:buNone/>
            </a:pPr>
            <a:r>
              <a:rPr lang="en-US" sz="3700"/>
              <a:t>SAP and SaVa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3700"/>
              <a:buNone/>
            </a:pPr>
            <a:endParaRPr sz="3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1"/>
          <p:cNvSpPr txBox="1">
            <a:spLocks noGrp="1"/>
          </p:cNvSpPr>
          <p:nvPr>
            <p:ph type="body" idx="1"/>
          </p:nvPr>
        </p:nvSpPr>
        <p:spPr>
          <a:xfrm>
            <a:off x="380198" y="646113"/>
            <a:ext cx="11483700" cy="1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800"/>
              <a:buNone/>
            </a:pPr>
            <a:r>
              <a:rPr lang="en-US"/>
              <a:t>SAP - The project in a nutshell</a:t>
            </a:r>
            <a:endParaRPr/>
          </a:p>
        </p:txBody>
      </p:sp>
      <p:sp>
        <p:nvSpPr>
          <p:cNvPr id="507" name="Google Shape;507;p61"/>
          <p:cNvSpPr txBox="1">
            <a:spLocks noGrp="1"/>
          </p:cNvSpPr>
          <p:nvPr>
            <p:ph type="body" idx="2"/>
          </p:nvPr>
        </p:nvSpPr>
        <p:spPr>
          <a:xfrm>
            <a:off x="2636391" y="1490134"/>
            <a:ext cx="8784000" cy="4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 b="1">
                <a:solidFill>
                  <a:srgbClr val="EE7F00"/>
                </a:solidFill>
              </a:rPr>
              <a:t>Name: </a:t>
            </a:r>
            <a:r>
              <a:rPr lang="en-US" sz="2000"/>
              <a:t>Early Warning System (EWS) and monitoring of the human right violations, and in particular child rights, in artisanal gold mines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 b="1">
                <a:solidFill>
                  <a:srgbClr val="EE7F00"/>
                </a:solidFill>
              </a:rPr>
              <a:t>Intervention zone: </a:t>
            </a:r>
            <a:r>
              <a:rPr lang="en-US" sz="2000"/>
              <a:t>Ganzourgou Province, Burkina Faso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 b="1">
                <a:solidFill>
                  <a:srgbClr val="EE7F00"/>
                </a:solidFill>
              </a:rPr>
              <a:t>Duration: </a:t>
            </a:r>
            <a:r>
              <a:rPr lang="en-US" sz="2000"/>
              <a:t>2 years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 b="1">
                <a:solidFill>
                  <a:srgbClr val="EE7F00"/>
                </a:solidFill>
              </a:rPr>
              <a:t>Partners: 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Tdh</a:t>
            </a:r>
            <a:endParaRPr sz="2000"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Protection services at national, regional and local levels</a:t>
            </a:r>
            <a:endParaRPr sz="2000"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Communities</a:t>
            </a:r>
            <a:endParaRPr sz="2000"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DIMAGI</a:t>
            </a:r>
            <a:endParaRPr/>
          </a:p>
        </p:txBody>
      </p:sp>
      <p:pic>
        <p:nvPicPr>
          <p:cNvPr id="508" name="Google Shape;50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346" y="1216497"/>
            <a:ext cx="877588" cy="87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587" y="2061649"/>
            <a:ext cx="1009179" cy="100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4148" y="2940537"/>
            <a:ext cx="1024161" cy="102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3440" y="3948108"/>
            <a:ext cx="829574" cy="82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2"/>
          <p:cNvSpPr txBox="1">
            <a:spLocks noGrp="1"/>
          </p:cNvSpPr>
          <p:nvPr>
            <p:ph type="body" idx="1"/>
          </p:nvPr>
        </p:nvSpPr>
        <p:spPr>
          <a:xfrm>
            <a:off x="820615" y="561244"/>
            <a:ext cx="10599600" cy="9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800"/>
              <a:buNone/>
            </a:pPr>
            <a:r>
              <a:rPr lang="en-US"/>
              <a:t>Early Warning System in gold mining sites in Burkina Faso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800"/>
              <a:buNone/>
            </a:pPr>
            <a:endParaRPr/>
          </a:p>
        </p:txBody>
      </p:sp>
      <p:grpSp>
        <p:nvGrpSpPr>
          <p:cNvPr id="517" name="Google Shape;517;p62"/>
          <p:cNvGrpSpPr/>
          <p:nvPr/>
        </p:nvGrpSpPr>
        <p:grpSpPr>
          <a:xfrm>
            <a:off x="1158301" y="2654927"/>
            <a:ext cx="1549325" cy="1163866"/>
            <a:chOff x="3808512" y="3792489"/>
            <a:chExt cx="1152000" cy="1152000"/>
          </a:xfrm>
        </p:grpSpPr>
        <p:sp>
          <p:nvSpPr>
            <p:cNvPr id="518" name="Google Shape;518;p62"/>
            <p:cNvSpPr/>
            <p:nvPr/>
          </p:nvSpPr>
          <p:spPr>
            <a:xfrm>
              <a:off x="3808512" y="3792489"/>
              <a:ext cx="1152000" cy="1152000"/>
            </a:xfrm>
            <a:prstGeom prst="ellipse">
              <a:avLst/>
            </a:prstGeom>
            <a:solidFill>
              <a:srgbClr val="E7CA7A">
                <a:alpha val="20000"/>
              </a:srgbClr>
            </a:solidFill>
            <a:ln>
              <a:noFill/>
            </a:ln>
          </p:spPr>
          <p:txBody>
            <a:bodyPr spcFirstLastPara="1" wrap="square" lIns="33225" tIns="33225" rIns="33225" bIns="332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3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collection officers on gold mining sites </a:t>
              </a:r>
              <a:endParaRPr/>
            </a:p>
          </p:txBody>
        </p:sp>
        <p:sp>
          <p:nvSpPr>
            <p:cNvPr id="519" name="Google Shape;519;p62"/>
            <p:cNvSpPr/>
            <p:nvPr/>
          </p:nvSpPr>
          <p:spPr>
            <a:xfrm>
              <a:off x="3862512" y="3846552"/>
              <a:ext cx="1044000" cy="1044000"/>
            </a:xfrm>
            <a:prstGeom prst="ellipse">
              <a:avLst/>
            </a:prstGeom>
            <a:noFill/>
            <a:ln w="2540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600" tIns="16600" rIns="16600" bIns="16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8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0" name="Google Shape;520;p62"/>
          <p:cNvSpPr/>
          <p:nvPr/>
        </p:nvSpPr>
        <p:spPr>
          <a:xfrm>
            <a:off x="905093" y="1477038"/>
            <a:ext cx="3291300" cy="189900"/>
          </a:xfrm>
          <a:prstGeom prst="chevron">
            <a:avLst>
              <a:gd name="adj" fmla="val 50000"/>
            </a:avLst>
          </a:prstGeom>
          <a:solidFill>
            <a:srgbClr val="E7CA7A">
              <a:alpha val="20000"/>
            </a:srgbClr>
          </a:solidFill>
          <a:ln>
            <a:noFill/>
          </a:ln>
        </p:spPr>
        <p:txBody>
          <a:bodyPr spcFirstLastPara="1" wrap="square" lIns="23725" tIns="23725" rIns="23725" bIns="23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Collecting information</a:t>
            </a:r>
            <a:endParaRPr/>
          </a:p>
        </p:txBody>
      </p:sp>
      <p:sp>
        <p:nvSpPr>
          <p:cNvPr id="521" name="Google Shape;521;p62"/>
          <p:cNvSpPr/>
          <p:nvPr/>
        </p:nvSpPr>
        <p:spPr>
          <a:xfrm>
            <a:off x="4185022" y="1477038"/>
            <a:ext cx="3291300" cy="189900"/>
          </a:xfrm>
          <a:prstGeom prst="chevron">
            <a:avLst>
              <a:gd name="adj" fmla="val 50000"/>
            </a:avLst>
          </a:prstGeom>
          <a:solidFill>
            <a:srgbClr val="E7CA7A">
              <a:alpha val="20000"/>
            </a:srgbClr>
          </a:solidFill>
          <a:ln>
            <a:noFill/>
          </a:ln>
        </p:spPr>
        <p:txBody>
          <a:bodyPr spcFirstLastPara="1" wrap="square" lIns="23725" tIns="23725" rIns="23725" bIns="23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information</a:t>
            </a:r>
            <a:endParaRPr/>
          </a:p>
        </p:txBody>
      </p:sp>
      <p:sp>
        <p:nvSpPr>
          <p:cNvPr id="522" name="Google Shape;522;p62"/>
          <p:cNvSpPr/>
          <p:nvPr/>
        </p:nvSpPr>
        <p:spPr>
          <a:xfrm>
            <a:off x="7489048" y="1477038"/>
            <a:ext cx="3291300" cy="189900"/>
          </a:xfrm>
          <a:prstGeom prst="chevron">
            <a:avLst>
              <a:gd name="adj" fmla="val 50000"/>
            </a:avLst>
          </a:prstGeom>
          <a:solidFill>
            <a:srgbClr val="E7CA7A">
              <a:alpha val="20000"/>
            </a:srgbClr>
          </a:solidFill>
          <a:ln>
            <a:noFill/>
          </a:ln>
        </p:spPr>
        <p:txBody>
          <a:bodyPr spcFirstLastPara="1" wrap="square" lIns="23725" tIns="23725" rIns="23725" bIns="23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Intervening </a:t>
            </a:r>
            <a:endParaRPr/>
          </a:p>
        </p:txBody>
      </p:sp>
      <p:pic>
        <p:nvPicPr>
          <p:cNvPr id="523" name="Google Shape;523;p62" descr="https://d30y9cdsu7xlg0.cloudfront.net/png/1191150-20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05" y="3341448"/>
            <a:ext cx="397589" cy="3670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62"/>
          <p:cNvCxnSpPr>
            <a:stCxn id="518" idx="6"/>
            <a:endCxn id="525" idx="2"/>
          </p:cNvCxnSpPr>
          <p:nvPr/>
        </p:nvCxnSpPr>
        <p:spPr>
          <a:xfrm rot="10800000" flipH="1">
            <a:off x="2707626" y="3232059"/>
            <a:ext cx="926700" cy="4800"/>
          </a:xfrm>
          <a:prstGeom prst="straightConnector1">
            <a:avLst/>
          </a:prstGeom>
          <a:noFill/>
          <a:ln w="19050" cap="flat" cmpd="sng">
            <a:solidFill>
              <a:srgbClr val="EE7F00"/>
            </a:solidFill>
            <a:prstDash val="dot"/>
            <a:round/>
            <a:headEnd type="none" w="sm" len="sm"/>
            <a:tailEnd type="triangle" w="med" len="med"/>
          </a:ln>
        </p:spPr>
      </p:cxnSp>
      <p:grpSp>
        <p:nvGrpSpPr>
          <p:cNvPr id="526" name="Google Shape;526;p62"/>
          <p:cNvGrpSpPr/>
          <p:nvPr/>
        </p:nvGrpSpPr>
        <p:grpSpPr>
          <a:xfrm>
            <a:off x="3634340" y="2650216"/>
            <a:ext cx="1549325" cy="1163866"/>
            <a:chOff x="3808512" y="3792489"/>
            <a:chExt cx="1152000" cy="1152000"/>
          </a:xfrm>
        </p:grpSpPr>
        <p:sp>
          <p:nvSpPr>
            <p:cNvPr id="525" name="Google Shape;525;p62"/>
            <p:cNvSpPr/>
            <p:nvPr/>
          </p:nvSpPr>
          <p:spPr>
            <a:xfrm>
              <a:off x="3808512" y="3792489"/>
              <a:ext cx="1152000" cy="1152000"/>
            </a:xfrm>
            <a:prstGeom prst="ellipse">
              <a:avLst/>
            </a:prstGeom>
            <a:solidFill>
              <a:srgbClr val="E7CA7A">
                <a:alpha val="20000"/>
              </a:srgbClr>
            </a:solidFill>
            <a:ln>
              <a:noFill/>
            </a:ln>
          </p:spPr>
          <p:txBody>
            <a:bodyPr spcFirstLastPara="1" wrap="square" lIns="33225" tIns="33225" rIns="33225" bIns="332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3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3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Management System </a:t>
              </a:r>
              <a:endParaRPr/>
            </a:p>
          </p:txBody>
        </p:sp>
        <p:sp>
          <p:nvSpPr>
            <p:cNvPr id="527" name="Google Shape;527;p62"/>
            <p:cNvSpPr/>
            <p:nvPr/>
          </p:nvSpPr>
          <p:spPr>
            <a:xfrm>
              <a:off x="3862512" y="3846552"/>
              <a:ext cx="1044000" cy="1044000"/>
            </a:xfrm>
            <a:prstGeom prst="ellipse">
              <a:avLst/>
            </a:prstGeom>
            <a:noFill/>
            <a:ln w="2540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600" tIns="16600" rIns="16600" bIns="16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31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8" name="Google Shape;528;p62" descr="https://d30y9cdsu7xlg0.cloudfront.net/png/1255070-20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3078" y="3278409"/>
            <a:ext cx="415894" cy="383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9" name="Google Shape;529;p62"/>
          <p:cNvCxnSpPr>
            <a:stCxn id="525" idx="6"/>
            <a:endCxn id="530" idx="2"/>
          </p:cNvCxnSpPr>
          <p:nvPr/>
        </p:nvCxnSpPr>
        <p:spPr>
          <a:xfrm rot="10800000" flipH="1">
            <a:off x="5183665" y="2271848"/>
            <a:ext cx="861300" cy="960300"/>
          </a:xfrm>
          <a:prstGeom prst="straightConnector1">
            <a:avLst/>
          </a:prstGeom>
          <a:noFill/>
          <a:ln w="19050" cap="flat" cmpd="sng">
            <a:solidFill>
              <a:srgbClr val="EE7F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31" name="Google Shape;531;p62"/>
          <p:cNvCxnSpPr>
            <a:stCxn id="532" idx="2"/>
            <a:endCxn id="525" idx="6"/>
          </p:cNvCxnSpPr>
          <p:nvPr/>
        </p:nvCxnSpPr>
        <p:spPr>
          <a:xfrm rot="10800000">
            <a:off x="5183793" y="3232115"/>
            <a:ext cx="907800" cy="1077900"/>
          </a:xfrm>
          <a:prstGeom prst="straightConnector1">
            <a:avLst/>
          </a:prstGeom>
          <a:noFill/>
          <a:ln w="19050" cap="flat" cmpd="sng">
            <a:solidFill>
              <a:srgbClr val="EE7F00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533" name="Google Shape;533;p62"/>
          <p:cNvGrpSpPr/>
          <p:nvPr/>
        </p:nvGrpSpPr>
        <p:grpSpPr>
          <a:xfrm>
            <a:off x="6045054" y="1689854"/>
            <a:ext cx="1549325" cy="1163866"/>
            <a:chOff x="3808512" y="3792489"/>
            <a:chExt cx="1152000" cy="1152000"/>
          </a:xfrm>
        </p:grpSpPr>
        <p:sp>
          <p:nvSpPr>
            <p:cNvPr id="530" name="Google Shape;530;p62"/>
            <p:cNvSpPr/>
            <p:nvPr/>
          </p:nvSpPr>
          <p:spPr>
            <a:xfrm>
              <a:off x="3808512" y="3792489"/>
              <a:ext cx="1152000" cy="1152000"/>
            </a:xfrm>
            <a:prstGeom prst="ellipse">
              <a:avLst/>
            </a:prstGeom>
            <a:solidFill>
              <a:srgbClr val="E7CA7A">
                <a:alpha val="20000"/>
              </a:srgbClr>
            </a:solidFill>
            <a:ln>
              <a:noFill/>
            </a:ln>
          </p:spPr>
          <p:txBody>
            <a:bodyPr spcFirstLastPara="1" wrap="square" lIns="33225" tIns="33225" rIns="33225" bIns="332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31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Continuous Information System </a:t>
              </a:r>
              <a:endParaRPr/>
            </a:p>
          </p:txBody>
        </p:sp>
        <p:sp>
          <p:nvSpPr>
            <p:cNvPr id="534" name="Google Shape;534;p62"/>
            <p:cNvSpPr/>
            <p:nvPr/>
          </p:nvSpPr>
          <p:spPr>
            <a:xfrm>
              <a:off x="3862512" y="3846552"/>
              <a:ext cx="1044000" cy="1044000"/>
            </a:xfrm>
            <a:prstGeom prst="ellipse">
              <a:avLst/>
            </a:prstGeom>
            <a:noFill/>
            <a:ln w="2540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600" tIns="16600" rIns="16600" bIns="16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1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62"/>
          <p:cNvGrpSpPr/>
          <p:nvPr/>
        </p:nvGrpSpPr>
        <p:grpSpPr>
          <a:xfrm>
            <a:off x="6091593" y="3728083"/>
            <a:ext cx="1549325" cy="1163866"/>
            <a:chOff x="3808512" y="3792489"/>
            <a:chExt cx="1152000" cy="1152000"/>
          </a:xfrm>
        </p:grpSpPr>
        <p:sp>
          <p:nvSpPr>
            <p:cNvPr id="532" name="Google Shape;532;p62"/>
            <p:cNvSpPr/>
            <p:nvPr/>
          </p:nvSpPr>
          <p:spPr>
            <a:xfrm>
              <a:off x="3808512" y="3792489"/>
              <a:ext cx="1152000" cy="1152000"/>
            </a:xfrm>
            <a:prstGeom prst="ellipse">
              <a:avLst/>
            </a:prstGeom>
            <a:solidFill>
              <a:srgbClr val="E7CA7A">
                <a:alpha val="20000"/>
              </a:srgbClr>
            </a:solidFill>
            <a:ln>
              <a:noFill/>
            </a:ln>
          </p:spPr>
          <p:txBody>
            <a:bodyPr spcFirstLastPara="1" wrap="square" lIns="33225" tIns="33225" rIns="33225" bIns="332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3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31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Early Warning System</a:t>
              </a:r>
              <a:endParaRPr/>
            </a:p>
          </p:txBody>
        </p:sp>
        <p:sp>
          <p:nvSpPr>
            <p:cNvPr id="536" name="Google Shape;536;p62"/>
            <p:cNvSpPr/>
            <p:nvPr/>
          </p:nvSpPr>
          <p:spPr>
            <a:xfrm>
              <a:off x="3862512" y="3846552"/>
              <a:ext cx="1044000" cy="1044000"/>
            </a:xfrm>
            <a:prstGeom prst="ellipse">
              <a:avLst/>
            </a:prstGeom>
            <a:noFill/>
            <a:ln w="2540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600" tIns="16600" rIns="16600" bIns="16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1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p62"/>
          <p:cNvSpPr txBox="1"/>
          <p:nvPr/>
        </p:nvSpPr>
        <p:spPr>
          <a:xfrm rot="3206344">
            <a:off x="5256634" y="3663704"/>
            <a:ext cx="956894" cy="22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75" tIns="30125" rIns="60275" bIns="30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1" b="1" i="0" u="none" strike="noStrike" cap="none">
                <a:solidFill>
                  <a:srgbClr val="EE7F00"/>
                </a:solidFill>
                <a:latin typeface="Calibri"/>
                <a:ea typeface="Calibri"/>
                <a:cs typeface="Calibri"/>
                <a:sym typeface="Calibri"/>
              </a:rPr>
              <a:t>If incidents </a:t>
            </a:r>
            <a:endParaRPr/>
          </a:p>
        </p:txBody>
      </p:sp>
      <p:cxnSp>
        <p:nvCxnSpPr>
          <p:cNvPr id="538" name="Google Shape;538;p62"/>
          <p:cNvCxnSpPr>
            <a:endCxn id="539" idx="2"/>
          </p:cNvCxnSpPr>
          <p:nvPr/>
        </p:nvCxnSpPr>
        <p:spPr>
          <a:xfrm rot="10800000" flipH="1">
            <a:off x="8208853" y="3374397"/>
            <a:ext cx="1179000" cy="935700"/>
          </a:xfrm>
          <a:prstGeom prst="straightConnector1">
            <a:avLst/>
          </a:prstGeom>
          <a:noFill/>
          <a:ln w="19050" cap="flat" cmpd="sng">
            <a:solidFill>
              <a:srgbClr val="EE7F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40" name="Google Shape;540;p62"/>
          <p:cNvCxnSpPr>
            <a:endCxn id="541" idx="2"/>
          </p:cNvCxnSpPr>
          <p:nvPr/>
        </p:nvCxnSpPr>
        <p:spPr>
          <a:xfrm>
            <a:off x="8208853" y="4310135"/>
            <a:ext cx="1179000" cy="0"/>
          </a:xfrm>
          <a:prstGeom prst="straightConnector1">
            <a:avLst/>
          </a:prstGeom>
          <a:noFill/>
          <a:ln w="19050" cap="flat" cmpd="sng">
            <a:solidFill>
              <a:srgbClr val="EE7F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42" name="Google Shape;542;p62"/>
          <p:cNvCxnSpPr>
            <a:endCxn id="543" idx="2"/>
          </p:cNvCxnSpPr>
          <p:nvPr/>
        </p:nvCxnSpPr>
        <p:spPr>
          <a:xfrm>
            <a:off x="8208853" y="4310156"/>
            <a:ext cx="1179000" cy="941100"/>
          </a:xfrm>
          <a:prstGeom prst="straightConnector1">
            <a:avLst/>
          </a:prstGeom>
          <a:noFill/>
          <a:ln w="19050" cap="flat" cmpd="sng">
            <a:solidFill>
              <a:srgbClr val="EE7F00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544" name="Google Shape;544;p62"/>
          <p:cNvGrpSpPr/>
          <p:nvPr/>
        </p:nvGrpSpPr>
        <p:grpSpPr>
          <a:xfrm>
            <a:off x="9387853" y="2942513"/>
            <a:ext cx="1149696" cy="863770"/>
            <a:chOff x="3808512" y="3792489"/>
            <a:chExt cx="1152000" cy="1152000"/>
          </a:xfrm>
        </p:grpSpPr>
        <p:sp>
          <p:nvSpPr>
            <p:cNvPr id="539" name="Google Shape;539;p62"/>
            <p:cNvSpPr/>
            <p:nvPr/>
          </p:nvSpPr>
          <p:spPr>
            <a:xfrm>
              <a:off x="3808512" y="3792489"/>
              <a:ext cx="1152000" cy="1152000"/>
            </a:xfrm>
            <a:prstGeom prst="ellipse">
              <a:avLst/>
            </a:prstGeom>
            <a:solidFill>
              <a:srgbClr val="E7CA7A">
                <a:alpha val="20000"/>
              </a:srgbClr>
            </a:solidFill>
            <a:ln>
              <a:noFill/>
            </a:ln>
          </p:spPr>
          <p:txBody>
            <a:bodyPr spcFirstLastPara="1" wrap="square" lIns="33225" tIns="33225" rIns="33225" bIns="332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Protection Services</a:t>
              </a:r>
              <a:endParaRPr/>
            </a:p>
          </p:txBody>
        </p:sp>
        <p:sp>
          <p:nvSpPr>
            <p:cNvPr id="545" name="Google Shape;545;p62"/>
            <p:cNvSpPr/>
            <p:nvPr/>
          </p:nvSpPr>
          <p:spPr>
            <a:xfrm>
              <a:off x="3862512" y="3846552"/>
              <a:ext cx="1044000" cy="1044000"/>
            </a:xfrm>
            <a:prstGeom prst="ellipse">
              <a:avLst/>
            </a:prstGeom>
            <a:noFill/>
            <a:ln w="2540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600" tIns="16600" rIns="16600" bIns="16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3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6" name="Google Shape;546;p62"/>
          <p:cNvGrpSpPr/>
          <p:nvPr/>
        </p:nvGrpSpPr>
        <p:grpSpPr>
          <a:xfrm>
            <a:off x="9387853" y="4819372"/>
            <a:ext cx="1149696" cy="863770"/>
            <a:chOff x="3808512" y="3792489"/>
            <a:chExt cx="1152000" cy="1152000"/>
          </a:xfrm>
        </p:grpSpPr>
        <p:sp>
          <p:nvSpPr>
            <p:cNvPr id="543" name="Google Shape;543;p62"/>
            <p:cNvSpPr/>
            <p:nvPr/>
          </p:nvSpPr>
          <p:spPr>
            <a:xfrm>
              <a:off x="3808512" y="3792489"/>
              <a:ext cx="1152000" cy="1152000"/>
            </a:xfrm>
            <a:prstGeom prst="ellipse">
              <a:avLst/>
            </a:prstGeom>
            <a:solidFill>
              <a:srgbClr val="E7CA7A">
                <a:alpha val="20000"/>
              </a:srgbClr>
            </a:solidFill>
            <a:ln>
              <a:noFill/>
            </a:ln>
          </p:spPr>
          <p:txBody>
            <a:bodyPr spcFirstLastPara="1" wrap="square" lIns="33225" tIns="33225" rIns="33225" bIns="332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Health Services</a:t>
              </a:r>
              <a:endParaRPr/>
            </a:p>
          </p:txBody>
        </p:sp>
        <p:sp>
          <p:nvSpPr>
            <p:cNvPr id="547" name="Google Shape;547;p62"/>
            <p:cNvSpPr/>
            <p:nvPr/>
          </p:nvSpPr>
          <p:spPr>
            <a:xfrm>
              <a:off x="3862512" y="3846552"/>
              <a:ext cx="1044000" cy="1044000"/>
            </a:xfrm>
            <a:prstGeom prst="ellipse">
              <a:avLst/>
            </a:prstGeom>
            <a:noFill/>
            <a:ln w="2540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600" tIns="16600" rIns="16600" bIns="16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3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8" name="Google Shape;548;p62"/>
          <p:cNvGrpSpPr/>
          <p:nvPr/>
        </p:nvGrpSpPr>
        <p:grpSpPr>
          <a:xfrm>
            <a:off x="9387853" y="3878251"/>
            <a:ext cx="1149696" cy="863770"/>
            <a:chOff x="3808512" y="3792489"/>
            <a:chExt cx="1152000" cy="1152000"/>
          </a:xfrm>
        </p:grpSpPr>
        <p:sp>
          <p:nvSpPr>
            <p:cNvPr id="541" name="Google Shape;541;p62"/>
            <p:cNvSpPr/>
            <p:nvPr/>
          </p:nvSpPr>
          <p:spPr>
            <a:xfrm>
              <a:off x="3808512" y="3792489"/>
              <a:ext cx="1152000" cy="1152000"/>
            </a:xfrm>
            <a:prstGeom prst="ellipse">
              <a:avLst/>
            </a:prstGeom>
            <a:solidFill>
              <a:srgbClr val="E7CA7A">
                <a:alpha val="20000"/>
              </a:srgbClr>
            </a:solidFill>
            <a:ln>
              <a:noFill/>
            </a:ln>
          </p:spPr>
          <p:txBody>
            <a:bodyPr spcFirstLastPara="1" wrap="square" lIns="33225" tIns="33225" rIns="33225" bIns="332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3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Police </a:t>
              </a:r>
              <a:endParaRPr/>
            </a:p>
          </p:txBody>
        </p:sp>
        <p:sp>
          <p:nvSpPr>
            <p:cNvPr id="549" name="Google Shape;549;p62"/>
            <p:cNvSpPr/>
            <p:nvPr/>
          </p:nvSpPr>
          <p:spPr>
            <a:xfrm>
              <a:off x="3862512" y="3846552"/>
              <a:ext cx="1044000" cy="1044000"/>
            </a:xfrm>
            <a:prstGeom prst="ellipse">
              <a:avLst/>
            </a:prstGeom>
            <a:noFill/>
            <a:ln w="2540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600" tIns="16600" rIns="16600" bIns="16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1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0" name="Google Shape;550;p62" descr="https://d30y9cdsu7xlg0.cloudfront.net/png/957263-20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7587" y="4209540"/>
            <a:ext cx="680357" cy="62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2" descr="https://d30y9cdsu7xlg0.cloudfront.net/png/452069-20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4011" y="2234444"/>
            <a:ext cx="572368" cy="52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2" descr="C:\Users\ave\Documents\02_Planning &amp; Strategy\ToC\noun_6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92479" y="3397216"/>
            <a:ext cx="277241" cy="25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2" descr="https://d30y9cdsu7xlg0.cloudfront.net/png/639049-20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29720" y="4235497"/>
            <a:ext cx="379221" cy="3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2" descr="https://d30y9cdsu7xlg0.cloudfront.net/png/1135302-20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17525" y="5251123"/>
            <a:ext cx="399040" cy="3683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5" name="Google Shape;555;p62"/>
          <p:cNvCxnSpPr>
            <a:stCxn id="530" idx="6"/>
            <a:endCxn id="556" idx="2"/>
          </p:cNvCxnSpPr>
          <p:nvPr/>
        </p:nvCxnSpPr>
        <p:spPr>
          <a:xfrm>
            <a:off x="7594379" y="2271786"/>
            <a:ext cx="1593900" cy="0"/>
          </a:xfrm>
          <a:prstGeom prst="straightConnector1">
            <a:avLst/>
          </a:prstGeom>
          <a:noFill/>
          <a:ln w="19050" cap="flat" cmpd="sng">
            <a:solidFill>
              <a:srgbClr val="EE7F00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557" name="Google Shape;557;p62"/>
          <p:cNvGrpSpPr/>
          <p:nvPr/>
        </p:nvGrpSpPr>
        <p:grpSpPr>
          <a:xfrm>
            <a:off x="9188416" y="1689854"/>
            <a:ext cx="1549325" cy="1163866"/>
            <a:chOff x="3808512" y="3792489"/>
            <a:chExt cx="1152000" cy="1152000"/>
          </a:xfrm>
        </p:grpSpPr>
        <p:sp>
          <p:nvSpPr>
            <p:cNvPr id="556" name="Google Shape;556;p62"/>
            <p:cNvSpPr/>
            <p:nvPr/>
          </p:nvSpPr>
          <p:spPr>
            <a:xfrm>
              <a:off x="3808512" y="3792489"/>
              <a:ext cx="1152000" cy="1152000"/>
            </a:xfrm>
            <a:prstGeom prst="ellipse">
              <a:avLst/>
            </a:prstGeom>
            <a:solidFill>
              <a:srgbClr val="E7CA7A">
                <a:alpha val="20000"/>
              </a:srgbClr>
            </a:solidFill>
            <a:ln>
              <a:noFill/>
            </a:ln>
          </p:spPr>
          <p:txBody>
            <a:bodyPr spcFirstLastPara="1" wrap="square" lIns="33225" tIns="33225" rIns="33225" bIns="332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38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Evidence-base advocacy to political decision-makers and private sector</a:t>
              </a:r>
              <a:endParaRPr sz="738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62"/>
            <p:cNvSpPr/>
            <p:nvPr/>
          </p:nvSpPr>
          <p:spPr>
            <a:xfrm>
              <a:off x="3862512" y="3846552"/>
              <a:ext cx="1044000" cy="1044000"/>
            </a:xfrm>
            <a:prstGeom prst="ellipse">
              <a:avLst/>
            </a:prstGeom>
            <a:noFill/>
            <a:ln w="2540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600" tIns="16600" rIns="16600" bIns="16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1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59" name="Google Shape;559;p62"/>
          <p:cNvCxnSpPr>
            <a:stCxn id="532" idx="6"/>
            <a:endCxn id="560" idx="1"/>
          </p:cNvCxnSpPr>
          <p:nvPr/>
        </p:nvCxnSpPr>
        <p:spPr>
          <a:xfrm rot="10800000" flipH="1">
            <a:off x="7640918" y="4308515"/>
            <a:ext cx="94800" cy="1500"/>
          </a:xfrm>
          <a:prstGeom prst="straightConnector1">
            <a:avLst/>
          </a:prstGeom>
          <a:noFill/>
          <a:ln w="19050" cap="flat" cmpd="sng">
            <a:solidFill>
              <a:srgbClr val="EE7F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560" name="Google Shape;560;p62"/>
          <p:cNvSpPr txBox="1"/>
          <p:nvPr/>
        </p:nvSpPr>
        <p:spPr>
          <a:xfrm>
            <a:off x="7735602" y="4244709"/>
            <a:ext cx="347400" cy="1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1" b="1">
                <a:solidFill>
                  <a:srgbClr val="EE7F00"/>
                </a:solidFill>
                <a:latin typeface="Calibri"/>
                <a:ea typeface="Calibri"/>
                <a:cs typeface="Calibri"/>
                <a:sym typeface="Calibri"/>
              </a:rPr>
              <a:t>SMS</a:t>
            </a:r>
            <a:endParaRPr/>
          </a:p>
        </p:txBody>
      </p:sp>
      <p:cxnSp>
        <p:nvCxnSpPr>
          <p:cNvPr id="561" name="Google Shape;561;p62"/>
          <p:cNvCxnSpPr>
            <a:stCxn id="560" idx="3"/>
          </p:cNvCxnSpPr>
          <p:nvPr/>
        </p:nvCxnSpPr>
        <p:spPr>
          <a:xfrm rot="10800000" flipH="1">
            <a:off x="8083002" y="4308009"/>
            <a:ext cx="126600" cy="600"/>
          </a:xfrm>
          <a:prstGeom prst="straightConnector1">
            <a:avLst/>
          </a:prstGeom>
          <a:noFill/>
          <a:ln w="19050" cap="flat" cmpd="sng">
            <a:solidFill>
              <a:srgbClr val="EE7F00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562" name="Google Shape;562;p62" descr="https://www.tdh.ch/sites/default/files/picto_plaidoyer_orange165_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76028" y="2482195"/>
            <a:ext cx="303973" cy="280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3" name="Google Shape;563;p62"/>
          <p:cNvGrpSpPr/>
          <p:nvPr/>
        </p:nvGrpSpPr>
        <p:grpSpPr>
          <a:xfrm>
            <a:off x="10505535" y="3041864"/>
            <a:ext cx="181033" cy="2508399"/>
            <a:chOff x="11416926" y="3864496"/>
            <a:chExt cx="205930" cy="3804640"/>
          </a:xfrm>
        </p:grpSpPr>
        <p:cxnSp>
          <p:nvCxnSpPr>
            <p:cNvPr id="564" name="Google Shape;564;p62"/>
            <p:cNvCxnSpPr/>
            <p:nvPr/>
          </p:nvCxnSpPr>
          <p:spPr>
            <a:xfrm>
              <a:off x="11416926" y="3864496"/>
              <a:ext cx="205800" cy="0"/>
            </a:xfrm>
            <a:prstGeom prst="straightConnector1">
              <a:avLst/>
            </a:prstGeom>
            <a:noFill/>
            <a:ln w="1905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5" name="Google Shape;565;p62"/>
            <p:cNvCxnSpPr/>
            <p:nvPr/>
          </p:nvCxnSpPr>
          <p:spPr>
            <a:xfrm>
              <a:off x="11622856" y="3864496"/>
              <a:ext cx="0" cy="3804600"/>
            </a:xfrm>
            <a:prstGeom prst="straightConnector1">
              <a:avLst/>
            </a:prstGeom>
            <a:noFill/>
            <a:ln w="1905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6" name="Google Shape;566;p62"/>
            <p:cNvCxnSpPr/>
            <p:nvPr/>
          </p:nvCxnSpPr>
          <p:spPr>
            <a:xfrm>
              <a:off x="11416927" y="7669136"/>
              <a:ext cx="205800" cy="0"/>
            </a:xfrm>
            <a:prstGeom prst="straightConnector1">
              <a:avLst/>
            </a:prstGeom>
            <a:noFill/>
            <a:ln w="19050" cap="flat" cmpd="sng">
              <a:solidFill>
                <a:srgbClr val="EE7F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67" name="Google Shape;567;p62"/>
          <p:cNvSpPr txBox="1"/>
          <p:nvPr/>
        </p:nvSpPr>
        <p:spPr>
          <a:xfrm>
            <a:off x="10654043" y="3918629"/>
            <a:ext cx="10689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75" tIns="30125" rIns="60275" bIns="301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 of protection service accessibilty </a:t>
            </a:r>
            <a:endParaRPr/>
          </a:p>
        </p:txBody>
      </p:sp>
      <p:pic>
        <p:nvPicPr>
          <p:cNvPr id="568" name="Google Shape;568;p6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8772" y="3981170"/>
            <a:ext cx="3302360" cy="20278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569" name="Google Shape;569;p62"/>
          <p:cNvSpPr/>
          <p:nvPr/>
        </p:nvSpPr>
        <p:spPr>
          <a:xfrm>
            <a:off x="650743" y="3103186"/>
            <a:ext cx="339768" cy="238248"/>
          </a:xfrm>
          <a:prstGeom prst="irregularSeal1">
            <a:avLst/>
          </a:prstGeom>
          <a:solidFill>
            <a:srgbClr val="C00000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1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0" name="Google Shape;570;p62" descr="https://d30y9cdsu7xlg0.cloudfront.net/png/1215724-200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38062" y="3112983"/>
            <a:ext cx="268375" cy="24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62" descr="https://d30y9cdsu7xlg0.cloudfront.net/png/1279698-200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91639" y="2119709"/>
            <a:ext cx="329470" cy="30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62" descr="https://d30y9cdsu7xlg0.cloudfront.net/png/1215724-200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38060" y="3110628"/>
            <a:ext cx="268375" cy="24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2" descr="https://d30y9cdsu7xlg0.cloudfront.net/png/1042069-200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30463" y="4166673"/>
            <a:ext cx="306091" cy="282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3"/>
          <p:cNvSpPr txBox="1">
            <a:spLocks noGrp="1"/>
          </p:cNvSpPr>
          <p:nvPr>
            <p:ph type="body" idx="1"/>
          </p:nvPr>
        </p:nvSpPr>
        <p:spPr>
          <a:xfrm>
            <a:off x="380198" y="646113"/>
            <a:ext cx="11483700" cy="1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800"/>
              <a:buNone/>
            </a:pPr>
            <a:r>
              <a:rPr lang="en-US"/>
              <a:t>SaVa- the project in a nutshell</a:t>
            </a:r>
            <a:endParaRPr/>
          </a:p>
        </p:txBody>
      </p:sp>
      <p:sp>
        <p:nvSpPr>
          <p:cNvPr id="579" name="Google Shape;579;p63"/>
          <p:cNvSpPr txBox="1">
            <a:spLocks noGrp="1"/>
          </p:cNvSpPr>
          <p:nvPr>
            <p:ph type="body" idx="2"/>
          </p:nvPr>
        </p:nvSpPr>
        <p:spPr>
          <a:xfrm>
            <a:off x="2636391" y="1490134"/>
            <a:ext cx="8784000" cy="4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solidFill>
                  <a:srgbClr val="EE7F00"/>
                </a:solidFill>
              </a:rPr>
              <a:t>Name: </a:t>
            </a:r>
            <a:r>
              <a:rPr lang="en-US"/>
              <a:t>SaVa (Safe Saving – securid saving)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solidFill>
                  <a:srgbClr val="EE7F00"/>
                </a:solidFill>
              </a:rPr>
              <a:t>Intervention area: </a:t>
            </a:r>
            <a:r>
              <a:rPr lang="en-US"/>
              <a:t>Lomé, Togo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solidFill>
                  <a:srgbClr val="EE7F00"/>
                </a:solidFill>
              </a:rPr>
              <a:t>Duration: </a:t>
            </a:r>
            <a:r>
              <a:rPr lang="en-US"/>
              <a:t>12 months, pilot phase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solidFill>
                  <a:srgbClr val="EE7F00"/>
                </a:solidFill>
              </a:rPr>
              <a:t>Partners: 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Tdh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MAEJT in Togo (AEJT-DE) 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Ecobank</a:t>
            </a:r>
            <a:endParaRPr/>
          </a:p>
        </p:txBody>
      </p:sp>
      <p:pic>
        <p:nvPicPr>
          <p:cNvPr id="580" name="Google Shape;58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4253" y="5699266"/>
            <a:ext cx="1165225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4346" y="5641446"/>
            <a:ext cx="1776164" cy="106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4346" y="1216497"/>
            <a:ext cx="877588" cy="87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2587" y="2061649"/>
            <a:ext cx="1009179" cy="100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148" y="2940537"/>
            <a:ext cx="1024161" cy="102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3440" y="3948108"/>
            <a:ext cx="829574" cy="82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4"/>
          <p:cNvSpPr txBox="1">
            <a:spLocks noGrp="1"/>
          </p:cNvSpPr>
          <p:nvPr>
            <p:ph type="body" idx="1"/>
          </p:nvPr>
        </p:nvSpPr>
        <p:spPr>
          <a:xfrm>
            <a:off x="380198" y="646113"/>
            <a:ext cx="11483700" cy="1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800"/>
              <a:buNone/>
            </a:pPr>
            <a:r>
              <a:rPr lang="en-US"/>
              <a:t>More specifically  </a:t>
            </a:r>
            <a:endParaRPr/>
          </a:p>
        </p:txBody>
      </p:sp>
      <p:sp>
        <p:nvSpPr>
          <p:cNvPr id="591" name="Google Shape;591;p64"/>
          <p:cNvSpPr txBox="1">
            <a:spLocks noGrp="1"/>
          </p:cNvSpPr>
          <p:nvPr>
            <p:ph type="body" idx="2"/>
          </p:nvPr>
        </p:nvSpPr>
        <p:spPr>
          <a:xfrm>
            <a:off x="2698913" y="1863503"/>
            <a:ext cx="8721600" cy="4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To establish a dynamic saving network via Ecobank application to respond to street children needs</a:t>
            </a:r>
            <a:endParaRPr/>
          </a:p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400"/>
              <a:buFont typeface="Arial"/>
              <a:buNone/>
            </a:pPr>
            <a:endParaRPr/>
          </a:p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To develop a child-led action-research</a:t>
            </a:r>
            <a:endParaRPr/>
          </a:p>
        </p:txBody>
      </p:sp>
      <p:pic>
        <p:nvPicPr>
          <p:cNvPr id="592" name="Google Shape;592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874" y="17449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488" y="3941992"/>
            <a:ext cx="1241664" cy="1241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5"/>
          <p:cNvSpPr txBox="1">
            <a:spLocks noGrp="1"/>
          </p:cNvSpPr>
          <p:nvPr>
            <p:ph type="body" idx="1"/>
          </p:nvPr>
        </p:nvSpPr>
        <p:spPr>
          <a:xfrm>
            <a:off x="380198" y="646113"/>
            <a:ext cx="11483700" cy="1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800"/>
              <a:buNone/>
            </a:pPr>
            <a:r>
              <a:rPr lang="en-US"/>
              <a:t>How does it work?</a:t>
            </a:r>
            <a:endParaRPr/>
          </a:p>
        </p:txBody>
      </p:sp>
      <p:sp>
        <p:nvSpPr>
          <p:cNvPr id="599" name="Google Shape;599;p65"/>
          <p:cNvSpPr txBox="1">
            <a:spLocks noGrp="1"/>
          </p:cNvSpPr>
          <p:nvPr>
            <p:ph type="body" idx="2"/>
          </p:nvPr>
        </p:nvSpPr>
        <p:spPr>
          <a:xfrm>
            <a:off x="819876" y="1337734"/>
            <a:ext cx="106005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1. Open a bank account</a:t>
            </a:r>
            <a:endParaRPr/>
          </a:p>
        </p:txBody>
      </p:sp>
      <p:sp>
        <p:nvSpPr>
          <p:cNvPr id="600" name="Google Shape;600;p65"/>
          <p:cNvSpPr txBox="1"/>
          <p:nvPr/>
        </p:nvSpPr>
        <p:spPr>
          <a:xfrm>
            <a:off x="1156678" y="3808611"/>
            <a:ext cx="19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 Espoir</a:t>
            </a:r>
            <a:endParaRPr/>
          </a:p>
        </p:txBody>
      </p:sp>
      <p:cxnSp>
        <p:nvCxnSpPr>
          <p:cNvPr id="601" name="Google Shape;601;p65"/>
          <p:cNvCxnSpPr/>
          <p:nvPr/>
        </p:nvCxnSpPr>
        <p:spPr>
          <a:xfrm rot="10800000" flipH="1">
            <a:off x="3324145" y="1964401"/>
            <a:ext cx="2917200" cy="16932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02" name="Google Shape;602;p65"/>
          <p:cNvCxnSpPr/>
          <p:nvPr/>
        </p:nvCxnSpPr>
        <p:spPr>
          <a:xfrm>
            <a:off x="3324144" y="3657600"/>
            <a:ext cx="30453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603" name="Google Shape;603;p65" descr="https://d30y9cdsu7xlg0.cloudfront.net/png/1232505-20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0001" y="3181350"/>
            <a:ext cx="952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65"/>
          <p:cNvSpPr txBox="1"/>
          <p:nvPr/>
        </p:nvSpPr>
        <p:spPr>
          <a:xfrm>
            <a:off x="7734329" y="3254037"/>
            <a:ext cx="3637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a bank account through Tdh </a:t>
            </a:r>
            <a:endParaRPr/>
          </a:p>
        </p:txBody>
      </p:sp>
      <p:sp>
        <p:nvSpPr>
          <p:cNvPr id="605" name="Google Shape;605;p65"/>
          <p:cNvSpPr txBox="1"/>
          <p:nvPr/>
        </p:nvSpPr>
        <p:spPr>
          <a:xfrm>
            <a:off x="7734329" y="1742639"/>
            <a:ext cx="363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 Card for children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6" name="Google Shape;606;p65"/>
          <p:cNvCxnSpPr/>
          <p:nvPr/>
        </p:nvCxnSpPr>
        <p:spPr>
          <a:xfrm>
            <a:off x="3324145" y="3657600"/>
            <a:ext cx="2917200" cy="15630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07" name="Google Shape;607;p65"/>
          <p:cNvSpPr txBox="1"/>
          <p:nvPr/>
        </p:nvSpPr>
        <p:spPr>
          <a:xfrm>
            <a:off x="7728165" y="4954248"/>
            <a:ext cx="364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 Card in Point Espoir or by children themselves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8" name="Google Shape;60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0226" y="1639325"/>
            <a:ext cx="759790" cy="75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0228" y="4915432"/>
            <a:ext cx="806457" cy="80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2529" y="2676348"/>
            <a:ext cx="1227405" cy="1227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6"/>
          <p:cNvSpPr txBox="1">
            <a:spLocks noGrp="1"/>
          </p:cNvSpPr>
          <p:nvPr>
            <p:ph type="body" idx="1"/>
          </p:nvPr>
        </p:nvSpPr>
        <p:spPr>
          <a:xfrm>
            <a:off x="380198" y="646113"/>
            <a:ext cx="11483700" cy="1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ts val="2800"/>
              <a:buNone/>
            </a:pPr>
            <a:r>
              <a:rPr lang="en-US"/>
              <a:t>How does it work? </a:t>
            </a:r>
            <a:endParaRPr/>
          </a:p>
        </p:txBody>
      </p:sp>
      <p:sp>
        <p:nvSpPr>
          <p:cNvPr id="616" name="Google Shape;616;p66"/>
          <p:cNvSpPr txBox="1">
            <a:spLocks noGrp="1"/>
          </p:cNvSpPr>
          <p:nvPr>
            <p:ph type="body" idx="2"/>
          </p:nvPr>
        </p:nvSpPr>
        <p:spPr>
          <a:xfrm>
            <a:off x="819876" y="1322364"/>
            <a:ext cx="5276400" cy="4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2. storage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617" name="Google Shape;61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3605" y="1892608"/>
            <a:ext cx="759790" cy="75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6" descr="https://d30y9cdsu7xlg0.cloudfront.net/png/1232505-20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7938" y="1796253"/>
            <a:ext cx="952500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9" name="Google Shape;619;p66"/>
          <p:cNvCxnSpPr>
            <a:stCxn id="617" idx="3"/>
            <a:endCxn id="618" idx="1"/>
          </p:cNvCxnSpPr>
          <p:nvPr/>
        </p:nvCxnSpPr>
        <p:spPr>
          <a:xfrm>
            <a:off x="1933395" y="2272503"/>
            <a:ext cx="15246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20" name="Google Shape;620;p66"/>
          <p:cNvSpPr txBox="1"/>
          <p:nvPr/>
        </p:nvSpPr>
        <p:spPr>
          <a:xfrm>
            <a:off x="966565" y="2809677"/>
            <a:ext cx="134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Carte SIM child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66"/>
          <p:cNvSpPr txBox="1"/>
          <p:nvPr/>
        </p:nvSpPr>
        <p:spPr>
          <a:xfrm>
            <a:off x="3286830" y="2779168"/>
            <a:ext cx="151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Smartphone Point Espoir</a:t>
            </a:r>
            <a:endParaRPr/>
          </a:p>
        </p:txBody>
      </p:sp>
      <p:pic>
        <p:nvPicPr>
          <p:cNvPr id="622" name="Google Shape;622;p66" descr="https://d30y9cdsu7xlg0.cloudfront.net/png/1232505-20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0518" y="3409277"/>
            <a:ext cx="952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6"/>
          <p:cNvSpPr txBox="1"/>
          <p:nvPr/>
        </p:nvSpPr>
        <p:spPr>
          <a:xfrm>
            <a:off x="3359409" y="4392193"/>
            <a:ext cx="151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 Xpress</a:t>
            </a:r>
            <a:endParaRPr/>
          </a:p>
        </p:txBody>
      </p:sp>
      <p:pic>
        <p:nvPicPr>
          <p:cNvPr id="624" name="Google Shape;624;p66" descr="https://d30y9cdsu7xlg0.cloudfront.net/png/1232505-20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7110" y="3378862"/>
            <a:ext cx="952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66"/>
          <p:cNvSpPr txBox="1"/>
          <p:nvPr/>
        </p:nvSpPr>
        <p:spPr>
          <a:xfrm>
            <a:off x="6096001" y="4361777"/>
            <a:ext cx="151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Smartphone Point Espoir</a:t>
            </a:r>
            <a:endParaRPr/>
          </a:p>
        </p:txBody>
      </p:sp>
      <p:cxnSp>
        <p:nvCxnSpPr>
          <p:cNvPr id="626" name="Google Shape;626;p66"/>
          <p:cNvCxnSpPr/>
          <p:nvPr/>
        </p:nvCxnSpPr>
        <p:spPr>
          <a:xfrm>
            <a:off x="4746795" y="3873874"/>
            <a:ext cx="13491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27" name="Google Shape;627;p66"/>
          <p:cNvSpPr txBox="1"/>
          <p:nvPr/>
        </p:nvSpPr>
        <p:spPr>
          <a:xfrm>
            <a:off x="6267112" y="5710338"/>
            <a:ext cx="151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Cash child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66"/>
          <p:cNvSpPr txBox="1"/>
          <p:nvPr/>
        </p:nvSpPr>
        <p:spPr>
          <a:xfrm>
            <a:off x="9815890" y="5705135"/>
            <a:ext cx="151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 Xpress</a:t>
            </a:r>
            <a:endParaRPr/>
          </a:p>
        </p:txBody>
      </p:sp>
      <p:cxnSp>
        <p:nvCxnSpPr>
          <p:cNvPr id="629" name="Google Shape;629;p66"/>
          <p:cNvCxnSpPr/>
          <p:nvPr/>
        </p:nvCxnSpPr>
        <p:spPr>
          <a:xfrm>
            <a:off x="8068213" y="5404908"/>
            <a:ext cx="13491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630" name="Google Shape;630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4454" y="5025570"/>
            <a:ext cx="694659" cy="694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1" name="Google Shape;631;p66"/>
          <p:cNvGrpSpPr/>
          <p:nvPr/>
        </p:nvGrpSpPr>
        <p:grpSpPr>
          <a:xfrm>
            <a:off x="9586485" y="4331362"/>
            <a:ext cx="1346361" cy="1289564"/>
            <a:chOff x="7408018" y="4331362"/>
            <a:chExt cx="1346361" cy="1289564"/>
          </a:xfrm>
        </p:grpSpPr>
        <p:pic>
          <p:nvPicPr>
            <p:cNvPr id="632" name="Google Shape;632;p6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08018" y="4331362"/>
              <a:ext cx="1289564" cy="1289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3" name="Google Shape;633;p66" descr="https://d30y9cdsu7xlg0.cloudfront.net/png/1232505-200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231159" y="4581344"/>
              <a:ext cx="523220" cy="5232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4" name="Google Shape;634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1441" y="4219144"/>
            <a:ext cx="1778647" cy="237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67060" y="473785"/>
            <a:ext cx="3162038" cy="23715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7"/>
          <p:cNvSpPr txBox="1"/>
          <p:nvPr/>
        </p:nvSpPr>
        <p:spPr>
          <a:xfrm>
            <a:off x="8112224" y="1412776"/>
            <a:ext cx="3649200" cy="3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1" name="Google Shape;641;p67" descr="sweetie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24744"/>
            <a:ext cx="8953515" cy="48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7"/>
          <p:cNvSpPr txBox="1"/>
          <p:nvPr/>
        </p:nvSpPr>
        <p:spPr>
          <a:xfrm>
            <a:off x="7918848" y="0"/>
            <a:ext cx="4273200" cy="6858000"/>
          </a:xfrm>
          <a:prstGeom prst="rect">
            <a:avLst/>
          </a:prstGeom>
          <a:solidFill>
            <a:srgbClr val="EF49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virtualized child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24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chatbot facility and 3D imagery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🡪mapping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🡪 measuring 🡪combating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child sexual abuse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3" name="Google Shape;643;p67" descr="TdH_logo+payoff_FC_ENG_wittera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3819" y="5733256"/>
            <a:ext cx="4464051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7"/>
          <p:cNvSpPr txBox="1">
            <a:spLocks noGrp="1"/>
          </p:cNvSpPr>
          <p:nvPr>
            <p:ph type="title"/>
          </p:nvPr>
        </p:nvSpPr>
        <p:spPr>
          <a:xfrm>
            <a:off x="431371" y="274638"/>
            <a:ext cx="11151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lt1"/>
                </a:solidFill>
              </a:rPr>
              <a:t>Sweetie 2.0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pedophiles”)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0" name="Google Shape;650;p68"/>
          <p:cNvSpPr txBox="1">
            <a:spLocks noGrp="1"/>
          </p:cNvSpPr>
          <p:nvPr>
            <p:ph type="body" idx="1"/>
          </p:nvPr>
        </p:nvSpPr>
        <p:spPr>
          <a:xfrm>
            <a:off x="624416" y="1628775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8"/>
          <p:cNvSpPr/>
          <p:nvPr/>
        </p:nvSpPr>
        <p:spPr>
          <a:xfrm>
            <a:off x="623392" y="548680"/>
            <a:ext cx="11041200" cy="55437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4934">
                  <a:alpha val="49411"/>
                </a:srgbClr>
              </a:gs>
              <a:gs pos="100000">
                <a:srgbClr val="A8332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Sweetie 1.0- 2013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Highlight the phenomenon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Sweetie 2.0 2016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we achieved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Brainstorming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pedophiles”)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8" name="Google Shape;658;p69"/>
          <p:cNvSpPr txBox="1">
            <a:spLocks noGrp="1"/>
          </p:cNvSpPr>
          <p:nvPr>
            <p:ph type="body" idx="1"/>
          </p:nvPr>
        </p:nvSpPr>
        <p:spPr>
          <a:xfrm>
            <a:off x="624416" y="1628775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69"/>
          <p:cNvSpPr/>
          <p:nvPr/>
        </p:nvSpPr>
        <p:spPr>
          <a:xfrm>
            <a:off x="623392" y="548680"/>
            <a:ext cx="11041200" cy="55437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4934">
                  <a:alpha val="49411"/>
                </a:srgbClr>
              </a:gs>
              <a:gs pos="100000">
                <a:srgbClr val="A8332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Sweetie 1.0 – 2013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 researchers, 10 weeks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Well over 20,000 contacts (20,172)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1,000 perpetrators identified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71 different countries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Handed over to law enforcement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>
            <a:spLocks noGrp="1"/>
          </p:cNvSpPr>
          <p:nvPr>
            <p:ph type="title"/>
          </p:nvPr>
        </p:nvSpPr>
        <p:spPr>
          <a:xfrm>
            <a:off x="3302758" y="271394"/>
            <a:ext cx="7956640" cy="4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Concept of the ChildHub: problems at the start </a:t>
            </a:r>
            <a:endParaRPr sz="3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43"/>
          <p:cNvSpPr txBox="1"/>
          <p:nvPr/>
        </p:nvSpPr>
        <p:spPr>
          <a:xfrm>
            <a:off x="6229352" y="1569848"/>
            <a:ext cx="5594445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Lack of multisector approach </a:t>
            </a:r>
            <a:endParaRPr/>
          </a:p>
          <a:p>
            <a:pPr marL="17145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Inefficient Collaborations </a:t>
            </a:r>
            <a:endParaRPr/>
          </a:p>
          <a:p>
            <a:pPr marL="1714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Insufficient training, support, motivation of professionals</a:t>
            </a: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Impact on the quality of services</a:t>
            </a:r>
            <a:endParaRPr/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2" name="Google Shape;28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58523"/>
            <a:ext cx="5962650" cy="39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721" y="803739"/>
            <a:ext cx="9603969" cy="540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71" descr="C:\Users\Bob\Desktop\scrip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2400" y="1802366"/>
            <a:ext cx="9433047" cy="3593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2"/>
          <p:cNvSpPr/>
          <p:nvPr/>
        </p:nvSpPr>
        <p:spPr>
          <a:xfrm>
            <a:off x="8208235" y="1052736"/>
            <a:ext cx="3264300" cy="100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p72" descr="leid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6267" y="1124744"/>
            <a:ext cx="2160240" cy="91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2" descr="volto-labs-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3499" y="890464"/>
            <a:ext cx="1440300" cy="14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8" name="Google Shape;678;p72" descr="efc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0096" y="5301208"/>
            <a:ext cx="3456384" cy="77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2" descr="NPL-logo-20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9456" y="2852936"/>
            <a:ext cx="1944216" cy="127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2" descr="tilburg_university_logo_transparan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71160" y="2852936"/>
            <a:ext cx="3101700" cy="1258500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681" name="Google Shape;681;p72" descr="sweeti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75787" y="2564904"/>
            <a:ext cx="3581100" cy="178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82" name="Google Shape;682;p72"/>
          <p:cNvSpPr txBox="1">
            <a:spLocks noGrp="1"/>
          </p:cNvSpPr>
          <p:nvPr>
            <p:ph type="title"/>
          </p:nvPr>
        </p:nvSpPr>
        <p:spPr>
          <a:xfrm>
            <a:off x="527381" y="332656"/>
            <a:ext cx="1075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lt2"/>
                </a:solidFill>
              </a:rPr>
              <a:t>What we achieved</a:t>
            </a:r>
            <a:endParaRPr sz="3600">
              <a:solidFill>
                <a:schemeClr val="lt2"/>
              </a:solidFill>
            </a:endParaRPr>
          </a:p>
        </p:txBody>
      </p:sp>
      <p:sp>
        <p:nvSpPr>
          <p:cNvPr id="683" name="Google Shape;683;p72"/>
          <p:cNvSpPr txBox="1"/>
          <p:nvPr/>
        </p:nvSpPr>
        <p:spPr>
          <a:xfrm>
            <a:off x="527381" y="5013176"/>
            <a:ext cx="4704300" cy="5847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LE agencies</a:t>
            </a:r>
            <a:endParaRPr sz="3200" b="1" i="0" u="none" strike="noStrike" cap="none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3"/>
          <p:cNvSpPr txBox="1"/>
          <p:nvPr/>
        </p:nvSpPr>
        <p:spPr>
          <a:xfrm>
            <a:off x="8112224" y="0"/>
            <a:ext cx="4128300" cy="6858000"/>
          </a:xfrm>
          <a:prstGeom prst="rect">
            <a:avLst/>
          </a:prstGeom>
          <a:solidFill>
            <a:srgbClr val="EF49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9" name="Google Shape;689;p73" descr="TdH_logo+payoff_FC_ENG_wittera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9933" y="5632152"/>
            <a:ext cx="4464051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Brainstorming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91" name="Google Shape;691;p73"/>
          <p:cNvSpPr txBox="1">
            <a:spLocks noGrp="1"/>
          </p:cNvSpPr>
          <p:nvPr>
            <p:ph type="body" idx="1"/>
          </p:nvPr>
        </p:nvSpPr>
        <p:spPr>
          <a:xfrm>
            <a:off x="624416" y="1628775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🡪AI improved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(Avatar and chatscript)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🡪Audio recording 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(Google assistant)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</a:pPr>
            <a:r>
              <a:rPr lang="en-US" i="1">
                <a:solidFill>
                  <a:schemeClr val="lt1"/>
                </a:solidFill>
              </a:rPr>
              <a:t>🡪This person does not exist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🡪Predictive policing?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Noto Sans Symbols"/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2" name="Google Shape;692;p73" descr="Captur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4205904"/>
            <a:ext cx="4248472" cy="228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4"/>
          <p:cNvSpPr txBox="1"/>
          <p:nvPr/>
        </p:nvSpPr>
        <p:spPr>
          <a:xfrm>
            <a:off x="8112224" y="0"/>
            <a:ext cx="4128300" cy="6858000"/>
          </a:xfrm>
          <a:prstGeom prst="rect">
            <a:avLst/>
          </a:prstGeom>
          <a:solidFill>
            <a:srgbClr val="EF49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8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8" name="Google Shape;698;p74" descr="TdH_logo+payoff_FC_ENG_wittera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9933" y="5632152"/>
            <a:ext cx="4464051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74"/>
          <p:cNvSpPr txBox="1"/>
          <p:nvPr/>
        </p:nvSpPr>
        <p:spPr>
          <a:xfrm>
            <a:off x="431371" y="2132856"/>
            <a:ext cx="7776900" cy="1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Failure is an option here. If things are not failing, you are not innovating enough. </a:t>
            </a:r>
            <a:b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Elon  Musk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0" name="Google Shape;700;p74" descr="mus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371" y="3780062"/>
            <a:ext cx="3600401" cy="2024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>
            <a:spLocks noGrp="1"/>
          </p:cNvSpPr>
          <p:nvPr>
            <p:ph type="title"/>
          </p:nvPr>
        </p:nvSpPr>
        <p:spPr>
          <a:xfrm>
            <a:off x="3205547" y="518957"/>
            <a:ext cx="7956640" cy="4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ChildHub solution  </a:t>
            </a:r>
            <a:endParaRPr sz="3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44"/>
          <p:cNvSpPr txBox="1"/>
          <p:nvPr/>
        </p:nvSpPr>
        <p:spPr>
          <a:xfrm>
            <a:off x="6597555" y="2764175"/>
            <a:ext cx="5594445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Regional Community of Practices combining traditional face-to-face means with latest digital solutions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9" name="Google Shape;28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04003"/>
            <a:ext cx="6250673" cy="416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9813" y="153172"/>
            <a:ext cx="1467420" cy="1467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5" descr="C:\Users\egeneral\Desktop\screenshot 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3848" y="15336"/>
            <a:ext cx="8954814" cy="683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3776" y="1017586"/>
            <a:ext cx="1197329" cy="119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043" y="2288178"/>
            <a:ext cx="1270592" cy="127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72043" y="3522788"/>
            <a:ext cx="1270592" cy="127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11" y="4793380"/>
            <a:ext cx="1197329" cy="119732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6"/>
          <p:cNvSpPr txBox="1"/>
          <p:nvPr/>
        </p:nvSpPr>
        <p:spPr>
          <a:xfrm>
            <a:off x="2163155" y="944309"/>
            <a:ext cx="9270749" cy="698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Regional Management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2 persons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Part-time Associates in </a:t>
            </a:r>
            <a:r>
              <a:rPr lang="en-US" sz="28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8 countries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 volunteers and interns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229 Resource Persons</a:t>
            </a:r>
            <a:endParaRPr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6,400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child protection professionals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230,000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visitors on 1,020,077 webpages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Collaborative, multi-partners and multi-disciplinary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+10 universities, +15 NGOs, government representatives, etc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Multi-lingual: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English, Romanian, Bulgarian, Albanian, Hungarian, SCB languages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+ Russian &amp; Ukrainian 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72041" y="-253007"/>
            <a:ext cx="1270592" cy="127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452" y="2823886"/>
            <a:ext cx="1469768" cy="146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606" y="1305739"/>
            <a:ext cx="609551" cy="60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446" y="5139830"/>
            <a:ext cx="521922" cy="52192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6"/>
          <p:cNvSpPr txBox="1"/>
          <p:nvPr/>
        </p:nvSpPr>
        <p:spPr>
          <a:xfrm>
            <a:off x="2517569" y="249382"/>
            <a:ext cx="67214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Who We Are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6482"/>
            <a:ext cx="12119573" cy="636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3989" y="236482"/>
            <a:ext cx="3085443" cy="89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>
            <a:spLocks noGrp="1"/>
          </p:cNvSpPr>
          <p:nvPr>
            <p:ph type="title"/>
          </p:nvPr>
        </p:nvSpPr>
        <p:spPr>
          <a:xfrm>
            <a:off x="1744848" y="314679"/>
            <a:ext cx="6825805" cy="139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Combined face to face and digital community of practices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8"/>
          <p:cNvSpPr/>
          <p:nvPr/>
        </p:nvSpPr>
        <p:spPr>
          <a:xfrm>
            <a:off x="686623" y="615954"/>
            <a:ext cx="845856" cy="845856"/>
          </a:xfrm>
          <a:prstGeom prst="ellipse">
            <a:avLst/>
          </a:prstGeom>
          <a:solidFill>
            <a:srgbClr val="F0B1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3BAF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154" y="739187"/>
            <a:ext cx="556794" cy="55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74255" y="-102205"/>
            <a:ext cx="1270592" cy="127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8" descr="O:\SHARED_FOLDERS\PROJECTS\UNICEF_Childhub\Photos\Slovenia photos\DSC_007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8410" y="261610"/>
            <a:ext cx="2677483" cy="1777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48"/>
          <p:cNvGrpSpPr/>
          <p:nvPr/>
        </p:nvGrpSpPr>
        <p:grpSpPr>
          <a:xfrm>
            <a:off x="1533643" y="2179969"/>
            <a:ext cx="9538712" cy="4416421"/>
            <a:chOff x="1164" y="0"/>
            <a:chExt cx="9538712" cy="4416421"/>
          </a:xfrm>
        </p:grpSpPr>
        <p:sp>
          <p:nvSpPr>
            <p:cNvPr id="327" name="Google Shape;327;p48"/>
            <p:cNvSpPr/>
            <p:nvPr/>
          </p:nvSpPr>
          <p:spPr>
            <a:xfrm>
              <a:off x="1164" y="0"/>
              <a:ext cx="3028162" cy="4416421"/>
            </a:xfrm>
            <a:prstGeom prst="roundRect">
              <a:avLst>
                <a:gd name="adj" fmla="val 1000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8"/>
            <p:cNvSpPr txBox="1"/>
            <p:nvPr/>
          </p:nvSpPr>
          <p:spPr>
            <a:xfrm>
              <a:off x="1164" y="0"/>
              <a:ext cx="3028162" cy="13249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975" tIns="220975" rIns="220975" bIns="220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800"/>
                <a:buFont typeface="Calibri"/>
                <a:buNone/>
              </a:pPr>
              <a:r>
                <a:rPr lang="en-US" sz="5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Digital</a:t>
              </a:r>
              <a:endParaRPr sz="5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48"/>
            <p:cNvSpPr/>
            <p:nvPr/>
          </p:nvSpPr>
          <p:spPr>
            <a:xfrm>
              <a:off x="303980" y="1325761"/>
              <a:ext cx="2422530" cy="51091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8"/>
            <p:cNvSpPr txBox="1"/>
            <p:nvPr/>
          </p:nvSpPr>
          <p:spPr>
            <a:xfrm>
              <a:off x="318944" y="1340725"/>
              <a:ext cx="2392602" cy="480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Online Library</a:t>
              </a:r>
              <a:endParaRPr/>
            </a:p>
          </p:txBody>
        </p:sp>
        <p:sp>
          <p:nvSpPr>
            <p:cNvPr id="331" name="Google Shape;331;p48"/>
            <p:cNvSpPr/>
            <p:nvPr/>
          </p:nvSpPr>
          <p:spPr>
            <a:xfrm>
              <a:off x="303980" y="1915282"/>
              <a:ext cx="2422530" cy="51091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8"/>
            <p:cNvSpPr txBox="1"/>
            <p:nvPr/>
          </p:nvSpPr>
          <p:spPr>
            <a:xfrm>
              <a:off x="318944" y="1930246"/>
              <a:ext cx="2392602" cy="480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92 newsletters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48"/>
            <p:cNvSpPr/>
            <p:nvPr/>
          </p:nvSpPr>
          <p:spPr>
            <a:xfrm>
              <a:off x="303980" y="2504804"/>
              <a:ext cx="2422530" cy="51091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8"/>
            <p:cNvSpPr txBox="1"/>
            <p:nvPr/>
          </p:nvSpPr>
          <p:spPr>
            <a:xfrm>
              <a:off x="318944" y="2519768"/>
              <a:ext cx="2392602" cy="480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 e-learnings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48"/>
            <p:cNvSpPr/>
            <p:nvPr/>
          </p:nvSpPr>
          <p:spPr>
            <a:xfrm>
              <a:off x="303980" y="3094325"/>
              <a:ext cx="2422530" cy="51091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8"/>
            <p:cNvSpPr txBox="1"/>
            <p:nvPr/>
          </p:nvSpPr>
          <p:spPr>
            <a:xfrm>
              <a:off x="318944" y="3109289"/>
              <a:ext cx="2392602" cy="480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84 webinars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48"/>
            <p:cNvSpPr/>
            <p:nvPr/>
          </p:nvSpPr>
          <p:spPr>
            <a:xfrm>
              <a:off x="303980" y="3683846"/>
              <a:ext cx="2422530" cy="51091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8"/>
            <p:cNvSpPr txBox="1"/>
            <p:nvPr/>
          </p:nvSpPr>
          <p:spPr>
            <a:xfrm>
              <a:off x="318944" y="3698810"/>
              <a:ext cx="2392602" cy="480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43 case discussions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8"/>
            <p:cNvSpPr/>
            <p:nvPr/>
          </p:nvSpPr>
          <p:spPr>
            <a:xfrm>
              <a:off x="3256439" y="0"/>
              <a:ext cx="3028162" cy="4416421"/>
            </a:xfrm>
            <a:prstGeom prst="roundRect">
              <a:avLst>
                <a:gd name="adj" fmla="val 1000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8"/>
            <p:cNvSpPr txBox="1"/>
            <p:nvPr/>
          </p:nvSpPr>
          <p:spPr>
            <a:xfrm>
              <a:off x="3256439" y="0"/>
              <a:ext cx="3028162" cy="13249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975" tIns="220975" rIns="220975" bIns="220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800"/>
                <a:buFont typeface="Calibri"/>
                <a:buNone/>
              </a:pPr>
              <a:r>
                <a:rPr lang="en-US" sz="5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Regional</a:t>
              </a:r>
              <a:endParaRPr sz="5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48"/>
            <p:cNvSpPr/>
            <p:nvPr/>
          </p:nvSpPr>
          <p:spPr>
            <a:xfrm>
              <a:off x="3559255" y="1325034"/>
              <a:ext cx="2422530" cy="64337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8"/>
            <p:cNvSpPr txBox="1"/>
            <p:nvPr/>
          </p:nvSpPr>
          <p:spPr>
            <a:xfrm>
              <a:off x="3578099" y="1343878"/>
              <a:ext cx="2384842" cy="605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 Research and thematic reports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48"/>
            <p:cNvSpPr/>
            <p:nvPr/>
          </p:nvSpPr>
          <p:spPr>
            <a:xfrm>
              <a:off x="3559255" y="2067393"/>
              <a:ext cx="2422530" cy="64337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8"/>
            <p:cNvSpPr txBox="1"/>
            <p:nvPr/>
          </p:nvSpPr>
          <p:spPr>
            <a:xfrm>
              <a:off x="3578099" y="2086237"/>
              <a:ext cx="2384842" cy="605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 Annual Conferences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48"/>
            <p:cNvSpPr/>
            <p:nvPr/>
          </p:nvSpPr>
          <p:spPr>
            <a:xfrm>
              <a:off x="3559255" y="2809753"/>
              <a:ext cx="2422530" cy="64337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8"/>
            <p:cNvSpPr txBox="1"/>
            <p:nvPr/>
          </p:nvSpPr>
          <p:spPr>
            <a:xfrm>
              <a:off x="3578099" y="2828597"/>
              <a:ext cx="2384842" cy="605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Regional ToT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48"/>
            <p:cNvSpPr/>
            <p:nvPr/>
          </p:nvSpPr>
          <p:spPr>
            <a:xfrm>
              <a:off x="3559255" y="3552113"/>
              <a:ext cx="2422530" cy="64337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8"/>
            <p:cNvSpPr txBox="1"/>
            <p:nvPr/>
          </p:nvSpPr>
          <p:spPr>
            <a:xfrm>
              <a:off x="3578099" y="3570957"/>
              <a:ext cx="2384842" cy="605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Regional exchange visits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48"/>
            <p:cNvSpPr/>
            <p:nvPr/>
          </p:nvSpPr>
          <p:spPr>
            <a:xfrm>
              <a:off x="6511714" y="0"/>
              <a:ext cx="3028162" cy="4416421"/>
            </a:xfrm>
            <a:prstGeom prst="roundRect">
              <a:avLst>
                <a:gd name="adj" fmla="val 1000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8"/>
            <p:cNvSpPr txBox="1"/>
            <p:nvPr/>
          </p:nvSpPr>
          <p:spPr>
            <a:xfrm>
              <a:off x="6511714" y="0"/>
              <a:ext cx="3028162" cy="13249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975" tIns="220975" rIns="220975" bIns="220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800"/>
                <a:buFont typeface="Calibri"/>
                <a:buNone/>
              </a:pPr>
              <a:r>
                <a:rPr lang="en-US" sz="5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National</a:t>
              </a:r>
              <a:endParaRPr sz="5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48"/>
            <p:cNvSpPr/>
            <p:nvPr/>
          </p:nvSpPr>
          <p:spPr>
            <a:xfrm>
              <a:off x="6814530" y="1325034"/>
              <a:ext cx="2422530" cy="64337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8"/>
            <p:cNvSpPr txBox="1"/>
            <p:nvPr/>
          </p:nvSpPr>
          <p:spPr>
            <a:xfrm>
              <a:off x="6833374" y="1343878"/>
              <a:ext cx="2384842" cy="605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 national studies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48"/>
            <p:cNvSpPr/>
            <p:nvPr/>
          </p:nvSpPr>
          <p:spPr>
            <a:xfrm>
              <a:off x="6814530" y="2067393"/>
              <a:ext cx="2422530" cy="64337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8"/>
            <p:cNvSpPr txBox="1"/>
            <p:nvPr/>
          </p:nvSpPr>
          <p:spPr>
            <a:xfrm>
              <a:off x="6833374" y="2086237"/>
              <a:ext cx="2384842" cy="605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24 National Round Tables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48"/>
            <p:cNvSpPr/>
            <p:nvPr/>
          </p:nvSpPr>
          <p:spPr>
            <a:xfrm>
              <a:off x="6814530" y="2809753"/>
              <a:ext cx="2422530" cy="64337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8"/>
            <p:cNvSpPr txBox="1"/>
            <p:nvPr/>
          </p:nvSpPr>
          <p:spPr>
            <a:xfrm>
              <a:off x="6833374" y="2828597"/>
              <a:ext cx="2384842" cy="605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26 local trainings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48"/>
            <p:cNvSpPr/>
            <p:nvPr/>
          </p:nvSpPr>
          <p:spPr>
            <a:xfrm>
              <a:off x="6814530" y="3552113"/>
              <a:ext cx="2422530" cy="64337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8"/>
            <p:cNvSpPr txBox="1"/>
            <p:nvPr/>
          </p:nvSpPr>
          <p:spPr>
            <a:xfrm>
              <a:off x="6833374" y="3570957"/>
              <a:ext cx="2384842" cy="605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36175" rIns="48250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National advocacy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9"/>
          <p:cNvSpPr/>
          <p:nvPr/>
        </p:nvSpPr>
        <p:spPr>
          <a:xfrm>
            <a:off x="9445106" y="5619626"/>
            <a:ext cx="2294901" cy="84919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9"/>
          <p:cNvSpPr/>
          <p:nvPr/>
        </p:nvSpPr>
        <p:spPr>
          <a:xfrm>
            <a:off x="9445106" y="4270995"/>
            <a:ext cx="2294901" cy="84919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9"/>
          <p:cNvSpPr/>
          <p:nvPr/>
        </p:nvSpPr>
        <p:spPr>
          <a:xfrm>
            <a:off x="6494306" y="4270992"/>
            <a:ext cx="2328059" cy="83361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9"/>
          <p:cNvSpPr/>
          <p:nvPr/>
        </p:nvSpPr>
        <p:spPr>
          <a:xfrm>
            <a:off x="3747506" y="4270995"/>
            <a:ext cx="2356328" cy="84919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9"/>
          <p:cNvSpPr/>
          <p:nvPr/>
        </p:nvSpPr>
        <p:spPr>
          <a:xfrm>
            <a:off x="935935" y="4228455"/>
            <a:ext cx="2328492" cy="84919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5387" y="2959234"/>
            <a:ext cx="2404620" cy="8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4306" y="2967126"/>
            <a:ext cx="2334335" cy="8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8030" y="1645832"/>
            <a:ext cx="2334335" cy="86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5387" y="1609641"/>
            <a:ext cx="2404620" cy="89081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9"/>
          <p:cNvSpPr/>
          <p:nvPr/>
        </p:nvSpPr>
        <p:spPr>
          <a:xfrm>
            <a:off x="3779237" y="2918592"/>
            <a:ext cx="2324597" cy="89446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9"/>
          <p:cNvSpPr/>
          <p:nvPr/>
        </p:nvSpPr>
        <p:spPr>
          <a:xfrm>
            <a:off x="936311" y="2884240"/>
            <a:ext cx="2328116" cy="928818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0411" y="1646220"/>
            <a:ext cx="2373423" cy="87925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9"/>
          <p:cNvSpPr/>
          <p:nvPr/>
        </p:nvSpPr>
        <p:spPr>
          <a:xfrm>
            <a:off x="936311" y="1646220"/>
            <a:ext cx="2328116" cy="86438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9"/>
          <p:cNvSpPr txBox="1">
            <a:spLocks noGrp="1"/>
          </p:cNvSpPr>
          <p:nvPr>
            <p:ph type="title"/>
          </p:nvPr>
        </p:nvSpPr>
        <p:spPr>
          <a:xfrm>
            <a:off x="838200" y="783690"/>
            <a:ext cx="10515600" cy="4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Open Sans"/>
              <a:buNone/>
            </a:pPr>
            <a:r>
              <a:rPr lang="en-US" sz="2400" b="1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</a:rPr>
              <a:t>RESULTS 2015-2019</a:t>
            </a:r>
            <a:endParaRPr sz="2400" b="1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779" y="418923"/>
            <a:ext cx="1197329" cy="95267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9"/>
          <p:cNvSpPr/>
          <p:nvPr/>
        </p:nvSpPr>
        <p:spPr>
          <a:xfrm>
            <a:off x="689516" y="540019"/>
            <a:ext cx="845856" cy="701325"/>
          </a:xfrm>
          <a:prstGeom prst="ellipse">
            <a:avLst/>
          </a:prstGeom>
          <a:solidFill>
            <a:srgbClr val="DF2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AF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046" y="616865"/>
            <a:ext cx="556795" cy="55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440512" y="-190259"/>
            <a:ext cx="1270592" cy="1270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9"/>
          <p:cNvSpPr txBox="1"/>
          <p:nvPr/>
        </p:nvSpPr>
        <p:spPr>
          <a:xfrm>
            <a:off x="935935" y="1794299"/>
            <a:ext cx="2250909" cy="706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500 people trained face-to-face </a:t>
            </a:r>
            <a:endParaRPr sz="1400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49"/>
          <p:cNvSpPr txBox="1"/>
          <p:nvPr/>
        </p:nvSpPr>
        <p:spPr>
          <a:xfrm>
            <a:off x="9422633" y="1776014"/>
            <a:ext cx="2211279" cy="58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3,400 attended ChildHub offline events</a:t>
            </a:r>
            <a:r>
              <a:rPr lang="en-US" sz="1400" b="1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1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49"/>
          <p:cNvSpPr txBox="1"/>
          <p:nvPr/>
        </p:nvSpPr>
        <p:spPr>
          <a:xfrm>
            <a:off x="3954524" y="1788092"/>
            <a:ext cx="1983813" cy="579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70 trainers trained </a:t>
            </a:r>
            <a:r>
              <a:rPr lang="en-US" sz="1400" b="1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1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49"/>
          <p:cNvSpPr txBox="1"/>
          <p:nvPr/>
        </p:nvSpPr>
        <p:spPr>
          <a:xfrm>
            <a:off x="9489978" y="3103719"/>
            <a:ext cx="2076587" cy="58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400 people attended 43 case discussions</a:t>
            </a:r>
            <a:endParaRPr sz="1400" b="1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49"/>
          <p:cNvSpPr txBox="1"/>
          <p:nvPr/>
        </p:nvSpPr>
        <p:spPr>
          <a:xfrm>
            <a:off x="1155206" y="3075509"/>
            <a:ext cx="1815987" cy="58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2,200+ people attended 80 webinars </a:t>
            </a:r>
            <a:endParaRPr sz="1400" b="1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49"/>
          <p:cNvSpPr txBox="1"/>
          <p:nvPr/>
        </p:nvSpPr>
        <p:spPr>
          <a:xfrm>
            <a:off x="6557001" y="1813087"/>
            <a:ext cx="2196388" cy="58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468 people trained in the context of refugee crisis </a:t>
            </a:r>
            <a:endParaRPr sz="1400" b="1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7" name="Google Shape;387;p49"/>
          <p:cNvSpPr txBox="1"/>
          <p:nvPr/>
        </p:nvSpPr>
        <p:spPr>
          <a:xfrm>
            <a:off x="6746870" y="3058329"/>
            <a:ext cx="1970123" cy="737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2000"/>
              <a:buFont typeface="Open Sans"/>
              <a:buNone/>
            </a:pPr>
            <a:r>
              <a:rPr lang="en-US" sz="20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6400 members </a:t>
            </a:r>
            <a:endParaRPr sz="2000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49"/>
          <p:cNvSpPr txBox="1"/>
          <p:nvPr/>
        </p:nvSpPr>
        <p:spPr>
          <a:xfrm>
            <a:off x="1112444" y="4430919"/>
            <a:ext cx="1858749" cy="4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 b="1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230,000  visitors </a:t>
            </a: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to the </a:t>
            </a:r>
            <a:r>
              <a:rPr lang="en-US" sz="1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childhub.org</a:t>
            </a:r>
            <a:endParaRPr sz="1400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49"/>
          <p:cNvSpPr txBox="1"/>
          <p:nvPr/>
        </p:nvSpPr>
        <p:spPr>
          <a:xfrm>
            <a:off x="3861751" y="4333268"/>
            <a:ext cx="2211285" cy="77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A multilingual online library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 of 2745 items</a:t>
            </a:r>
            <a:endParaRPr sz="1400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49"/>
          <p:cNvSpPr txBox="1"/>
          <p:nvPr/>
        </p:nvSpPr>
        <p:spPr>
          <a:xfrm>
            <a:off x="9563215" y="4446867"/>
            <a:ext cx="2058684" cy="58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229 Resource persons mobilized in 8 countries</a:t>
            </a:r>
            <a:endParaRPr sz="1400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49"/>
          <p:cNvSpPr txBox="1"/>
          <p:nvPr/>
        </p:nvSpPr>
        <p:spPr>
          <a:xfrm>
            <a:off x="6731108" y="4430916"/>
            <a:ext cx="1854456" cy="58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3 research and thematic papers </a:t>
            </a:r>
            <a:endParaRPr sz="1400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49"/>
          <p:cNvSpPr txBox="1"/>
          <p:nvPr/>
        </p:nvSpPr>
        <p:spPr>
          <a:xfrm>
            <a:off x="9563215" y="5788823"/>
            <a:ext cx="2058684" cy="52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8 online courses in the  ChildHub Academy</a:t>
            </a:r>
            <a:endParaRPr sz="1400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49"/>
          <p:cNvSpPr txBox="1"/>
          <p:nvPr/>
        </p:nvSpPr>
        <p:spPr>
          <a:xfrm>
            <a:off x="3861750" y="3076312"/>
            <a:ext cx="2076587" cy="579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Webinars: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91% satisfaction level</a:t>
            </a:r>
            <a:endParaRPr sz="1400" b="1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4" name="Google Shape;39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312" y="5579685"/>
            <a:ext cx="2328116" cy="853827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9"/>
          <p:cNvSpPr txBox="1"/>
          <p:nvPr/>
        </p:nvSpPr>
        <p:spPr>
          <a:xfrm>
            <a:off x="994730" y="5716278"/>
            <a:ext cx="2211279" cy="58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E4F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2D3E4F"/>
                </a:solidFill>
                <a:latin typeface="Open Sans"/>
                <a:ea typeface="Open Sans"/>
                <a:cs typeface="Open Sans"/>
                <a:sym typeface="Open Sans"/>
              </a:rPr>
              <a:t>100 volunteers and interns (research, communications, translations) </a:t>
            </a:r>
            <a:endParaRPr sz="1400">
              <a:solidFill>
                <a:srgbClr val="2D3E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p49"/>
          <p:cNvSpPr/>
          <p:nvPr/>
        </p:nvSpPr>
        <p:spPr>
          <a:xfrm>
            <a:off x="3779238" y="5619626"/>
            <a:ext cx="5049404" cy="84919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9"/>
          <p:cNvSpPr txBox="1"/>
          <p:nvPr/>
        </p:nvSpPr>
        <p:spPr>
          <a:xfrm>
            <a:off x="4056480" y="5753904"/>
            <a:ext cx="4685400" cy="58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</a:pPr>
            <a:r>
              <a:rPr lang="en-U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86% of professionals say ChildHub has improved their connections, cooperation, and level of knowledge 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1009</Words>
  <Application>Microsoft Office PowerPoint</Application>
  <PresentationFormat>Widescreen</PresentationFormat>
  <Paragraphs>238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Noto Sans Symbols</vt:lpstr>
      <vt:lpstr>Calibri</vt:lpstr>
      <vt:lpstr>Arial</vt:lpstr>
      <vt:lpstr>Lato</vt:lpstr>
      <vt:lpstr>Roboto</vt:lpstr>
      <vt:lpstr>Open Sans</vt:lpstr>
      <vt:lpstr>Office-téma</vt:lpstr>
      <vt:lpstr>Thème Office</vt:lpstr>
      <vt:lpstr>Office Theme</vt:lpstr>
      <vt:lpstr>PowerPoint Presentation</vt:lpstr>
      <vt:lpstr>Concept of the ChildHub: problems at the start </vt:lpstr>
      <vt:lpstr>Concept of the ChildHub: problems at the start </vt:lpstr>
      <vt:lpstr>The ChildHub solution  </vt:lpstr>
      <vt:lpstr>PowerPoint Presentation</vt:lpstr>
      <vt:lpstr>PowerPoint Presentation</vt:lpstr>
      <vt:lpstr>PowerPoint Presentation</vt:lpstr>
      <vt:lpstr>Combined face to face and digital community of practices</vt:lpstr>
      <vt:lpstr>RESULTS 2015-2019</vt:lpstr>
      <vt:lpstr>SUCCESSES</vt:lpstr>
      <vt:lpstr>What ChildHub users  say</vt:lpstr>
      <vt:lpstr> CHALLENGES </vt:lpstr>
      <vt:lpstr>PowerPoint Presentation</vt:lpstr>
      <vt:lpstr>PowerPoint Presentation</vt:lpstr>
      <vt:lpstr>PowerPoint Presentation</vt:lpstr>
      <vt:lpstr> budget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Sweetie 2.0</vt:lpstr>
      <vt:lpstr> pedophiles”)  </vt:lpstr>
      <vt:lpstr> pedophiles”)  </vt:lpstr>
      <vt:lpstr>PowerPoint Presentation</vt:lpstr>
      <vt:lpstr>PowerPoint Presentation</vt:lpstr>
      <vt:lpstr>What we achieved</vt:lpstr>
      <vt:lpstr>Brainstorming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Tamas KOMAROMI</cp:lastModifiedBy>
  <cp:revision>1</cp:revision>
  <dcterms:modified xsi:type="dcterms:W3CDTF">2021-03-04T14:34:09Z</dcterms:modified>
</cp:coreProperties>
</file>