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4322" r:id="rId2"/>
  </p:sldMasterIdLst>
  <p:notesMasterIdLst>
    <p:notesMasterId r:id="rId36"/>
  </p:notesMasterIdLst>
  <p:handoutMasterIdLst>
    <p:handoutMasterId r:id="rId37"/>
  </p:handoutMasterIdLst>
  <p:sldIdLst>
    <p:sldId id="256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F00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-1560" y="-6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fld id="{9D7484F8-A61E-4F4E-963D-E2C6998854FA}" type="datetimeFigureOut">
              <a:rPr lang="de-DE"/>
              <a:pPr>
                <a:defRPr/>
              </a:pPr>
              <a:t>13.06.2019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fld id="{9210E68B-E740-4291-ADF8-57C8F763BC8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0967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fld id="{A656F4D1-06C9-4BBF-9CB7-DD67C9FFC3A8}" type="datetimeFigureOut">
              <a:rPr lang="de-DE"/>
              <a:pPr>
                <a:defRPr/>
              </a:pPr>
              <a:t>13.06.2019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fld id="{1864F915-0129-47B5-9C18-639EB73347B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520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88F2D36A-A537-4AB8-BBAC-F9143E4436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293E1F7D-311E-4A01-8ACD-EB84653C5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UA" altLang="ru-UA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80101AB1-5984-4D12-B7F4-EDF0A1A89C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3DF6F-CDAB-424F-9DA0-D8FCCCD0735C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bh\Desktop\PPT choix photo\Base\jordan_human-crises_others_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2" r="6815" b="9245"/>
          <a:stretch>
            <a:fillRect/>
          </a:stretch>
        </p:blipFill>
        <p:spPr bwMode="auto">
          <a:xfrm>
            <a:off x="0" y="0"/>
            <a:ext cx="91440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642" b="19542"/>
          <a:stretch>
            <a:fillRect/>
          </a:stretch>
        </p:blipFill>
        <p:spPr bwMode="auto">
          <a:xfrm>
            <a:off x="0" y="45735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4"/>
          <p:cNvSpPr txBox="1"/>
          <p:nvPr/>
        </p:nvSpPr>
        <p:spPr>
          <a:xfrm>
            <a:off x="74706" y="99976"/>
            <a:ext cx="123111" cy="1409205"/>
          </a:xfrm>
          <a:prstGeom prst="rect">
            <a:avLst/>
          </a:prstGeom>
          <a:noFill/>
        </p:spPr>
        <p:txBody>
          <a:bodyPr vert="vert270" lIns="0" tIns="0" rIns="0" bIns="0">
            <a:spAutoFit/>
          </a:bodyPr>
          <a:lstStyle/>
          <a:p>
            <a:pPr algn="r">
              <a:defRPr/>
            </a:pPr>
            <a:r>
              <a:rPr lang="en-GB" sz="800" dirty="0">
                <a:solidFill>
                  <a:schemeClr val="bg1"/>
                </a:solidFill>
                <a:ea typeface="Geneva" charset="-128"/>
                <a:cs typeface="+mn-cs"/>
              </a:rPr>
              <a:t>©</a:t>
            </a:r>
            <a:r>
              <a:rPr lang="en-GB" sz="800" dirty="0" err="1">
                <a:solidFill>
                  <a:schemeClr val="bg1"/>
                </a:solidFill>
                <a:ea typeface="Geneva" charset="-128"/>
                <a:cs typeface="+mn-cs"/>
              </a:rPr>
              <a:t>Tdh</a:t>
            </a:r>
            <a:r>
              <a:rPr lang="en-GB" sz="800" dirty="0">
                <a:solidFill>
                  <a:schemeClr val="bg1"/>
                </a:solidFill>
                <a:ea typeface="Geneva" charset="-128"/>
                <a:cs typeface="+mn-cs"/>
              </a:rPr>
              <a:t>  -  Jordan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5995988"/>
            <a:ext cx="29511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platzhalter 30"/>
          <p:cNvSpPr>
            <a:spLocks noGrp="1"/>
          </p:cNvSpPr>
          <p:nvPr>
            <p:ph type="body" sz="quarter" idx="13"/>
          </p:nvPr>
        </p:nvSpPr>
        <p:spPr>
          <a:xfrm>
            <a:off x="261938" y="5203189"/>
            <a:ext cx="7929562" cy="56673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EE7F00"/>
                </a:solidFill>
              </a:defRPr>
            </a:lvl1pPr>
          </a:lstStyle>
          <a:p>
            <a:pPr lvl="0"/>
            <a:r>
              <a:rPr lang="en-US" altLang="fr-FR"/>
              <a:t>Edit Master text styles</a:t>
            </a:r>
          </a:p>
        </p:txBody>
      </p:sp>
      <p:sp>
        <p:nvSpPr>
          <p:cNvPr id="8" name="Textplatzhalter 25"/>
          <p:cNvSpPr>
            <a:spLocks noGrp="1"/>
          </p:cNvSpPr>
          <p:nvPr>
            <p:ph type="body" sz="quarter" idx="11"/>
          </p:nvPr>
        </p:nvSpPr>
        <p:spPr>
          <a:xfrm>
            <a:off x="261938" y="6154740"/>
            <a:ext cx="3876361" cy="36512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altLang="fr-F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24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bh\Desktop\PPT choix photo\Base\Europe\IMG_0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7" b="18678"/>
          <a:stretch>
            <a:fillRect/>
          </a:stretch>
        </p:blipFill>
        <p:spPr bwMode="auto">
          <a:xfrm>
            <a:off x="0" y="0"/>
            <a:ext cx="91440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4"/>
          <p:cNvSpPr txBox="1"/>
          <p:nvPr/>
        </p:nvSpPr>
        <p:spPr>
          <a:xfrm>
            <a:off x="74706" y="127272"/>
            <a:ext cx="123111" cy="1409205"/>
          </a:xfrm>
          <a:prstGeom prst="rect">
            <a:avLst/>
          </a:prstGeom>
          <a:noFill/>
        </p:spPr>
        <p:txBody>
          <a:bodyPr vert="vert270" lIns="0" tIns="0" rIns="0" bIns="0">
            <a:spAutoFit/>
          </a:bodyPr>
          <a:lstStyle/>
          <a:p>
            <a:pPr algn="r">
              <a:defRPr/>
            </a:pPr>
            <a:r>
              <a:rPr lang="en-GB" sz="800" dirty="0">
                <a:solidFill>
                  <a:schemeClr val="bg1"/>
                </a:solidFill>
                <a:ea typeface="Geneva" charset="-128"/>
                <a:cs typeface="+mn-cs"/>
              </a:rPr>
              <a:t>©</a:t>
            </a:r>
            <a:r>
              <a:rPr lang="en-GB" sz="800" dirty="0" err="1">
                <a:solidFill>
                  <a:schemeClr val="bg1"/>
                </a:solidFill>
                <a:ea typeface="Geneva" charset="-128"/>
                <a:cs typeface="+mn-cs"/>
              </a:rPr>
              <a:t>Tdh</a:t>
            </a:r>
            <a:r>
              <a:rPr lang="en-GB" sz="800" dirty="0">
                <a:solidFill>
                  <a:schemeClr val="bg1"/>
                </a:solidFill>
                <a:ea typeface="Geneva" charset="-128"/>
                <a:cs typeface="+mn-cs"/>
              </a:rPr>
              <a:t>  - Ukraine</a:t>
            </a:r>
          </a:p>
        </p:txBody>
      </p:sp>
      <p:pic>
        <p:nvPicPr>
          <p:cNvPr id="5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642" b="19542"/>
          <a:stretch>
            <a:fillRect/>
          </a:stretch>
        </p:blipFill>
        <p:spPr bwMode="auto">
          <a:xfrm>
            <a:off x="0" y="3484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5995988"/>
            <a:ext cx="29511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30"/>
          <p:cNvSpPr>
            <a:spLocks noGrp="1"/>
          </p:cNvSpPr>
          <p:nvPr>
            <p:ph type="body" sz="quarter" idx="13"/>
          </p:nvPr>
        </p:nvSpPr>
        <p:spPr>
          <a:xfrm>
            <a:off x="272348" y="4227939"/>
            <a:ext cx="8604852" cy="56673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4000" b="1" i="0">
                <a:solidFill>
                  <a:srgbClr val="EE7F00"/>
                </a:solidFill>
              </a:defRPr>
            </a:lvl1pPr>
          </a:lstStyle>
          <a:p>
            <a:pPr lvl="0"/>
            <a:r>
              <a:rPr lang="en-US" altLang="fr-F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8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"/>
          <p:cNvSpPr>
            <a:spLocks noChangeArrowheads="1"/>
          </p:cNvSpPr>
          <p:nvPr/>
        </p:nvSpPr>
        <p:spPr bwMode="auto">
          <a:xfrm>
            <a:off x="285750" y="6426200"/>
            <a:ext cx="650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fld id="{D96C8D4E-3C3D-436E-922D-F9E9369784EE}" type="slidenum">
              <a:rPr lang="en-GB" altLang="fr-FR" sz="900" smtClean="0">
                <a:cs typeface="+mn-cs"/>
              </a:rPr>
              <a:pPr eaLnBrk="1" hangingPunct="1">
                <a:defRPr/>
              </a:pPr>
              <a:t>‹#›</a:t>
            </a:fld>
            <a:endParaRPr lang="en-GB" altLang="fr-FR" sz="900" dirty="0">
              <a:cs typeface="+mn-cs"/>
            </a:endParaRPr>
          </a:p>
        </p:txBody>
      </p:sp>
      <p:pic>
        <p:nvPicPr>
          <p:cNvPr id="5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28"/>
          <a:stretch>
            <a:fillRect/>
          </a:stretch>
        </p:blipFill>
        <p:spPr bwMode="auto">
          <a:xfrm>
            <a:off x="0" y="6711950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5995988"/>
            <a:ext cx="29511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85148" y="646113"/>
            <a:ext cx="8612872" cy="1009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rgbClr val="EE7F00"/>
                </a:solidFill>
              </a:defRPr>
            </a:lvl1pPr>
          </a:lstStyle>
          <a:p>
            <a:pPr lvl="0"/>
            <a:r>
              <a:rPr lang="en-US" altLang="fr-FR"/>
              <a:t>Edit Master text styles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285148" y="1863502"/>
            <a:ext cx="8612871" cy="4000723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spcBef>
                <a:spcPct val="0"/>
              </a:spcBef>
              <a:buClr>
                <a:srgbClr val="EE7F00"/>
              </a:buClr>
              <a:buFont typeface="Arial" charset="0"/>
              <a:buChar char="•"/>
              <a:defRPr sz="2400"/>
            </a:lvl1pPr>
            <a:lvl2pPr marL="742950" indent="-285750">
              <a:spcBef>
                <a:spcPts val="0"/>
              </a:spcBef>
              <a:buClr>
                <a:srgbClr val="EE7F00"/>
              </a:buClr>
              <a:buFont typeface="Arial"/>
              <a:buChar char="•"/>
              <a:defRPr sz="2400"/>
            </a:lvl2pPr>
            <a:lvl3pPr marL="1076325" indent="-274638">
              <a:spcBef>
                <a:spcPts val="0"/>
              </a:spcBef>
              <a:buClr>
                <a:srgbClr val="EE7F00"/>
              </a:buClr>
              <a:buFont typeface="Arial"/>
              <a:buChar char="•"/>
              <a:defRPr sz="1900"/>
            </a:lvl3pPr>
            <a:lvl4pPr marL="1600200" indent="-228600">
              <a:spcBef>
                <a:spcPts val="0"/>
              </a:spcBef>
              <a:buClr>
                <a:srgbClr val="EE7F00"/>
              </a:buClr>
              <a:buFont typeface="Arial"/>
              <a:buChar char="•"/>
              <a:defRPr sz="1900"/>
            </a:lvl4pPr>
            <a:lvl5pPr>
              <a:spcBef>
                <a:spcPts val="0"/>
              </a:spcBef>
              <a:defRPr sz="1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29338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"/>
          <p:cNvSpPr>
            <a:spLocks noChangeArrowheads="1"/>
          </p:cNvSpPr>
          <p:nvPr/>
        </p:nvSpPr>
        <p:spPr bwMode="auto">
          <a:xfrm>
            <a:off x="285750" y="6426200"/>
            <a:ext cx="650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fld id="{8A3A74F4-9C29-43CD-8F0A-FA03D0FEB7D5}" type="slidenum">
              <a:rPr lang="en-GB" altLang="fr-FR" sz="900" smtClean="0">
                <a:cs typeface="+mn-cs"/>
              </a:rPr>
              <a:pPr eaLnBrk="1" hangingPunct="1">
                <a:defRPr/>
              </a:pPr>
              <a:t>‹#›</a:t>
            </a:fld>
            <a:endParaRPr lang="en-GB" altLang="fr-FR" sz="900" dirty="0">
              <a:cs typeface="+mn-cs"/>
            </a:endParaRPr>
          </a:p>
        </p:txBody>
      </p:sp>
      <p:pic>
        <p:nvPicPr>
          <p:cNvPr id="5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28"/>
          <a:stretch>
            <a:fillRect/>
          </a:stretch>
        </p:blipFill>
        <p:spPr bwMode="auto">
          <a:xfrm>
            <a:off x="0" y="6711950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5995988"/>
            <a:ext cx="29511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61937" y="646112"/>
            <a:ext cx="8639175" cy="10144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rgbClr val="EE7F00"/>
                </a:solidFill>
              </a:defRPr>
            </a:lvl1pPr>
          </a:lstStyle>
          <a:p>
            <a:pPr lvl="0"/>
            <a:r>
              <a:rPr lang="en-US" altLang="fr-FR"/>
              <a:t>Edit Master text styles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274737" y="4841747"/>
            <a:ext cx="8626375" cy="967816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spcBef>
                <a:spcPct val="0"/>
              </a:spcBef>
              <a:buClr>
                <a:srgbClr val="EE7F00"/>
              </a:buClr>
              <a:buFont typeface="Arial" charset="0"/>
              <a:buChar char="•"/>
              <a:defRPr sz="2400" baseline="0"/>
            </a:lvl1pPr>
            <a:lvl2pPr marL="742950" indent="-285750">
              <a:spcBef>
                <a:spcPts val="0"/>
              </a:spcBef>
              <a:buClr>
                <a:srgbClr val="EE7F00"/>
              </a:buClr>
              <a:buFont typeface="Arial"/>
              <a:buChar char="•"/>
              <a:defRPr sz="2400" baseline="0"/>
            </a:lvl2pPr>
            <a:lvl3pPr marL="360000" indent="-360000">
              <a:spcBef>
                <a:spcPts val="0"/>
              </a:spcBef>
              <a:buClr>
                <a:srgbClr val="EE7F00"/>
              </a:buClr>
              <a:buFont typeface="Lucida Grande"/>
              <a:buChar char="•"/>
              <a:defRPr sz="1900"/>
            </a:lvl3pPr>
            <a:lvl4pPr>
              <a:spcBef>
                <a:spcPts val="0"/>
              </a:spcBef>
              <a:defRPr sz="1900"/>
            </a:lvl4pPr>
            <a:lvl5pPr>
              <a:spcBef>
                <a:spcPts val="0"/>
              </a:spcBef>
              <a:defRPr sz="1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3716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BEF1BE-A9A0-4E4B-BA88-E54809E41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8B025-6B3C-4B8F-A0A4-1797D0619548}" type="datetimeFigureOut">
              <a:rPr lang="hu-HU"/>
              <a:pPr>
                <a:defRPr/>
              </a:pPr>
              <a:t>2019. 06. 13.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B05A93C-8841-46F9-AC20-5C708DDD2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2AC01DB-D942-4362-8F5A-73A92F3A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136C-9CEF-40E4-96D5-8E711FB4F4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9355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F003C41-E88C-4CAB-9E31-791F31D6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7D02-6B27-469B-A45C-349A27554E45}" type="datetimeFigureOut">
              <a:rPr lang="hu-HU"/>
              <a:pPr>
                <a:defRPr/>
              </a:pPr>
              <a:t>2019. 06. 13.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FF6313-DCDE-4800-8C28-17C63939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609C141-FCAC-49A7-9715-3456A36B1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7309C-94D3-4317-A15F-EDDA82383B7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192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41871A-AE78-4B5A-AFE4-F1CE74CC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2595E-6B05-4429-834E-917208A8F749}" type="datetimeFigureOut">
              <a:rPr lang="hu-HU"/>
              <a:pPr>
                <a:defRPr/>
              </a:pPr>
              <a:t>2019. 06. 13.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BE09D76-F187-410D-9528-495996DC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93B2721-DD64-476C-B8F0-FD2929B4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77EC-9CC4-45E6-8A7A-9B1386E321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7622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E303A417-8660-4B6F-8D6A-BCE2A47EF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F6CA-AE9F-4750-8A1A-55C573FA5654}" type="datetimeFigureOut">
              <a:rPr lang="hu-HU"/>
              <a:pPr>
                <a:defRPr/>
              </a:pPr>
              <a:t>2019. 06. 13.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048BA072-3DD7-43A5-8D9D-A7469789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E97E7E82-0A6D-4797-8CE6-F35B9173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EE76-73F8-4937-B3E3-9B3CF11CAA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9352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45A52ED0-52D9-40F2-A565-8D7A4F304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BD60B-72B1-49FC-9D7D-3AC70D02C383}" type="datetimeFigureOut">
              <a:rPr lang="hu-HU"/>
              <a:pPr>
                <a:defRPr/>
              </a:pPr>
              <a:t>2019. 06. 13.</a:t>
            </a:fld>
            <a:endParaRPr lang="hu-HU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A8289190-CA05-47C0-AF43-C869C37E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27D4573A-18DF-4229-94E6-17558E90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B0579-753D-4AF7-BDED-56C6DF87205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1396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>
            <a:extLst>
              <a:ext uri="{FF2B5EF4-FFF2-40B4-BE49-F238E27FC236}">
                <a16:creationId xmlns:a16="http://schemas.microsoft.com/office/drawing/2014/main" id="{8CBA99B2-DDFE-411C-80B8-7EB04D211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1AD4-99BF-4903-8F2D-BBC2CCE102C9}" type="datetimeFigureOut">
              <a:rPr lang="hu-HU"/>
              <a:pPr>
                <a:defRPr/>
              </a:pPr>
              <a:t>2019. 06. 13.</a:t>
            </a:fld>
            <a:endParaRPr lang="hu-HU"/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7AD39E3A-D5C5-4854-BFA6-792C4E14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0C458F79-E232-4A89-8A92-3FCF3776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E31DD-F337-4D6A-8D2F-D72138EDC5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7691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>
            <a:extLst>
              <a:ext uri="{FF2B5EF4-FFF2-40B4-BE49-F238E27FC236}">
                <a16:creationId xmlns:a16="http://schemas.microsoft.com/office/drawing/2014/main" id="{345C3528-4835-48BE-B3A8-B3C6B6933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AA5FF-91CB-4983-A3C2-537514C25142}" type="datetimeFigureOut">
              <a:rPr lang="hu-HU"/>
              <a:pPr>
                <a:defRPr/>
              </a:pPr>
              <a:t>2019. 06. 13.</a:t>
            </a:fld>
            <a:endParaRPr lang="hu-HU"/>
          </a:p>
        </p:txBody>
      </p:sp>
      <p:sp>
        <p:nvSpPr>
          <p:cNvPr id="3" name="Élőláb helye 4">
            <a:extLst>
              <a:ext uri="{FF2B5EF4-FFF2-40B4-BE49-F238E27FC236}">
                <a16:creationId xmlns:a16="http://schemas.microsoft.com/office/drawing/2014/main" id="{3CD66481-4351-4AB3-9767-149690974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5A7B4246-CA15-4468-B815-14A4F500A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0C1A1-C4C3-4408-85AF-E14228D6B7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865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bh\Desktop\PPT choix photo\Base\nepal_exploit_sajana-shrestha_2014_Print_163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/>
          <a:stretch>
            <a:fillRect/>
          </a:stretch>
        </p:blipFill>
        <p:spPr bwMode="auto">
          <a:xfrm>
            <a:off x="0" y="0"/>
            <a:ext cx="91440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4707" y="99976"/>
            <a:ext cx="123111" cy="2288894"/>
          </a:xfrm>
          <a:prstGeom prst="rect">
            <a:avLst/>
          </a:prstGeom>
          <a:noFill/>
        </p:spPr>
        <p:txBody>
          <a:bodyPr vert="vert270" lIns="0" tIns="0" rIns="0" bIns="0">
            <a:spAutoFit/>
          </a:bodyPr>
          <a:lstStyle/>
          <a:p>
            <a:pPr algn="r">
              <a:defRPr/>
            </a:pPr>
            <a:r>
              <a:rPr lang="de-DE" sz="800" dirty="0">
                <a:ea typeface="Geneva" charset="-128"/>
                <a:cs typeface="+mn-cs"/>
              </a:rPr>
              <a:t>©Tdh/</a:t>
            </a:r>
            <a:r>
              <a:rPr lang="de-DE" sz="800" dirty="0" err="1">
                <a:ea typeface="Geneva" charset="-128"/>
                <a:cs typeface="+mn-cs"/>
              </a:rPr>
              <a:t>Sajana</a:t>
            </a:r>
            <a:r>
              <a:rPr lang="de-DE" sz="800" dirty="0">
                <a:ea typeface="Geneva" charset="-128"/>
                <a:cs typeface="+mn-cs"/>
              </a:rPr>
              <a:t> </a:t>
            </a:r>
            <a:r>
              <a:rPr lang="de-DE" sz="800" dirty="0" err="1">
                <a:ea typeface="Geneva" charset="-128"/>
                <a:cs typeface="+mn-cs"/>
              </a:rPr>
              <a:t>Shrestha</a:t>
            </a:r>
            <a:r>
              <a:rPr lang="de-DE" sz="800" dirty="0">
                <a:ea typeface="Geneva" charset="-128"/>
                <a:cs typeface="+mn-cs"/>
              </a:rPr>
              <a:t>  -  Nepal</a:t>
            </a:r>
          </a:p>
        </p:txBody>
      </p:sp>
      <p:pic>
        <p:nvPicPr>
          <p:cNvPr id="6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642" b="19542"/>
          <a:stretch>
            <a:fillRect/>
          </a:stretch>
        </p:blipFill>
        <p:spPr bwMode="auto">
          <a:xfrm>
            <a:off x="0" y="45735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5995988"/>
            <a:ext cx="29511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30"/>
          <p:cNvSpPr>
            <a:spLocks noGrp="1"/>
          </p:cNvSpPr>
          <p:nvPr>
            <p:ph type="body" sz="quarter" idx="13"/>
          </p:nvPr>
        </p:nvSpPr>
        <p:spPr>
          <a:xfrm>
            <a:off x="261938" y="5203189"/>
            <a:ext cx="7929562" cy="56673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EE7F00"/>
                </a:solidFill>
              </a:defRPr>
            </a:lvl1pPr>
          </a:lstStyle>
          <a:p>
            <a:pPr lvl="0"/>
            <a:r>
              <a:rPr lang="en-US" altLang="fr-FR"/>
              <a:t>Edit Master text styles</a:t>
            </a:r>
          </a:p>
        </p:txBody>
      </p:sp>
      <p:sp>
        <p:nvSpPr>
          <p:cNvPr id="11" name="Textplatzhalter 25"/>
          <p:cNvSpPr>
            <a:spLocks noGrp="1"/>
          </p:cNvSpPr>
          <p:nvPr>
            <p:ph type="body" sz="quarter" idx="11"/>
          </p:nvPr>
        </p:nvSpPr>
        <p:spPr>
          <a:xfrm>
            <a:off x="261938" y="6154740"/>
            <a:ext cx="3876361" cy="36512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altLang="fr-F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5555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3D608D01-6468-4AC7-9E02-6D8F540C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44DAF-00FE-42DD-B526-49C1682C0FE8}" type="datetimeFigureOut">
              <a:rPr lang="hu-HU"/>
              <a:pPr>
                <a:defRPr/>
              </a:pPr>
              <a:t>2019. 06. 13.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3F972724-FED4-43DF-9BFC-887D1537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0B3CC508-13BD-462C-B9C4-A34D9636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859AC-AF6D-4934-922F-6B5B6D50BCF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9924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3EAC223C-0B1F-4977-953A-60FE08EE0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720A7-E092-4F00-A233-F2C5CF9FABCA}" type="datetimeFigureOut">
              <a:rPr lang="hu-HU"/>
              <a:pPr>
                <a:defRPr/>
              </a:pPr>
              <a:t>2019. 06. 13.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5017263B-4454-492F-ABC2-240495F0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7A20D1E5-B1E3-482E-AF03-BCF88453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A4B08-8858-4B2C-A452-5691271E309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6352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00ABD77-8FFA-48B5-A41C-4403DACD9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587DE-31B8-442D-9510-0585EC557CEA}" type="datetimeFigureOut">
              <a:rPr lang="hu-HU"/>
              <a:pPr>
                <a:defRPr/>
              </a:pPr>
              <a:t>2019. 06. 13.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FAD9014-675B-44B8-B691-FE79B05B3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D875D29-CDCA-4518-BE0B-27A9A376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23916-3D18-499B-B791-AAE0772BFB1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5862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374A6E-74E3-46DF-A343-EF86D73D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52188-FFBE-4738-9214-96BD56B08ED8}" type="datetimeFigureOut">
              <a:rPr lang="hu-HU"/>
              <a:pPr>
                <a:defRPr/>
              </a:pPr>
              <a:t>2019. 06. 13.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C22A36A-21D4-4547-B972-8F6F5505E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73F973B-360D-4330-9023-9A1D33B50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DAF11-32AD-4685-A1EA-E9CAADE562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255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t="8603" r="2617" b="17186"/>
          <a:stretch>
            <a:fillRect/>
          </a:stretch>
        </p:blipFill>
        <p:spPr bwMode="auto">
          <a:xfrm>
            <a:off x="0" y="0"/>
            <a:ext cx="91440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4707" y="99976"/>
            <a:ext cx="123111" cy="2288894"/>
          </a:xfrm>
          <a:prstGeom prst="rect">
            <a:avLst/>
          </a:prstGeom>
          <a:noFill/>
        </p:spPr>
        <p:txBody>
          <a:bodyPr vert="vert270" lIns="0" tIns="0" rIns="0" bIns="0">
            <a:spAutoFit/>
          </a:bodyPr>
          <a:lstStyle/>
          <a:p>
            <a:pPr algn="r">
              <a:defRPr/>
            </a:pPr>
            <a:r>
              <a:rPr lang="en-GB" sz="800" dirty="0">
                <a:solidFill>
                  <a:schemeClr val="bg1"/>
                </a:solidFill>
                <a:ea typeface="Geneva" charset="-128"/>
                <a:cs typeface="+mn-cs"/>
              </a:rPr>
              <a:t>©</a:t>
            </a:r>
            <a:r>
              <a:rPr lang="en-GB" sz="800" dirty="0" err="1">
                <a:solidFill>
                  <a:schemeClr val="bg1"/>
                </a:solidFill>
                <a:ea typeface="Geneva" charset="-128"/>
                <a:cs typeface="+mn-cs"/>
              </a:rPr>
              <a:t>Tdh</a:t>
            </a:r>
            <a:r>
              <a:rPr lang="en-GB" sz="800" dirty="0">
                <a:solidFill>
                  <a:schemeClr val="bg1"/>
                </a:solidFill>
                <a:ea typeface="Geneva" charset="-128"/>
                <a:cs typeface="+mn-cs"/>
              </a:rPr>
              <a:t>/Matthew O‘Brien - Colombia</a:t>
            </a:r>
          </a:p>
        </p:txBody>
      </p:sp>
      <p:pic>
        <p:nvPicPr>
          <p:cNvPr id="6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642" b="19542"/>
          <a:stretch>
            <a:fillRect/>
          </a:stretch>
        </p:blipFill>
        <p:spPr bwMode="auto">
          <a:xfrm>
            <a:off x="0" y="45735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5995988"/>
            <a:ext cx="29511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30"/>
          <p:cNvSpPr>
            <a:spLocks noGrp="1"/>
          </p:cNvSpPr>
          <p:nvPr>
            <p:ph type="body" sz="quarter" idx="13"/>
          </p:nvPr>
        </p:nvSpPr>
        <p:spPr>
          <a:xfrm>
            <a:off x="261938" y="5203189"/>
            <a:ext cx="7929562" cy="56673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EE7F00"/>
                </a:solidFill>
              </a:defRPr>
            </a:lvl1pPr>
          </a:lstStyle>
          <a:p>
            <a:pPr lvl="0"/>
            <a:r>
              <a:rPr lang="en-US" altLang="fr-FR"/>
              <a:t>Edit Master text styles</a:t>
            </a:r>
          </a:p>
        </p:txBody>
      </p:sp>
      <p:sp>
        <p:nvSpPr>
          <p:cNvPr id="11" name="Textplatzhalter 25"/>
          <p:cNvSpPr>
            <a:spLocks noGrp="1"/>
          </p:cNvSpPr>
          <p:nvPr>
            <p:ph type="body" sz="quarter" idx="11"/>
          </p:nvPr>
        </p:nvSpPr>
        <p:spPr>
          <a:xfrm>
            <a:off x="261938" y="6154740"/>
            <a:ext cx="3876361" cy="36512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altLang="fr-F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31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bh\Desktop\PPT choix photo\Base\burkina-faso_h&amp;n_ollivier-girard_2014_Office_1509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5" r="17645" b="13370"/>
          <a:stretch>
            <a:fillRect/>
          </a:stretch>
        </p:blipFill>
        <p:spPr bwMode="auto">
          <a:xfrm>
            <a:off x="-28575" y="0"/>
            <a:ext cx="917257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4707" y="99976"/>
            <a:ext cx="123111" cy="2288894"/>
          </a:xfrm>
          <a:prstGeom prst="rect">
            <a:avLst/>
          </a:prstGeom>
          <a:noFill/>
        </p:spPr>
        <p:txBody>
          <a:bodyPr vert="vert270" lIns="0" tIns="0" rIns="0" bIns="0">
            <a:spAutoFit/>
          </a:bodyPr>
          <a:lstStyle/>
          <a:p>
            <a:pPr algn="r">
              <a:defRPr/>
            </a:pPr>
            <a:r>
              <a:rPr lang="en-GB" sz="800" dirty="0">
                <a:ea typeface="Geneva" charset="-128"/>
                <a:cs typeface="+mn-cs"/>
              </a:rPr>
              <a:t>©</a:t>
            </a:r>
            <a:r>
              <a:rPr lang="en-GB" sz="800" dirty="0" err="1">
                <a:ea typeface="Geneva" charset="-128"/>
                <a:cs typeface="+mn-cs"/>
              </a:rPr>
              <a:t>Tdh</a:t>
            </a:r>
            <a:r>
              <a:rPr lang="en-GB" sz="800" dirty="0">
                <a:ea typeface="Geneva" charset="-128"/>
                <a:cs typeface="+mn-cs"/>
              </a:rPr>
              <a:t>/</a:t>
            </a:r>
            <a:r>
              <a:rPr lang="en-GB" sz="800" dirty="0" err="1">
                <a:ea typeface="Geneva" charset="-128"/>
                <a:cs typeface="+mn-cs"/>
              </a:rPr>
              <a:t>Ollivier</a:t>
            </a:r>
            <a:r>
              <a:rPr lang="en-GB" sz="800" dirty="0">
                <a:ea typeface="Geneva" charset="-128"/>
                <a:cs typeface="+mn-cs"/>
              </a:rPr>
              <a:t> Girard – Burkina Faso</a:t>
            </a:r>
          </a:p>
        </p:txBody>
      </p:sp>
      <p:pic>
        <p:nvPicPr>
          <p:cNvPr id="6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642" b="19542"/>
          <a:stretch>
            <a:fillRect/>
          </a:stretch>
        </p:blipFill>
        <p:spPr bwMode="auto">
          <a:xfrm>
            <a:off x="0" y="45735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5995988"/>
            <a:ext cx="29511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30"/>
          <p:cNvSpPr>
            <a:spLocks noGrp="1"/>
          </p:cNvSpPr>
          <p:nvPr>
            <p:ph type="body" sz="quarter" idx="13"/>
          </p:nvPr>
        </p:nvSpPr>
        <p:spPr>
          <a:xfrm>
            <a:off x="261938" y="5203189"/>
            <a:ext cx="7929562" cy="56673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EE7F00"/>
                </a:solidFill>
              </a:defRPr>
            </a:lvl1pPr>
          </a:lstStyle>
          <a:p>
            <a:pPr lvl="0"/>
            <a:r>
              <a:rPr lang="en-US" altLang="fr-FR"/>
              <a:t>Edit Master text styles</a:t>
            </a:r>
          </a:p>
        </p:txBody>
      </p:sp>
      <p:sp>
        <p:nvSpPr>
          <p:cNvPr id="11" name="Textplatzhalter 25"/>
          <p:cNvSpPr>
            <a:spLocks noGrp="1"/>
          </p:cNvSpPr>
          <p:nvPr>
            <p:ph type="body" sz="quarter" idx="11"/>
          </p:nvPr>
        </p:nvSpPr>
        <p:spPr>
          <a:xfrm>
            <a:off x="261938" y="6154740"/>
            <a:ext cx="3876361" cy="36512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altLang="fr-F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55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bh\Desktop\PPT choix photo\Base\Europe\IMG_0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0" b="4375"/>
          <a:stretch>
            <a:fillRect/>
          </a:stretch>
        </p:blipFill>
        <p:spPr bwMode="auto">
          <a:xfrm>
            <a:off x="0" y="0"/>
            <a:ext cx="91440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4706" y="99976"/>
            <a:ext cx="123111" cy="1409205"/>
          </a:xfrm>
          <a:prstGeom prst="rect">
            <a:avLst/>
          </a:prstGeom>
          <a:noFill/>
        </p:spPr>
        <p:txBody>
          <a:bodyPr vert="vert270" lIns="0" tIns="0" rIns="0" bIns="0">
            <a:spAutoFit/>
          </a:bodyPr>
          <a:lstStyle/>
          <a:p>
            <a:pPr algn="r">
              <a:defRPr/>
            </a:pPr>
            <a:r>
              <a:rPr lang="en-GB" sz="800" dirty="0">
                <a:solidFill>
                  <a:schemeClr val="bg1"/>
                </a:solidFill>
                <a:ea typeface="Geneva" charset="-128"/>
                <a:cs typeface="+mn-cs"/>
              </a:rPr>
              <a:t>©</a:t>
            </a:r>
            <a:r>
              <a:rPr lang="en-GB" sz="800" dirty="0" err="1">
                <a:solidFill>
                  <a:schemeClr val="bg1"/>
                </a:solidFill>
                <a:ea typeface="Geneva" charset="-128"/>
                <a:cs typeface="+mn-cs"/>
              </a:rPr>
              <a:t>Tdh</a:t>
            </a:r>
            <a:r>
              <a:rPr lang="en-GB" sz="800" dirty="0">
                <a:solidFill>
                  <a:schemeClr val="bg1"/>
                </a:solidFill>
                <a:ea typeface="Geneva" charset="-128"/>
                <a:cs typeface="+mn-cs"/>
              </a:rPr>
              <a:t> - Ukraine</a:t>
            </a:r>
          </a:p>
        </p:txBody>
      </p:sp>
      <p:pic>
        <p:nvPicPr>
          <p:cNvPr id="6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642" b="19542"/>
          <a:stretch>
            <a:fillRect/>
          </a:stretch>
        </p:blipFill>
        <p:spPr bwMode="auto">
          <a:xfrm>
            <a:off x="0" y="45735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5995988"/>
            <a:ext cx="29511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25"/>
          <p:cNvSpPr>
            <a:spLocks noGrp="1"/>
          </p:cNvSpPr>
          <p:nvPr>
            <p:ph type="body" sz="quarter" idx="11"/>
          </p:nvPr>
        </p:nvSpPr>
        <p:spPr>
          <a:xfrm>
            <a:off x="261938" y="6154740"/>
            <a:ext cx="3876361" cy="36512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altLang="fr-FR"/>
              <a:t>Edit Master text styles</a:t>
            </a:r>
          </a:p>
        </p:txBody>
      </p:sp>
      <p:sp>
        <p:nvSpPr>
          <p:cNvPr id="9" name="Textplatzhalter 30"/>
          <p:cNvSpPr>
            <a:spLocks noGrp="1"/>
          </p:cNvSpPr>
          <p:nvPr>
            <p:ph type="body" sz="quarter" idx="13"/>
          </p:nvPr>
        </p:nvSpPr>
        <p:spPr>
          <a:xfrm>
            <a:off x="261938" y="5203189"/>
            <a:ext cx="7929562" cy="56673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EE7F00"/>
                </a:solidFill>
              </a:defRPr>
            </a:lvl1pPr>
          </a:lstStyle>
          <a:p>
            <a:pPr lvl="0"/>
            <a:r>
              <a:rPr lang="en-US" altLang="fr-F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13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bh\Desktop\PPT choix photo\Base\jordan_human-crises_others_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2" r="6815" b="26393"/>
          <a:stretch>
            <a:fillRect/>
          </a:stretch>
        </p:blipFill>
        <p:spPr bwMode="auto">
          <a:xfrm>
            <a:off x="0" y="0"/>
            <a:ext cx="91440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4"/>
          <p:cNvSpPr txBox="1"/>
          <p:nvPr/>
        </p:nvSpPr>
        <p:spPr>
          <a:xfrm>
            <a:off x="74706" y="99976"/>
            <a:ext cx="123111" cy="1409205"/>
          </a:xfrm>
          <a:prstGeom prst="rect">
            <a:avLst/>
          </a:prstGeom>
          <a:noFill/>
        </p:spPr>
        <p:txBody>
          <a:bodyPr vert="vert270" lIns="0" tIns="0" rIns="0" bIns="0">
            <a:spAutoFit/>
          </a:bodyPr>
          <a:lstStyle/>
          <a:p>
            <a:pPr algn="r">
              <a:defRPr/>
            </a:pPr>
            <a:r>
              <a:rPr lang="en-GB" sz="800" dirty="0">
                <a:solidFill>
                  <a:schemeClr val="bg1"/>
                </a:solidFill>
                <a:ea typeface="Geneva" charset="-128"/>
                <a:cs typeface="+mn-cs"/>
              </a:rPr>
              <a:t>©</a:t>
            </a:r>
            <a:r>
              <a:rPr lang="en-GB" sz="800" dirty="0" err="1">
                <a:solidFill>
                  <a:schemeClr val="bg1"/>
                </a:solidFill>
                <a:ea typeface="Geneva" charset="-128"/>
                <a:cs typeface="+mn-cs"/>
              </a:rPr>
              <a:t>Tdh</a:t>
            </a:r>
            <a:r>
              <a:rPr lang="en-GB" sz="800" dirty="0">
                <a:solidFill>
                  <a:schemeClr val="bg1"/>
                </a:solidFill>
                <a:ea typeface="Geneva" charset="-128"/>
                <a:cs typeface="+mn-cs"/>
              </a:rPr>
              <a:t>  -  Jordan</a:t>
            </a:r>
          </a:p>
        </p:txBody>
      </p:sp>
      <p:pic>
        <p:nvPicPr>
          <p:cNvPr id="5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642" b="19542"/>
          <a:stretch>
            <a:fillRect/>
          </a:stretch>
        </p:blipFill>
        <p:spPr bwMode="auto">
          <a:xfrm>
            <a:off x="0" y="3484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5995988"/>
            <a:ext cx="29511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30"/>
          <p:cNvSpPr>
            <a:spLocks noGrp="1"/>
          </p:cNvSpPr>
          <p:nvPr>
            <p:ph type="body" sz="quarter" idx="13"/>
          </p:nvPr>
        </p:nvSpPr>
        <p:spPr>
          <a:xfrm>
            <a:off x="272348" y="4227939"/>
            <a:ext cx="8604852" cy="56673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4000" b="1" i="0">
                <a:solidFill>
                  <a:srgbClr val="EE7F00"/>
                </a:solidFill>
              </a:defRPr>
            </a:lvl1pPr>
          </a:lstStyle>
          <a:p>
            <a:pPr lvl="0"/>
            <a:r>
              <a:rPr lang="en-US" altLang="fr-F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522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bh\Desktop\PPT choix photo\Base\nepal_exploit_sajana-shrestha_2014_Print_163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6" b="14169"/>
          <a:stretch>
            <a:fillRect/>
          </a:stretch>
        </p:blipFill>
        <p:spPr bwMode="auto">
          <a:xfrm>
            <a:off x="0" y="0"/>
            <a:ext cx="91440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4"/>
          <p:cNvSpPr txBox="1"/>
          <p:nvPr/>
        </p:nvSpPr>
        <p:spPr>
          <a:xfrm>
            <a:off x="74707" y="99976"/>
            <a:ext cx="123111" cy="2288894"/>
          </a:xfrm>
          <a:prstGeom prst="rect">
            <a:avLst/>
          </a:prstGeom>
          <a:noFill/>
        </p:spPr>
        <p:txBody>
          <a:bodyPr vert="vert270" lIns="0" tIns="0" rIns="0" bIns="0">
            <a:spAutoFit/>
          </a:bodyPr>
          <a:lstStyle/>
          <a:p>
            <a:pPr algn="r">
              <a:defRPr/>
            </a:pPr>
            <a:r>
              <a:rPr lang="en-GB" sz="800" dirty="0">
                <a:ea typeface="Geneva" charset="-128"/>
                <a:cs typeface="+mn-cs"/>
              </a:rPr>
              <a:t>©</a:t>
            </a:r>
            <a:r>
              <a:rPr lang="en-GB" sz="800" dirty="0" err="1">
                <a:ea typeface="Geneva" charset="-128"/>
                <a:cs typeface="+mn-cs"/>
              </a:rPr>
              <a:t>Tdh</a:t>
            </a:r>
            <a:r>
              <a:rPr lang="en-GB" sz="800" dirty="0">
                <a:ea typeface="Geneva" charset="-128"/>
                <a:cs typeface="+mn-cs"/>
              </a:rPr>
              <a:t>/</a:t>
            </a:r>
            <a:r>
              <a:rPr lang="en-GB" sz="800" dirty="0" err="1">
                <a:ea typeface="Geneva" charset="-128"/>
                <a:cs typeface="+mn-cs"/>
              </a:rPr>
              <a:t>Sajana</a:t>
            </a:r>
            <a:r>
              <a:rPr lang="en-GB" sz="800" dirty="0">
                <a:ea typeface="Geneva" charset="-128"/>
                <a:cs typeface="+mn-cs"/>
              </a:rPr>
              <a:t> Shrestha  -  Nepal</a:t>
            </a:r>
          </a:p>
        </p:txBody>
      </p:sp>
      <p:pic>
        <p:nvPicPr>
          <p:cNvPr id="5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642" b="19542"/>
          <a:stretch>
            <a:fillRect/>
          </a:stretch>
        </p:blipFill>
        <p:spPr bwMode="auto">
          <a:xfrm>
            <a:off x="0" y="3484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5995988"/>
            <a:ext cx="29511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30"/>
          <p:cNvSpPr>
            <a:spLocks noGrp="1"/>
          </p:cNvSpPr>
          <p:nvPr>
            <p:ph type="body" sz="quarter" idx="13"/>
          </p:nvPr>
        </p:nvSpPr>
        <p:spPr>
          <a:xfrm>
            <a:off x="272348" y="4227939"/>
            <a:ext cx="8604852" cy="56673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4000" b="1" i="0">
                <a:solidFill>
                  <a:srgbClr val="EE7F00"/>
                </a:solidFill>
              </a:defRPr>
            </a:lvl1pPr>
          </a:lstStyle>
          <a:p>
            <a:pPr lvl="0"/>
            <a:r>
              <a:rPr lang="en-US" altLang="fr-F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29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t="12894" r="2617" b="30318"/>
          <a:stretch>
            <a:fillRect/>
          </a:stretch>
        </p:blipFill>
        <p:spPr bwMode="auto">
          <a:xfrm>
            <a:off x="0" y="0"/>
            <a:ext cx="91440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4"/>
          <p:cNvSpPr txBox="1"/>
          <p:nvPr/>
        </p:nvSpPr>
        <p:spPr>
          <a:xfrm>
            <a:off x="74707" y="99976"/>
            <a:ext cx="123111" cy="2288894"/>
          </a:xfrm>
          <a:prstGeom prst="rect">
            <a:avLst/>
          </a:prstGeom>
          <a:noFill/>
        </p:spPr>
        <p:txBody>
          <a:bodyPr vert="vert270" lIns="0" tIns="0" rIns="0" bIns="0">
            <a:spAutoFit/>
          </a:bodyPr>
          <a:lstStyle/>
          <a:p>
            <a:pPr algn="r">
              <a:defRPr/>
            </a:pPr>
            <a:r>
              <a:rPr lang="en-GB" sz="800" dirty="0">
                <a:solidFill>
                  <a:schemeClr val="bg1"/>
                </a:solidFill>
                <a:ea typeface="Geneva" charset="-128"/>
                <a:cs typeface="+mn-cs"/>
              </a:rPr>
              <a:t>©</a:t>
            </a:r>
            <a:r>
              <a:rPr lang="en-GB" sz="800" dirty="0" err="1">
                <a:solidFill>
                  <a:schemeClr val="bg1"/>
                </a:solidFill>
                <a:ea typeface="Geneva" charset="-128"/>
                <a:cs typeface="+mn-cs"/>
              </a:rPr>
              <a:t>Tdh</a:t>
            </a:r>
            <a:r>
              <a:rPr lang="en-GB" sz="800" dirty="0">
                <a:solidFill>
                  <a:schemeClr val="bg1"/>
                </a:solidFill>
                <a:ea typeface="Geneva" charset="-128"/>
                <a:cs typeface="+mn-cs"/>
              </a:rPr>
              <a:t>/Matthew O‘Brien - Colombia</a:t>
            </a:r>
          </a:p>
        </p:txBody>
      </p:sp>
      <p:pic>
        <p:nvPicPr>
          <p:cNvPr id="5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642" b="19542"/>
          <a:stretch>
            <a:fillRect/>
          </a:stretch>
        </p:blipFill>
        <p:spPr bwMode="auto">
          <a:xfrm>
            <a:off x="0" y="3484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5995988"/>
            <a:ext cx="29511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30"/>
          <p:cNvSpPr>
            <a:spLocks noGrp="1"/>
          </p:cNvSpPr>
          <p:nvPr>
            <p:ph type="body" sz="quarter" idx="13"/>
          </p:nvPr>
        </p:nvSpPr>
        <p:spPr>
          <a:xfrm>
            <a:off x="272348" y="4227939"/>
            <a:ext cx="8604852" cy="56673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4000" b="1" i="0">
                <a:solidFill>
                  <a:srgbClr val="EE7F00"/>
                </a:solidFill>
              </a:defRPr>
            </a:lvl1pPr>
          </a:lstStyle>
          <a:p>
            <a:pPr lvl="0"/>
            <a:r>
              <a:rPr lang="en-US" altLang="fr-F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72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bh\Desktop\PPT choix photo\Base\burkina-faso_h&amp;n_ollivier-girard_2014_Office_1509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9" r="17645" b="24120"/>
          <a:stretch>
            <a:fillRect/>
          </a:stretch>
        </p:blipFill>
        <p:spPr bwMode="auto">
          <a:xfrm>
            <a:off x="-28575" y="0"/>
            <a:ext cx="9172575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4"/>
          <p:cNvSpPr txBox="1"/>
          <p:nvPr/>
        </p:nvSpPr>
        <p:spPr>
          <a:xfrm>
            <a:off x="74707" y="99976"/>
            <a:ext cx="123111" cy="2288894"/>
          </a:xfrm>
          <a:prstGeom prst="rect">
            <a:avLst/>
          </a:prstGeom>
          <a:noFill/>
        </p:spPr>
        <p:txBody>
          <a:bodyPr vert="vert270" lIns="0" tIns="0" rIns="0" bIns="0">
            <a:spAutoFit/>
          </a:bodyPr>
          <a:lstStyle/>
          <a:p>
            <a:pPr algn="r">
              <a:defRPr/>
            </a:pPr>
            <a:r>
              <a:rPr lang="en-GB" sz="800" dirty="0">
                <a:ea typeface="Geneva" charset="-128"/>
                <a:cs typeface="+mn-cs"/>
              </a:rPr>
              <a:t>©</a:t>
            </a:r>
            <a:r>
              <a:rPr lang="en-GB" sz="800" dirty="0" err="1">
                <a:ea typeface="Geneva" charset="-128"/>
                <a:cs typeface="+mn-cs"/>
              </a:rPr>
              <a:t>Tdh</a:t>
            </a:r>
            <a:r>
              <a:rPr lang="en-GB" sz="800" dirty="0">
                <a:ea typeface="Geneva" charset="-128"/>
                <a:cs typeface="+mn-cs"/>
              </a:rPr>
              <a:t>/</a:t>
            </a:r>
            <a:r>
              <a:rPr lang="en-GB" sz="800" dirty="0" err="1">
                <a:ea typeface="Geneva" charset="-128"/>
                <a:cs typeface="+mn-cs"/>
              </a:rPr>
              <a:t>Ollivier</a:t>
            </a:r>
            <a:r>
              <a:rPr lang="en-GB" sz="800" dirty="0">
                <a:ea typeface="Geneva" charset="-128"/>
                <a:cs typeface="+mn-cs"/>
              </a:rPr>
              <a:t> Girard – Burkina Faso</a:t>
            </a:r>
          </a:p>
        </p:txBody>
      </p:sp>
      <p:pic>
        <p:nvPicPr>
          <p:cNvPr id="5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642" b="19542"/>
          <a:stretch>
            <a:fillRect/>
          </a:stretch>
        </p:blipFill>
        <p:spPr bwMode="auto">
          <a:xfrm>
            <a:off x="0" y="3484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5995988"/>
            <a:ext cx="29511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30"/>
          <p:cNvSpPr>
            <a:spLocks noGrp="1"/>
          </p:cNvSpPr>
          <p:nvPr>
            <p:ph type="body" sz="quarter" idx="13"/>
          </p:nvPr>
        </p:nvSpPr>
        <p:spPr>
          <a:xfrm>
            <a:off x="272348" y="4227939"/>
            <a:ext cx="8604852" cy="56673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4000" b="1" i="0">
                <a:solidFill>
                  <a:srgbClr val="EE7F00"/>
                </a:solidFill>
              </a:defRPr>
            </a:lvl1pPr>
          </a:lstStyle>
          <a:p>
            <a:pPr lvl="0"/>
            <a:r>
              <a:rPr lang="en-US" altLang="fr-F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431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</p:sldLayoutIdLst>
  <p:hf hdr="0" ftr="0"/>
  <p:txStyles>
    <p:titleStyle>
      <a:lvl1pPr algn="l" defTabSz="180975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Arial"/>
          <a:ea typeface="Geneva" charset="-128"/>
          <a:cs typeface="Arial"/>
        </a:defRPr>
      </a:lvl1pPr>
      <a:lvl2pPr algn="l" defTabSz="180975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Geneva" charset="-128"/>
          <a:cs typeface="Arial" pitchFamily="34" charset="0"/>
        </a:defRPr>
      </a:lvl2pPr>
      <a:lvl3pPr algn="l" defTabSz="180975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Geneva" charset="-128"/>
          <a:cs typeface="Arial" pitchFamily="34" charset="0"/>
        </a:defRPr>
      </a:lvl3pPr>
      <a:lvl4pPr algn="l" defTabSz="180975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Geneva" charset="-128"/>
          <a:cs typeface="Arial" pitchFamily="34" charset="0"/>
        </a:defRPr>
      </a:lvl4pPr>
      <a:lvl5pPr algn="l" defTabSz="180975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Geneva" charset="-128"/>
          <a:cs typeface="Arial" pitchFamily="34" charset="0"/>
        </a:defRPr>
      </a:lvl5pPr>
      <a:lvl6pPr marL="457200" algn="l" defTabSz="180975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Geneva" charset="-128"/>
        </a:defRPr>
      </a:lvl6pPr>
      <a:lvl7pPr marL="914400" algn="l" defTabSz="180975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Geneva" charset="-128"/>
        </a:defRPr>
      </a:lvl7pPr>
      <a:lvl8pPr marL="1371600" algn="l" defTabSz="180975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Geneva" charset="-128"/>
        </a:defRPr>
      </a:lvl8pPr>
      <a:lvl9pPr marL="1828800" algn="l" defTabSz="180975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Geneva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charset="-128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-128"/>
          <a:cs typeface="Genev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-128"/>
          <a:cs typeface="Genev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-128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>
            <a:extLst>
              <a:ext uri="{FF2B5EF4-FFF2-40B4-BE49-F238E27FC236}">
                <a16:creationId xmlns:a16="http://schemas.microsoft.com/office/drawing/2014/main" id="{0578F7D0-D8F7-4193-9B8D-8548E41B0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Mintacím szerkesztése</a:t>
            </a:r>
          </a:p>
        </p:txBody>
      </p:sp>
      <p:sp>
        <p:nvSpPr>
          <p:cNvPr id="1027" name="Szöveg helye 2">
            <a:extLst>
              <a:ext uri="{FF2B5EF4-FFF2-40B4-BE49-F238E27FC236}">
                <a16:creationId xmlns:a16="http://schemas.microsoft.com/office/drawing/2014/main" id="{7D41AB67-2582-45BA-9CF2-E32289A6A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Mintaszöveg szerkesztése</a:t>
            </a:r>
          </a:p>
          <a:p>
            <a:pPr lvl="1"/>
            <a:r>
              <a:rPr lang="hu-HU" altLang="en-US"/>
              <a:t>Második szint</a:t>
            </a:r>
          </a:p>
          <a:p>
            <a:pPr lvl="2"/>
            <a:r>
              <a:rPr lang="hu-HU" altLang="en-US"/>
              <a:t>Harmadik szint</a:t>
            </a:r>
          </a:p>
          <a:p>
            <a:pPr lvl="3"/>
            <a:r>
              <a:rPr lang="hu-HU" altLang="en-US"/>
              <a:t>Negyedik szint</a:t>
            </a:r>
          </a:p>
          <a:p>
            <a:pPr lvl="4"/>
            <a:r>
              <a:rPr lang="hu-HU" altLang="en-US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3900B54-83D4-4030-9FD2-F04D49FDA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6E03E1-2B95-4C1D-83DD-F0F03C83011A}" type="datetimeFigureOut">
              <a:rPr lang="hu-HU"/>
              <a:pPr>
                <a:defRPr/>
              </a:pPr>
              <a:t>2019. 06. 13.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90C1FC3-91C9-4B19-B3DD-A6B9BB853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9C56C35-6183-414C-BC1A-981C72FCE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C51319-31E4-4D1D-85A7-F74C916EBAA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96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>
            <a:extLst>
              <a:ext uri="{FF2B5EF4-FFF2-40B4-BE49-F238E27FC236}">
                <a16:creationId xmlns:a16="http://schemas.microsoft.com/office/drawing/2014/main" id="{FC736123-443C-4BB4-91DA-13F762288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512888"/>
            <a:ext cx="50038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cím 2">
            <a:extLst>
              <a:ext uri="{FF2B5EF4-FFF2-40B4-BE49-F238E27FC236}">
                <a16:creationId xmlns:a16="http://schemas.microsoft.com/office/drawing/2014/main" id="{329A0572-1976-4106-A680-2E24BCFBA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325" y="2771775"/>
            <a:ext cx="6229350" cy="18811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Катерина Игнатенко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100" dirty="0"/>
              <a:t>Специалистка по защите ребенка, медиации и установлению диалога в обществе, </a:t>
            </a:r>
            <a:r>
              <a:rPr lang="ru-RU" sz="1100" dirty="0" err="1"/>
              <a:t>тренерка</a:t>
            </a:r>
            <a:r>
              <a:rPr lang="ru-RU" sz="1100" dirty="0"/>
              <a:t>, кандидат педагогических наук, доцент кафедры социальной работы Луганского национального университета имени Тараса Шевченка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Сергей Дахно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100" dirty="0"/>
              <a:t>Практический психолог, тренер, гештальт терапевт по специальности "Кризисы и травмы" с более чем 6 годами опыта практической работы.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a typeface="Open Sans" panose="020B0606030504020204" pitchFamily="34" charset="0"/>
                <a:cs typeface="Open Sans" panose="020B0606030504020204" pitchFamily="34" charset="0"/>
              </a:rPr>
              <a:t>14 июня </a:t>
            </a:r>
            <a:r>
              <a:rPr lang="hu-HU" dirty="0">
                <a:ea typeface="Open Sans" panose="020B0606030504020204" pitchFamily="34" charset="0"/>
                <a:cs typeface="Open Sans" panose="020B0606030504020204" pitchFamily="34" charset="0"/>
              </a:rPr>
              <a:t>201</a:t>
            </a: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r>
              <a:rPr lang="hu-HU" dirty="0"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>
                <a:ea typeface="Open Sans" panose="020B0606030504020204" pitchFamily="34" charset="0"/>
                <a:cs typeface="Open Sans" panose="020B0606030504020204" pitchFamily="34" charset="0"/>
              </a:rPr>
              <a:t>15:00</a:t>
            </a:r>
            <a:endParaRPr lang="hu-HU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r-CH" sz="1050" dirty="0"/>
          </a:p>
          <a:p>
            <a:pPr eaLnBrk="1" fontAlgn="auto" hangingPunct="1">
              <a:spcAft>
                <a:spcPts val="0"/>
              </a:spcAft>
              <a:defRPr/>
            </a:pPr>
            <a:endParaRPr lang="hu-HU" sz="1050" dirty="0">
              <a:solidFill>
                <a:srgbClr val="2D3E4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76" name="Cím 1">
            <a:extLst>
              <a:ext uri="{FF2B5EF4-FFF2-40B4-BE49-F238E27FC236}">
                <a16:creationId xmlns:a16="http://schemas.microsoft.com/office/drawing/2014/main" id="{275674C8-070B-4F3A-973F-8DFBB0E58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206375"/>
            <a:ext cx="73882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2D3E4F"/>
                </a:solidFill>
                <a:effectLst/>
                <a:uLnTx/>
                <a:uFillTx/>
                <a:latin typeface="Open Sans" panose="020B0606030504020204"/>
                <a:ea typeface="Open Sans" panose="020B0606030504020204"/>
                <a:cs typeface="Open Sans" panose="020B0606030504020204"/>
              </a:rPr>
              <a:t>Разность внутренних миров - причины возникновения конфликтов </a:t>
            </a:r>
          </a:p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2D3E4F"/>
                </a:solidFill>
                <a:effectLst/>
                <a:uLnTx/>
                <a:uFillTx/>
                <a:latin typeface="Open Sans" panose="020B0606030504020204"/>
                <a:ea typeface="Open Sans" panose="020B0606030504020204"/>
                <a:cs typeface="Open Sans" panose="020B0606030504020204"/>
              </a:rPr>
              <a:t>(Вебинар Платформы по защите детей)</a:t>
            </a:r>
            <a:endParaRPr kumimoji="0" lang="en-US" altLang="en-US" sz="2200" b="1" i="0" u="none" strike="noStrike" kern="1200" cap="none" spc="0" normalizeH="0" baseline="0" noProof="0">
              <a:ln>
                <a:noFill/>
              </a:ln>
              <a:solidFill>
                <a:srgbClr val="2D3E4F"/>
              </a:solidFill>
              <a:effectLst/>
              <a:uLnTx/>
              <a:uFillTx/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3077" name="Alcím 2">
            <a:extLst>
              <a:ext uri="{FF2B5EF4-FFF2-40B4-BE49-F238E27FC236}">
                <a16:creationId xmlns:a16="http://schemas.microsoft.com/office/drawing/2014/main" id="{6FEDD070-B547-4522-87BD-49A1F110C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38" y="4770438"/>
            <a:ext cx="7108825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UA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Прежде чем мы начнем использовать возможность приветствовать других и представить себя в чате!</a:t>
            </a:r>
          </a:p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UA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Используйте чат в течение вебинара, чтобы делиться своими комментариями, идеями и опытом, а также задавать вопросы. Мы будем собирать ваши вопросы и представлять их докладчикам на сессии вопросов и ответов.</a:t>
            </a:r>
            <a:endParaRPr kumimoji="0" lang="nb-NO" altLang="ru-UA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UA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Запись этого вебинара будет доступна на сайте </a:t>
            </a:r>
            <a:r>
              <a:rPr kumimoji="0" lang="ru-RU" altLang="ru-UA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ChildHub</a:t>
            </a:r>
            <a:r>
              <a:rPr kumimoji="0" lang="ru-RU" altLang="ru-UA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вскоре после его окончания.</a:t>
            </a:r>
            <a:endParaRPr kumimoji="0" lang="fr-CH" altLang="ru-UA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altLang="ru-UA" sz="1000" b="0" i="0" u="none" strike="noStrike" kern="1200" cap="none" spc="0" normalizeH="0" baseline="0" noProof="0" dirty="0">
              <a:ln>
                <a:noFill/>
              </a:ln>
              <a:solidFill>
                <a:srgbClr val="2D3E4F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79D8A0-AA37-4FD9-BA88-6479559C21F2}"/>
              </a:ext>
            </a:extLst>
          </p:cNvPr>
          <p:cNvSpPr/>
          <p:nvPr/>
        </p:nvSpPr>
        <p:spPr>
          <a:xfrm rot="16200000">
            <a:off x="-330994" y="4796632"/>
            <a:ext cx="1881187" cy="615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7C7A22-9760-42B3-88E5-A469983773C9}"/>
              </a:ext>
            </a:extLst>
          </p:cNvPr>
          <p:cNvSpPr/>
          <p:nvPr/>
        </p:nvSpPr>
        <p:spPr>
          <a:xfrm>
            <a:off x="522288" y="3881438"/>
            <a:ext cx="593725" cy="1404937"/>
          </a:xfrm>
          <a:prstGeom prst="rect">
            <a:avLst/>
          </a:prstGeom>
          <a:noFill/>
          <a:ln w="38100">
            <a:solidFill>
              <a:srgbClr val="3BA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EDF35D-E74D-4FD7-AE21-C22278AFBEE7}"/>
              </a:ext>
            </a:extLst>
          </p:cNvPr>
          <p:cNvSpPr/>
          <p:nvPr/>
        </p:nvSpPr>
        <p:spPr>
          <a:xfrm>
            <a:off x="1239838" y="2374900"/>
            <a:ext cx="582612" cy="77152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337C78-6E65-46A1-AFBC-0E7FF9969BFD}"/>
              </a:ext>
            </a:extLst>
          </p:cNvPr>
          <p:cNvSpPr/>
          <p:nvPr/>
        </p:nvSpPr>
        <p:spPr>
          <a:xfrm rot="5400000">
            <a:off x="9525" y="3925888"/>
            <a:ext cx="1069975" cy="409575"/>
          </a:xfrm>
          <a:prstGeom prst="rect">
            <a:avLst/>
          </a:prstGeom>
          <a:noFill/>
          <a:ln>
            <a:solidFill>
              <a:srgbClr val="3BA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90DF16-585F-41CE-BC76-300FD9E5BD16}"/>
              </a:ext>
            </a:extLst>
          </p:cNvPr>
          <p:cNvSpPr/>
          <p:nvPr/>
        </p:nvSpPr>
        <p:spPr>
          <a:xfrm flipV="1">
            <a:off x="0" y="1354138"/>
            <a:ext cx="8888413" cy="46037"/>
          </a:xfrm>
          <a:prstGeom prst="rect">
            <a:avLst/>
          </a:prstGeom>
          <a:noFill/>
          <a:ln>
            <a:solidFill>
              <a:srgbClr val="3BA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DEDAF4-85F2-4EEC-A494-AC845E2003B7}"/>
              </a:ext>
            </a:extLst>
          </p:cNvPr>
          <p:cNvSpPr/>
          <p:nvPr/>
        </p:nvSpPr>
        <p:spPr>
          <a:xfrm>
            <a:off x="8293100" y="406400"/>
            <a:ext cx="52388" cy="5830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C9F21654-F8A7-47CD-8027-B08B41B997E0}"/>
              </a:ext>
            </a:extLst>
          </p:cNvPr>
          <p:cNvSpPr/>
          <p:nvPr/>
        </p:nvSpPr>
        <p:spPr>
          <a:xfrm>
            <a:off x="768350" y="2019300"/>
            <a:ext cx="685800" cy="685800"/>
          </a:xfrm>
          <a:prstGeom prst="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CB4FE6-93AF-4FEA-84A1-27DAB66A0E6E}"/>
              </a:ext>
            </a:extLst>
          </p:cNvPr>
          <p:cNvSpPr/>
          <p:nvPr/>
        </p:nvSpPr>
        <p:spPr>
          <a:xfrm>
            <a:off x="784225" y="3048000"/>
            <a:ext cx="342900" cy="434975"/>
          </a:xfrm>
          <a:prstGeom prst="rect">
            <a:avLst/>
          </a:prstGeom>
          <a:noFill/>
          <a:ln>
            <a:solidFill>
              <a:srgbClr val="3BA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E3D49A-D00D-4C95-B55A-15DE3F62C84B}"/>
              </a:ext>
            </a:extLst>
          </p:cNvPr>
          <p:cNvSpPr/>
          <p:nvPr/>
        </p:nvSpPr>
        <p:spPr>
          <a:xfrm>
            <a:off x="862013" y="3114675"/>
            <a:ext cx="176212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8F5780-3323-449E-BC6B-42CA9FE771DD}"/>
              </a:ext>
            </a:extLst>
          </p:cNvPr>
          <p:cNvSpPr/>
          <p:nvPr/>
        </p:nvSpPr>
        <p:spPr>
          <a:xfrm>
            <a:off x="145062" y="356052"/>
            <a:ext cx="442693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	Установление подлинных причин - необходимое условие при разрешении конфликта. Определить причины можно путем анализа всей цепочки событий и всех взаимодействий субъектов, которые произошли до открытой формы конфликта.</a:t>
            </a:r>
          </a:p>
          <a:p>
            <a:pPr algn="ctr"/>
            <a:endParaRPr lang="ru-RU" sz="1800" dirty="0"/>
          </a:p>
          <a:p>
            <a:pPr algn="ctr"/>
            <a:r>
              <a:rPr lang="ru-RU" sz="1800" dirty="0"/>
              <a:t>Цепочка событий возникновение конфликта:</a:t>
            </a:r>
          </a:p>
          <a:p>
            <a:pPr algn="just"/>
            <a:r>
              <a:rPr lang="ru-RU" sz="1800" dirty="0"/>
              <a:t>1) мир;</a:t>
            </a:r>
          </a:p>
          <a:p>
            <a:pPr algn="just"/>
            <a:r>
              <a:rPr lang="ru-RU" sz="1800" dirty="0"/>
              <a:t>2) отражение мира и действительности (чувства/ценности);</a:t>
            </a:r>
          </a:p>
          <a:p>
            <a:pPr algn="just"/>
            <a:r>
              <a:rPr lang="ru-RU" sz="1800" dirty="0"/>
              <a:t>3) эмоции;</a:t>
            </a:r>
          </a:p>
          <a:p>
            <a:pPr algn="just"/>
            <a:r>
              <a:rPr lang="ru-RU" sz="1800" dirty="0"/>
              <a:t>4) ответная реакция и действие другой стороны;</a:t>
            </a:r>
          </a:p>
          <a:p>
            <a:pPr algn="just"/>
            <a:r>
              <a:rPr lang="ru-RU" sz="1800" dirty="0"/>
              <a:t>5) конфликт.</a:t>
            </a:r>
          </a:p>
          <a:p>
            <a:pPr algn="ctr"/>
            <a:endParaRPr lang="ru-RU" sz="1800" dirty="0"/>
          </a:p>
          <a:p>
            <a:pPr algn="ctr"/>
            <a:r>
              <a:rPr lang="ru-RU" sz="1800" b="1" dirty="0"/>
              <a:t>Эту цепочку  трудно изменить и мгновенно подействовать на ее звенья, так как они имеют субъективную природу.</a:t>
            </a: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76EAFC77-138F-41B8-95CD-E5BE0666B1CC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1213"/>
          <a:stretch/>
        </p:blipFill>
        <p:spPr bwMode="auto">
          <a:xfrm>
            <a:off x="4736427" y="398256"/>
            <a:ext cx="4262511" cy="5324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4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217C8C0-CB39-4B81-B01D-434968769EC1}"/>
              </a:ext>
            </a:extLst>
          </p:cNvPr>
          <p:cNvSpPr txBox="1">
            <a:spLocks/>
          </p:cNvSpPr>
          <p:nvPr/>
        </p:nvSpPr>
        <p:spPr>
          <a:xfrm>
            <a:off x="522849" y="387178"/>
            <a:ext cx="8098302" cy="1582297"/>
          </a:xfrm>
          <a:prstGeom prst="rect">
            <a:avLst/>
          </a:prstGeom>
        </p:spPr>
        <p:txBody>
          <a:bodyPr/>
          <a:lstStyle>
            <a:lvl1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2pPr>
            <a:lvl3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3pPr>
            <a:lvl4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4pPr>
            <a:lvl5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5pPr>
            <a:lvl6pPr marL="4572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9144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13716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18288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Развитие конфликта зачастую приводит к нарушению личных границ.</a:t>
            </a:r>
            <a:r>
              <a:rPr lang="ru-RU" sz="3200" dirty="0"/>
              <a:t>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8D8922B-5D3C-4C47-BB78-B8ABFC62E3D5}"/>
              </a:ext>
            </a:extLst>
          </p:cNvPr>
          <p:cNvSpPr txBox="1">
            <a:spLocks/>
          </p:cNvSpPr>
          <p:nvPr/>
        </p:nvSpPr>
        <p:spPr>
          <a:xfrm>
            <a:off x="375138" y="2332037"/>
            <a:ext cx="8393723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dirty="0"/>
              <a:t>	Что такое личностные границы? </a:t>
            </a:r>
            <a:endParaRPr lang="en-US" sz="2400" dirty="0"/>
          </a:p>
          <a:p>
            <a:pPr marL="0" indent="0" algn="just">
              <a:buFont typeface="Arial" pitchFamily="34" charset="0"/>
              <a:buNone/>
            </a:pPr>
            <a:endParaRPr lang="en-US" sz="2400" dirty="0"/>
          </a:p>
          <a:p>
            <a:pPr marL="0" indent="0" algn="just">
              <a:buFont typeface="Arial" pitchFamily="34" charset="0"/>
              <a:buNone/>
            </a:pPr>
            <a:r>
              <a:rPr lang="ru-RU" sz="2400" dirty="0"/>
              <a:t>Личностные или психологические границы – условное понятие, которое позволяет очертить пределы «Я» человека. Именно благодаря своим границам мы пониманием, где «Я», а где «не-Я» – другие люди, чужие мнения, чужие чувства, ответственность другого.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54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0BC245-710D-46DD-ADD8-F2790C8D2FCB}"/>
              </a:ext>
            </a:extLst>
          </p:cNvPr>
          <p:cNvSpPr txBox="1">
            <a:spLocks/>
          </p:cNvSpPr>
          <p:nvPr/>
        </p:nvSpPr>
        <p:spPr>
          <a:xfrm>
            <a:off x="685800" y="3710354"/>
            <a:ext cx="7772400" cy="2069811"/>
          </a:xfrm>
          <a:prstGeom prst="rect">
            <a:avLst/>
          </a:prstGeom>
        </p:spPr>
        <p:txBody>
          <a:bodyPr/>
          <a:lstStyle>
            <a:lvl1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2pPr>
            <a:lvl3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3pPr>
            <a:lvl4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4pPr>
            <a:lvl5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5pPr>
            <a:lvl6pPr marL="4572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9144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13716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18288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200" dirty="0"/>
              <a:t>УМЕЙТЕ СКАЗАТЬ ПОЗИТИВНОЕ «НЕТ»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FA8137-5322-455B-B9C8-BD20219946B2}"/>
              </a:ext>
            </a:extLst>
          </p:cNvPr>
          <p:cNvSpPr txBox="1">
            <a:spLocks/>
          </p:cNvSpPr>
          <p:nvPr/>
        </p:nvSpPr>
        <p:spPr>
          <a:xfrm>
            <a:off x="586325" y="1195753"/>
            <a:ext cx="8234651" cy="25146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/>
              <a:t>Для столкновения требуются двое</a:t>
            </a:r>
          </a:p>
          <a:p>
            <a:pPr marL="0" indent="0" algn="r">
              <a:buNone/>
            </a:pPr>
            <a:r>
              <a:rPr lang="ru-RU" b="1" dirty="0"/>
              <a:t>Фрэнсис Скотт Фицджеральд.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36094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503F93-4E58-41D0-B848-EA473D162061}"/>
              </a:ext>
            </a:extLst>
          </p:cNvPr>
          <p:cNvSpPr/>
          <p:nvPr/>
        </p:nvSpPr>
        <p:spPr>
          <a:xfrm>
            <a:off x="4459456" y="779909"/>
            <a:ext cx="4360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2200" spc="5" dirty="0">
                <a:solidFill>
                  <a:srgbClr val="3F3D39"/>
                </a:solidFill>
                <a:latin typeface="+mn-lt"/>
                <a:ea typeface="Times New Roman" panose="02020603050405020304" pitchFamily="18" charset="0"/>
              </a:rPr>
              <a:t>	Нарушение личных границ всегда приводит к конфликтам. Просто эта бомба – замедленного действия. Вы закладываете ее тогда, когда позволяете человеку войти дальше, чем следовало бы.</a:t>
            </a:r>
            <a:endParaRPr lang="ru-RU" sz="2200" dirty="0">
              <a:latin typeface="+mn-lt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2200" spc="5" dirty="0">
                <a:solidFill>
                  <a:srgbClr val="3F3D39"/>
                </a:solidFill>
                <a:latin typeface="+mn-lt"/>
                <a:ea typeface="Times New Roman" panose="02020603050405020304" pitchFamily="18" charset="0"/>
              </a:rPr>
              <a:t>Представьте, что ваша душа – это дом. И в него приходят разные люди. У каждого из них своя цель, свои мотивы, свои потребности. Кто-то приходит с цветами, кто-то – с тортом, кто-то – с мусором, а кто-то... </a:t>
            </a:r>
            <a:endParaRPr lang="ru-RU" sz="2200" dirty="0"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B82E03F2-53F9-457B-B15F-02F3418196FA}"/>
              </a:ext>
            </a:extLst>
          </p:cNvPr>
          <p:cNvPicPr>
            <a:picLocks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" b="8331"/>
          <a:stretch/>
        </p:blipFill>
        <p:spPr bwMode="auto">
          <a:xfrm>
            <a:off x="253220" y="626012"/>
            <a:ext cx="4023360" cy="51398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4146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DE6EFFB-35C9-4BED-8557-234DBDECA40D}"/>
              </a:ext>
            </a:extLst>
          </p:cNvPr>
          <p:cNvSpPr txBox="1">
            <a:spLocks/>
          </p:cNvSpPr>
          <p:nvPr/>
        </p:nvSpPr>
        <p:spPr>
          <a:xfrm>
            <a:off x="685799" y="617405"/>
            <a:ext cx="8050237" cy="1470025"/>
          </a:xfrm>
          <a:prstGeom prst="rect">
            <a:avLst/>
          </a:prstGeom>
        </p:spPr>
        <p:txBody>
          <a:bodyPr/>
          <a:lstStyle>
            <a:lvl1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2pPr>
            <a:lvl3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3pPr>
            <a:lvl4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4pPr>
            <a:lvl5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5pPr>
            <a:lvl6pPr marL="4572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9144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13716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18288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4000" dirty="0"/>
              <a:t>Как же все-таки говорить и </a:t>
            </a:r>
          </a:p>
          <a:p>
            <a:pPr algn="ctr">
              <a:lnSpc>
                <a:spcPct val="100000"/>
              </a:lnSpc>
            </a:pPr>
            <a:r>
              <a:rPr lang="ru-RU" sz="4000" dirty="0"/>
              <a:t>слышать «нет»?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BB0523F-282C-4B11-BD63-86796BAA40AB}"/>
              </a:ext>
            </a:extLst>
          </p:cNvPr>
          <p:cNvSpPr txBox="1">
            <a:spLocks/>
          </p:cNvSpPr>
          <p:nvPr/>
        </p:nvSpPr>
        <p:spPr>
          <a:xfrm>
            <a:off x="685799" y="2690153"/>
            <a:ext cx="7850143" cy="3539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/>
              <a:t>Говорите «да» - четкое да своим ценностям и убеждениям, чувствам и потребностям, а также чувствам другого.</a:t>
            </a:r>
          </a:p>
        </p:txBody>
      </p:sp>
    </p:spTree>
    <p:extLst>
      <p:ext uri="{BB962C8B-B14F-4D97-AF65-F5344CB8AC3E}">
        <p14:creationId xmlns:p14="http://schemas.microsoft.com/office/powerpoint/2010/main" val="4030448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DCD3941-D159-4128-89BF-9F62FAEB8BFD}"/>
              </a:ext>
            </a:extLst>
          </p:cNvPr>
          <p:cNvSpPr txBox="1">
            <a:spLocks/>
          </p:cNvSpPr>
          <p:nvPr/>
        </p:nvSpPr>
        <p:spPr>
          <a:xfrm>
            <a:off x="450166" y="457200"/>
            <a:ext cx="8342142" cy="1143000"/>
          </a:xfrm>
          <a:prstGeom prst="rect">
            <a:avLst/>
          </a:prstGeom>
        </p:spPr>
        <p:txBody>
          <a:bodyPr/>
          <a:lstStyle>
            <a:lvl1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2pPr>
            <a:lvl3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3pPr>
            <a:lvl4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4pPr>
            <a:lvl5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5pPr>
            <a:lvl6pPr marL="4572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9144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13716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18288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200" dirty="0"/>
              <a:t>Способы работы с нашими отличиями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992A385D-DC97-4362-BEAB-DEF5E4DEA0CD}"/>
              </a:ext>
            </a:extLst>
          </p:cNvPr>
          <p:cNvSpPr txBox="1">
            <a:spLocks/>
          </p:cNvSpPr>
          <p:nvPr/>
        </p:nvSpPr>
        <p:spPr>
          <a:xfrm>
            <a:off x="609600" y="1843185"/>
            <a:ext cx="7831015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2800" dirty="0"/>
              <a:t>	Каждый из нас стоит перед выбором, маленьким или большими, где сказать ДА одному варианту означает сказать НЕТ другим.</a:t>
            </a:r>
          </a:p>
          <a:p>
            <a:pPr marL="0" indent="0" algn="just">
              <a:buFont typeface="Arial" pitchFamily="34" charset="0"/>
              <a:buNone/>
            </a:pPr>
            <a:endParaRPr lang="ru-RU" sz="2800" dirty="0"/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/>
              <a:t>Создайте то, что хотите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/>
              <a:t>Защитите то, что цените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/>
              <a:t>Измените то, что не работает</a:t>
            </a:r>
          </a:p>
        </p:txBody>
      </p:sp>
    </p:spTree>
    <p:extLst>
      <p:ext uri="{BB962C8B-B14F-4D97-AF65-F5344CB8AC3E}">
        <p14:creationId xmlns:p14="http://schemas.microsoft.com/office/powerpoint/2010/main" val="4089576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789B6157-B48C-46BF-B372-162608FCFA66}"/>
              </a:ext>
            </a:extLst>
          </p:cNvPr>
          <p:cNvSpPr txBox="1">
            <a:spLocks/>
          </p:cNvSpPr>
          <p:nvPr/>
        </p:nvSpPr>
        <p:spPr>
          <a:xfrm>
            <a:off x="323557" y="1804182"/>
            <a:ext cx="8496886" cy="32496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dirty="0"/>
              <a:t>Чтобы отстоять что-то важное, удовлетворить свои потребности или потребности других, вы должны сказать «Нет» в ответ на нежелательное поведение, требование или просьбу, неэффективную или несправедливую ситуацию или систему.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456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6">
            <a:extLst>
              <a:ext uri="{FF2B5EF4-FFF2-40B4-BE49-F238E27FC236}">
                <a16:creationId xmlns:a16="http://schemas.microsoft.com/office/drawing/2014/main" id="{E019A5F2-E4D7-4734-BDB6-5111AD68E6BA}"/>
              </a:ext>
            </a:extLst>
          </p:cNvPr>
          <p:cNvSpPr txBox="1">
            <a:spLocks/>
          </p:cNvSpPr>
          <p:nvPr/>
        </p:nvSpPr>
        <p:spPr>
          <a:xfrm>
            <a:off x="325048" y="541817"/>
            <a:ext cx="6624391" cy="55002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dirty="0"/>
              <a:t>Чем больше вы обращаетесь к потребностям и ограничениям второй стороны, тем больше шансов, что она выполнит вашу просьбу/удовлетворит ваш интерес.</a:t>
            </a:r>
          </a:p>
          <a:p>
            <a:pPr marL="0" indent="0">
              <a:buFont typeface="Arial" pitchFamily="34" charset="0"/>
              <a:buNone/>
            </a:pPr>
            <a:r>
              <a:rPr lang="ru-RU" sz="2800" dirty="0"/>
              <a:t>Выбирайте такую линию поведения, чтобы удовлетворить собственные интересы, минимизируя негативное влияние вторую сторону. Чем больше уважать законные интересы других, тем вероятнее, что они будут уважать ваши.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D5BACF-19AB-46F1-8E45-7786498A3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43" y="2417618"/>
            <a:ext cx="2646218" cy="26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21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D982763-2600-4712-A623-D503842B0726}"/>
              </a:ext>
            </a:extLst>
          </p:cNvPr>
          <p:cNvSpPr txBox="1">
            <a:spLocks/>
          </p:cNvSpPr>
          <p:nvPr/>
        </p:nvSpPr>
        <p:spPr>
          <a:xfrm>
            <a:off x="478302" y="330910"/>
            <a:ext cx="8356209" cy="853022"/>
          </a:xfrm>
          <a:prstGeom prst="rect">
            <a:avLst/>
          </a:prstGeom>
        </p:spPr>
        <p:txBody>
          <a:bodyPr/>
          <a:lstStyle>
            <a:lvl1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2pPr>
            <a:lvl3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3pPr>
            <a:lvl4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4pPr>
            <a:lvl5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5pPr>
            <a:lvl6pPr marL="4572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9144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13716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18288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Влияние субъективных  составляющих на возникновение конфликта.</a:t>
            </a:r>
            <a:endParaRPr lang="ru-RU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4F00C7B-29C4-4EF4-8208-7B7F9A9EC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98" y="2134777"/>
            <a:ext cx="4634398" cy="2873326"/>
          </a:xfrm>
          <a:prstGeom prst="rect">
            <a:avLst/>
          </a:prstGeom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4B88256F-283E-45ED-B7A8-07E37B3C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3218" y="1855673"/>
            <a:ext cx="3826413" cy="35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3567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CE0BF5D7-939D-4495-A3B8-04DAD3BC7A98}"/>
              </a:ext>
            </a:extLst>
          </p:cNvPr>
          <p:cNvSpPr txBox="1">
            <a:spLocks/>
          </p:cNvSpPr>
          <p:nvPr/>
        </p:nvSpPr>
        <p:spPr>
          <a:xfrm>
            <a:off x="286043" y="802017"/>
            <a:ext cx="8661009" cy="57604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2400" dirty="0"/>
              <a:t>Восприятие является очень сложным и активным процессом, требующим значительной аналитической работы. В связи с этим существует определенная классификация информации по способу восприятия:</a:t>
            </a:r>
          </a:p>
          <a:p>
            <a:pPr marL="0" indent="0" algn="just">
              <a:buFont typeface="Arial" pitchFamily="34" charset="0"/>
              <a:buNone/>
            </a:pPr>
            <a:endParaRPr lang="ru-RU" sz="2400" dirty="0"/>
          </a:p>
          <a:p>
            <a:r>
              <a:rPr lang="ru-RU" sz="2400" dirty="0"/>
              <a:t>визуальная;</a:t>
            </a:r>
          </a:p>
          <a:p>
            <a:r>
              <a:rPr lang="ru-RU" sz="2400" dirty="0"/>
              <a:t>звуковая;</a:t>
            </a:r>
          </a:p>
          <a:p>
            <a:r>
              <a:rPr lang="ru-RU" sz="2400" dirty="0"/>
              <a:t>тактильная;</a:t>
            </a:r>
          </a:p>
          <a:p>
            <a:r>
              <a:rPr lang="ru-RU" sz="2400" dirty="0"/>
              <a:t>вкусовая;</a:t>
            </a:r>
          </a:p>
          <a:p>
            <a:r>
              <a:rPr lang="ru-RU" sz="2400" dirty="0"/>
              <a:t>обонятельная.</a:t>
            </a:r>
          </a:p>
        </p:txBody>
      </p:sp>
      <p:pic>
        <p:nvPicPr>
          <p:cNvPr id="5" name="Рисунок 4" descr="E:\Как стать успешным\Новая папка\slide_3.jpg">
            <a:extLst>
              <a:ext uri="{FF2B5EF4-FFF2-40B4-BE49-F238E27FC236}">
                <a16:creationId xmlns:a16="http://schemas.microsoft.com/office/drawing/2014/main" id="{71DCBC2E-02D3-434D-941E-3C5978EEC61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5049" y="2546252"/>
            <a:ext cx="3393901" cy="229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3BBA0E5A-24E9-4894-B355-E6BF9C48E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339" y="3685397"/>
            <a:ext cx="2457618" cy="184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F0F356D-BD0F-486D-BA1A-B59237071FEB}"/>
              </a:ext>
            </a:extLst>
          </p:cNvPr>
          <p:cNvSpPr txBox="1">
            <a:spLocks/>
          </p:cNvSpPr>
          <p:nvPr/>
        </p:nvSpPr>
        <p:spPr>
          <a:xfrm>
            <a:off x="539260" y="260570"/>
            <a:ext cx="8238978" cy="1286876"/>
          </a:xfrm>
          <a:prstGeom prst="rect">
            <a:avLst/>
          </a:prstGeom>
        </p:spPr>
        <p:txBody>
          <a:bodyPr/>
          <a:lstStyle>
            <a:lvl1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2pPr>
            <a:lvl3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3pPr>
            <a:lvl4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4pPr>
            <a:lvl5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5pPr>
            <a:lvl6pPr marL="4572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9144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13716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18288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800" dirty="0">
                <a:solidFill>
                  <a:schemeClr val="hlink"/>
                </a:solidFill>
                <a:latin typeface="Arial" charset="0"/>
              </a:rPr>
              <a:t>«РАЗ</a:t>
            </a:r>
            <a:r>
              <a:rPr lang="ru-RU" sz="2800" dirty="0">
                <a:solidFill>
                  <a:schemeClr val="hlink"/>
                </a:solidFill>
                <a:latin typeface="Arial" charset="0"/>
              </a:rPr>
              <a:t>НОСТЬ</a:t>
            </a:r>
            <a:r>
              <a:rPr lang="uk-UA" sz="2800" dirty="0">
                <a:solidFill>
                  <a:schemeClr val="hlink"/>
                </a:solidFill>
                <a:latin typeface="Arial" charset="0"/>
              </a:rPr>
              <a:t> ВНУТРЕННИХ МИРОВ» - ПРИЧИНЫ ВОЗНИКНОВЕНИЯ КОНФЛИКТОВ</a:t>
            </a:r>
            <a:endParaRPr lang="uk-UA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0715F2-A90B-46CA-8DE0-461893E5A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4" y="1336430"/>
            <a:ext cx="7807569" cy="447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03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EA4E1F2-7E05-4DB5-9EFA-2445D8A54E21}"/>
              </a:ext>
            </a:extLst>
          </p:cNvPr>
          <p:cNvSpPr txBox="1">
            <a:spLocks/>
          </p:cNvSpPr>
          <p:nvPr/>
        </p:nvSpPr>
        <p:spPr>
          <a:xfrm>
            <a:off x="175846" y="435146"/>
            <a:ext cx="8792308" cy="1857887"/>
          </a:xfrm>
          <a:prstGeom prst="rect">
            <a:avLst/>
          </a:prstGeom>
        </p:spPr>
        <p:txBody>
          <a:bodyPr/>
          <a:lstStyle>
            <a:lvl1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2pPr>
            <a:lvl3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3pPr>
            <a:lvl4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4pPr>
            <a:lvl5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5pPr>
            <a:lvl6pPr marL="4572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9144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13716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18288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just"/>
            <a:r>
              <a:rPr lang="ru-RU" dirty="0"/>
              <a:t>БАТАРЕЯ	 				ЛИМОН	  			РЕБЕНОК	        МОРОЖЕНОЕ    ЦВЕТОК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ДЕРЕВО						КОШКА	 			ТЕЛЕВИЗОР    МЕЛ	                  СЕРИАЛ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ЕЛЬ	           				МАЙОНЕЗ	 	САЛЮТ        		ВЫБОРЫ         	СВИТЕР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ГАЗЕТА						РАДИО	 				МАМА              МАНДАРИН        СНЕГ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527BCEB-FFD3-4C16-948C-5495DD876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956674"/>
              </p:ext>
            </p:extLst>
          </p:nvPr>
        </p:nvGraphicFramePr>
        <p:xfrm>
          <a:off x="267030" y="2588454"/>
          <a:ext cx="8541017" cy="3727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3" imgW="5938160" imgH="2551465" progId="Word.Document.12">
                  <p:embed/>
                </p:oleObj>
              </mc:Choice>
              <mc:Fallback>
                <p:oleObj name="Document" r:id="rId3" imgW="5938160" imgH="2551465" progId="Word.Document.1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3B79B2AE-B653-45DE-864B-58456FB388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030" y="2588454"/>
                        <a:ext cx="8541017" cy="3727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504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2B292C-3577-4C05-9D59-02643F916A78}"/>
              </a:ext>
            </a:extLst>
          </p:cNvPr>
          <p:cNvSpPr/>
          <p:nvPr/>
        </p:nvSpPr>
        <p:spPr>
          <a:xfrm>
            <a:off x="280181" y="257046"/>
            <a:ext cx="8583637" cy="573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Визуал</a:t>
            </a:r>
            <a:r>
              <a:rPr lang="uk-UA" sz="20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употребляются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слова и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фразы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связаны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зрением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 образами и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воображением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“не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видел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этого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конечно,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проясняет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дело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заметил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прекрасную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особенность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uk-UA" sz="2000" dirty="0">
              <a:solidFill>
                <a:srgbClr val="444444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Кинестетик</a:t>
            </a:r>
            <a:r>
              <a:rPr lang="uk-UA" sz="20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чаще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ходу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слова и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определения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“не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этого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понять”, “атмосфера в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квартире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невыносимая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глубоко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меня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тронули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“подарок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меня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-то похожим на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теплый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дождь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uk-UA" sz="2000" dirty="0">
              <a:solidFill>
                <a:srgbClr val="444444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Аудиал</a:t>
            </a:r>
            <a:r>
              <a:rPr lang="uk-UA" sz="20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“Не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понимаю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мне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говоришь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известие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меня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…”, “не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выношу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громких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мелодий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характерные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высказывания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людей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этого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типа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uk-UA" sz="2000" dirty="0">
              <a:solidFill>
                <a:srgbClr val="444444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Дигитал</a:t>
            </a:r>
            <a:r>
              <a:rPr lang="uk-UA" sz="20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(он же </a:t>
            </a:r>
            <a:r>
              <a:rPr lang="uk-UA" sz="2000" b="1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дискрет</a:t>
            </a:r>
            <a:r>
              <a:rPr lang="uk-UA" sz="20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весьма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своеобразный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достаточно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редко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встречающийся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типаж,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которому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свойственно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особое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восприятие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мира.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ориентирован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прежде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логику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смысл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uk-UA" sz="20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функциональность</a:t>
            </a:r>
            <a:r>
              <a:rPr lang="uk-UA" sz="2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39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1ACE29C-4EF0-4639-BF6A-9CAE14ACC1FC}"/>
              </a:ext>
            </a:extLst>
          </p:cNvPr>
          <p:cNvSpPr txBox="1">
            <a:spLocks/>
          </p:cNvSpPr>
          <p:nvPr/>
        </p:nvSpPr>
        <p:spPr>
          <a:xfrm>
            <a:off x="609600" y="491835"/>
            <a:ext cx="8126437" cy="1143000"/>
          </a:xfrm>
          <a:prstGeom prst="rect">
            <a:avLst/>
          </a:prstGeom>
        </p:spPr>
        <p:txBody>
          <a:bodyPr/>
          <a:lstStyle>
            <a:lvl1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2pPr>
            <a:lvl3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3pPr>
            <a:lvl4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4pPr>
            <a:lvl5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5pPr>
            <a:lvl6pPr marL="4572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9144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13716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18288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200" dirty="0"/>
              <a:t>Как разрушить стену непонимания</a:t>
            </a: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98409E46-09B2-4EDD-B3FE-EC1D90959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34" y="2105145"/>
            <a:ext cx="4522240" cy="245076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2887D4-6FE3-470A-8D4C-9FD17D00828C}"/>
              </a:ext>
            </a:extLst>
          </p:cNvPr>
          <p:cNvSpPr/>
          <p:nvPr/>
        </p:nvSpPr>
        <p:spPr>
          <a:xfrm>
            <a:off x="318656" y="1634835"/>
            <a:ext cx="38031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800" i="1" dirty="0">
                <a:solidFill>
                  <a:srgbClr val="000000"/>
                </a:solidFill>
                <a:latin typeface="Helvetica" panose="020B0604020202020204" pitchFamily="34" charset="0"/>
              </a:rPr>
              <a:t>Коммуникативный квадрат: модель «Четыре рта» и «Четыре уха» </a:t>
            </a:r>
          </a:p>
          <a:p>
            <a:pPr fontAlgn="base"/>
            <a:r>
              <a:rPr lang="ru-RU" sz="1800" i="1" dirty="0">
                <a:solidFill>
                  <a:srgbClr val="000000"/>
                </a:solidFill>
                <a:latin typeface="Helvetica" panose="020B0604020202020204" pitchFamily="34" charset="0"/>
              </a:rPr>
              <a:t>(</a:t>
            </a:r>
            <a:r>
              <a:rPr lang="ru-RU" sz="1800" dirty="0" err="1"/>
              <a:t>Фридеманн</a:t>
            </a:r>
            <a:r>
              <a:rPr lang="ru-RU" sz="1800" dirty="0"/>
              <a:t> Шульц фон Тун)</a:t>
            </a:r>
            <a:endParaRPr lang="ru-RU" sz="18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fontAlgn="base"/>
            <a:r>
              <a:rPr lang="ru-RU" sz="1800" dirty="0">
                <a:solidFill>
                  <a:srgbClr val="000000"/>
                </a:solidFill>
                <a:latin typeface="Helvetica" panose="020B0604020202020204" pitchFamily="34" charset="0"/>
              </a:rPr>
              <a:t>Каждое сообщение посылается и принимается на четырех «частотах» и всегда содержит:</a:t>
            </a:r>
          </a:p>
          <a:p>
            <a:pPr fontAlgn="base"/>
            <a:endParaRPr lang="ru-RU" sz="18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latin typeface="Helvetica" panose="020B0604020202020204" pitchFamily="34" charset="0"/>
              </a:rPr>
              <a:t> информацию фактическую,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latin typeface="Helvetica" panose="020B0604020202020204" pitchFamily="34" charset="0"/>
              </a:rPr>
              <a:t> информацию о говорящем (самораскрытие),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latin typeface="Helvetica" panose="020B0604020202020204" pitchFamily="34" charset="0"/>
              </a:rPr>
              <a:t> информацию об отношении между говорящим и адресатом,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latin typeface="Helvetica" panose="020B0604020202020204" pitchFamily="34" charset="0"/>
              </a:rPr>
              <a:t> информацию-призыв.</a:t>
            </a:r>
          </a:p>
        </p:txBody>
      </p:sp>
    </p:spTree>
    <p:extLst>
      <p:ext uri="{BB962C8B-B14F-4D97-AF65-F5344CB8AC3E}">
        <p14:creationId xmlns:p14="http://schemas.microsoft.com/office/powerpoint/2010/main" val="2969799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1E51329-2557-4EF6-9A13-E7832326A01F}"/>
              </a:ext>
            </a:extLst>
          </p:cNvPr>
          <p:cNvSpPr txBox="1">
            <a:spLocks/>
          </p:cNvSpPr>
          <p:nvPr/>
        </p:nvSpPr>
        <p:spPr>
          <a:xfrm>
            <a:off x="370449" y="417934"/>
            <a:ext cx="840310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2pPr>
            <a:lvl3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3pPr>
            <a:lvl4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4pPr>
            <a:lvl5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5pPr>
            <a:lvl6pPr marL="4572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9144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13716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18288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800" dirty="0"/>
              <a:t>Подходы / стратегии в решении конфликтов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91251CB-505F-4FE6-992A-69836BB99AA4}"/>
              </a:ext>
            </a:extLst>
          </p:cNvPr>
          <p:cNvSpPr txBox="1">
            <a:spLocks/>
          </p:cNvSpPr>
          <p:nvPr/>
        </p:nvSpPr>
        <p:spPr>
          <a:xfrm>
            <a:off x="309489" y="1788322"/>
            <a:ext cx="856737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Приспособление: мы говорим Да, когда хотим сказать Нет</a:t>
            </a:r>
          </a:p>
          <a:p>
            <a:r>
              <a:rPr lang="ru-RU" sz="2400" dirty="0"/>
              <a:t>Нападение: мы говорим Нет неправильно</a:t>
            </a:r>
          </a:p>
          <a:p>
            <a:r>
              <a:rPr lang="ru-RU" sz="2400" dirty="0"/>
              <a:t>Уклонение: мы вообще ничего не говорим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 b="1" dirty="0"/>
              <a:t>ИЛИ </a:t>
            </a:r>
          </a:p>
          <a:p>
            <a:pPr marL="0" indent="0" algn="just">
              <a:buNone/>
            </a:pPr>
            <a:r>
              <a:rPr lang="ru-RU" sz="2400" dirty="0"/>
              <a:t>Прислушайтесь к своим</a:t>
            </a:r>
            <a:r>
              <a:rPr lang="en-US" sz="2400" dirty="0"/>
              <a:t> </a:t>
            </a:r>
            <a:r>
              <a:rPr lang="ru-RU" sz="2400" dirty="0"/>
              <a:t>эмоциям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ru-RU" sz="2400" dirty="0"/>
              <a:t>Осознайте свои интересы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ru-RU" sz="2400" dirty="0"/>
              <a:t> Осознайте свои  потребности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ru-RU" sz="2400" dirty="0"/>
              <a:t>Осознайте свои  ценности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ru-RU" sz="2400" dirty="0"/>
              <a:t> Выделите единственное намерение</a:t>
            </a:r>
          </a:p>
        </p:txBody>
      </p:sp>
    </p:spTree>
    <p:extLst>
      <p:ext uri="{BB962C8B-B14F-4D97-AF65-F5344CB8AC3E}">
        <p14:creationId xmlns:p14="http://schemas.microsoft.com/office/powerpoint/2010/main" val="468566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5D69DBE-032F-4715-B909-41095C463F6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7"/>
          <a:stretch>
            <a:fillRect/>
          </a:stretch>
        </p:blipFill>
        <p:spPr bwMode="auto">
          <a:xfrm>
            <a:off x="531282" y="350063"/>
            <a:ext cx="8081435" cy="5488030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4114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¡Ð¢Ð ÐÐ¢ÐÐÐÐ ÐÐÐÐÐÐÐÐÐÐ¡Ð¢ÐÐÐ¯ Ð ÐÐÐÐ¤ÐÐÐÐ¢Ð ÐÐÐÐÐ ÐÐÐÐÐ¢ÐÐÐ">
            <a:extLst>
              <a:ext uri="{FF2B5EF4-FFF2-40B4-BE49-F238E27FC236}">
                <a16:creationId xmlns:a16="http://schemas.microsoft.com/office/drawing/2014/main" id="{C34CF5BF-BC3C-43F6-8EE0-90B9E7429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0" y="80889"/>
            <a:ext cx="9418320" cy="587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82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C754ACD-B336-4755-BC6C-0CDED9166BD8}"/>
              </a:ext>
            </a:extLst>
          </p:cNvPr>
          <p:cNvSpPr txBox="1">
            <a:spLocks/>
          </p:cNvSpPr>
          <p:nvPr/>
        </p:nvSpPr>
        <p:spPr>
          <a:xfrm>
            <a:off x="159434" y="417474"/>
            <a:ext cx="8984566" cy="600075"/>
          </a:xfrm>
          <a:prstGeom prst="rect">
            <a:avLst/>
          </a:prstGeom>
        </p:spPr>
        <p:txBody>
          <a:bodyPr/>
          <a:lstStyle>
            <a:lvl1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2pPr>
            <a:lvl3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3pPr>
            <a:lvl4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4pPr>
            <a:lvl5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5pPr>
            <a:lvl6pPr marL="4572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9144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13716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18288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3200" dirty="0">
                <a:solidFill>
                  <a:schemeClr val="accent1"/>
                </a:solidFill>
                <a:latin typeface="Arial" charset="0"/>
              </a:rPr>
              <a:t>УМЕНЬШЕНИЕ ВЛИЯНИЕ КОНФЛИКТА</a:t>
            </a:r>
            <a:endParaRPr lang="uk-UA" sz="3600" dirty="0">
              <a:latin typeface="Arial" charset="0"/>
            </a:endParaRPr>
          </a:p>
        </p:txBody>
      </p:sp>
      <p:pic>
        <p:nvPicPr>
          <p:cNvPr id="5" name="Picture 5" descr="depositphotos_12630302-stock-photo-3d-man-showing-thumbs-up">
            <a:extLst>
              <a:ext uri="{FF2B5EF4-FFF2-40B4-BE49-F238E27FC236}">
                <a16:creationId xmlns:a16="http://schemas.microsoft.com/office/drawing/2014/main" id="{81440BE0-6E54-4D99-B3B1-C9B347A7C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1065" y="1891409"/>
            <a:ext cx="2862227" cy="358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E92E7EF1-C4EF-4B62-B5C5-7C6139196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249" y="1891409"/>
            <a:ext cx="5091967" cy="1105009"/>
          </a:xfrm>
          <a:prstGeom prst="leftRightArrow">
            <a:avLst>
              <a:gd name="adj1" fmla="val 50000"/>
              <a:gd name="adj2" fmla="val 8107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СПРАВЕДЛИВОСТЬ, ДОВЕРИЕ, УМЕНИЕ СЛЫШАТЬ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C714715E-4EB6-4474-9242-DCA4361A5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388" y="3221584"/>
            <a:ext cx="4613688" cy="1105009"/>
          </a:xfrm>
          <a:prstGeom prst="leftRightArrow">
            <a:avLst>
              <a:gd name="adj1" fmla="val 50000"/>
              <a:gd name="adj2" fmla="val 7387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ДОБРО, РАДОСТЬ, УДОВОЛЬСТВИЕ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AAA03AA7-245F-443F-98FD-A36D161A8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250" y="4493732"/>
            <a:ext cx="5091966" cy="1073127"/>
          </a:xfrm>
          <a:prstGeom prst="leftRightArrow">
            <a:avLst>
              <a:gd name="adj1" fmla="val 50000"/>
              <a:gd name="adj2" fmla="val 815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ПОДДЕРЖКА, ОТВЕТСТВЕННОЕ ПОВЕДЕНИЕ,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РОЗВИТИЕ</a:t>
            </a:r>
          </a:p>
        </p:txBody>
      </p:sp>
      <p:pic>
        <p:nvPicPr>
          <p:cNvPr id="9" name="Picture 9" descr="NeedFull">
            <a:extLst>
              <a:ext uri="{FF2B5EF4-FFF2-40B4-BE49-F238E27FC236}">
                <a16:creationId xmlns:a16="http://schemas.microsoft.com/office/drawing/2014/main" id="{6E6FFCB6-EB27-4A11-8DCE-430A1E02D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6272" y="1766206"/>
            <a:ext cx="2224657" cy="376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6498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6af5a00c5ae239287a2fdc303147868">
            <a:extLst>
              <a:ext uri="{FF2B5EF4-FFF2-40B4-BE49-F238E27FC236}">
                <a16:creationId xmlns:a16="http://schemas.microsoft.com/office/drawing/2014/main" id="{B72D4113-2FDE-4D55-A258-54377F1C1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304" y="845601"/>
            <a:ext cx="8813392" cy="462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1269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FD5282-4863-47FD-9BC4-9F161D98EEEE}"/>
              </a:ext>
            </a:extLst>
          </p:cNvPr>
          <p:cNvSpPr/>
          <p:nvPr/>
        </p:nvSpPr>
        <p:spPr>
          <a:xfrm>
            <a:off x="239150" y="569897"/>
            <a:ext cx="8581293" cy="5066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kern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Образ Я, Я-концепция</a:t>
            </a:r>
          </a:p>
          <a:p>
            <a:pPr algn="ctr"/>
            <a:endParaRPr lang="ru-RU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Я-концепция - сложившееся представление человека о самом себе, как о человеке и личности.</a:t>
            </a:r>
          </a:p>
          <a:p>
            <a:pPr algn="just"/>
            <a:endParaRPr lang="ru-RU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Американский психолог У. Джеймс (1890 г.) первым предложил идею Я-концепции и внес существенный вклад в ее разработку. Согласно Джеймсу,  Я как объект состоит из четырех аспектов: духовное Я, материальное Я, социальное Я и телесное Я, которые и образуют для каждого человека уникальный образ или совокупность представлений о себе как личности. Кроме этого, Джеймс предложил формулу оценивания личностью самого себя. Формула самооценки выражается в сравнении достигнутых успехов с уровнем притязаний: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Самооценка = успехи/притязания</a:t>
            </a:r>
            <a:endParaRPr lang="ru-RU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843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F4A19A-6E5E-458F-B0B2-2AE975DA9C3B}"/>
              </a:ext>
            </a:extLst>
          </p:cNvPr>
          <p:cNvSpPr/>
          <p:nvPr/>
        </p:nvSpPr>
        <p:spPr>
          <a:xfrm>
            <a:off x="351692" y="387002"/>
            <a:ext cx="8285871" cy="531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28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Из чего состоит Я-концепция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«Я-концепция" - внутренняя картина себя, то, что известно индивиду о самом себе, каким он видит, чувствует и представляет себя сам. </a:t>
            </a:r>
          </a:p>
          <a:p>
            <a:pPr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 Я - представление человека о самом себе: о своем уме, теле, способностях, чертах характера</a:t>
            </a:r>
            <a:endParaRPr lang="ru-RU" sz="2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Субъективное отношение человека к самому себе: принятие или нет, та или иная самооценка, высокое или не очень самоуважение</a:t>
            </a:r>
            <a:endParaRPr lang="ru-RU" sz="2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Действия и реакции, которые человек считает "присущими ему", "достойными себя", выражающими его Я</a:t>
            </a:r>
            <a:endParaRPr lang="ru-RU" sz="2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3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D84D5CA-B1E5-49B7-87BB-C75D7E2297FC}"/>
              </a:ext>
            </a:extLst>
          </p:cNvPr>
          <p:cNvSpPr txBox="1">
            <a:spLocks/>
          </p:cNvSpPr>
          <p:nvPr/>
        </p:nvSpPr>
        <p:spPr>
          <a:xfrm>
            <a:off x="832338" y="1074736"/>
            <a:ext cx="7479323" cy="685801"/>
          </a:xfrm>
          <a:prstGeom prst="rect">
            <a:avLst/>
          </a:prstGeom>
        </p:spPr>
        <p:txBody>
          <a:bodyPr/>
          <a:lstStyle>
            <a:lvl1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2pPr>
            <a:lvl3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3pPr>
            <a:lvl4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4pPr>
            <a:lvl5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5pPr>
            <a:lvl6pPr marL="4572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9144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13716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18288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4800" dirty="0"/>
              <a:t>КОНФЛИКТ – ЭТО ……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B4CFE76-667F-4929-8387-98AF02DD06C6}"/>
              </a:ext>
            </a:extLst>
          </p:cNvPr>
          <p:cNvSpPr txBox="1">
            <a:spLocks/>
          </p:cNvSpPr>
          <p:nvPr/>
        </p:nvSpPr>
        <p:spPr>
          <a:xfrm>
            <a:off x="211015" y="3196882"/>
            <a:ext cx="8750105" cy="211015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600" dirty="0"/>
              <a:t>КАКИЕ АССОЦИАЦИИ ВОЗНИКАЮТ У ВАС, КОГДА ВЫ СТАЛКИВАЕТЕСЬ С КОНФЛИКТОМ?</a:t>
            </a:r>
          </a:p>
        </p:txBody>
      </p:sp>
    </p:spTree>
    <p:extLst>
      <p:ext uri="{BB962C8B-B14F-4D97-AF65-F5344CB8AC3E}">
        <p14:creationId xmlns:p14="http://schemas.microsoft.com/office/powerpoint/2010/main" val="3142906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F1EA5A-4786-4D53-80E2-0D8DA778F35B}"/>
              </a:ext>
            </a:extLst>
          </p:cNvPr>
          <p:cNvSpPr/>
          <p:nvPr/>
        </p:nvSpPr>
        <p:spPr>
          <a:xfrm>
            <a:off x="731520" y="483610"/>
            <a:ext cx="8004517" cy="5730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Устойчивость и изменение Я-концепции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Представления человека о самом себе, как правило, кажутся ему убедительными независимо от того, основываются ли они на объективном знании или субъективном мнении, являются ли они истинными или ложными.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Несмотря на устойчивость, «я-концепция» —может меняться. На ее изменение обычно влияют: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контакты со «значимыми другими» - образ жизни родителей впитывается ребенком. 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общий эмоциональный фон: уровень эмоционального тона, ситуативное настроение, состояние здоровья и психосоматические обстоятельства.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сопоставление имеющегося и желаемого.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сопоставление Я-реального и Я-идеального, сопоставление что я хотел сделать и что на самом деле не сделал.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 внутренние выгоды: самооценка во многом меняется не "потому что", а "для того, чтобы", в рамках тех или иных ситуативных или личностных выгод.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58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7CBC996-9FAC-48C5-BF53-25F48002D4F7}"/>
              </a:ext>
            </a:extLst>
          </p:cNvPr>
          <p:cNvSpPr txBox="1">
            <a:spLocks/>
          </p:cNvSpPr>
          <p:nvPr/>
        </p:nvSpPr>
        <p:spPr>
          <a:xfrm>
            <a:off x="705303" y="1702190"/>
            <a:ext cx="7733394" cy="2489983"/>
          </a:xfrm>
          <a:prstGeom prst="rect">
            <a:avLst/>
          </a:prstGeom>
        </p:spPr>
        <p:txBody>
          <a:bodyPr/>
          <a:lstStyle>
            <a:lvl1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2pPr>
            <a:lvl3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3pPr>
            <a:lvl4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4pPr>
            <a:lvl5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5pPr>
            <a:lvl6pPr marL="4572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9144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13716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18288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800" dirty="0"/>
              <a:t>Как понять внутренний мир?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БЕСЕДОВАТЬ, ЧТОБЫ ИСПЫТЫВАЯ СЕБЯ И ДРУГИХ, ПОМОГАТЬ РОЖДАТЬСЯ ЧЕЛОВЕЧЕСКОЙ ЛИЧНОСТИ</a:t>
            </a:r>
            <a:br>
              <a:rPr lang="ru-RU" sz="2800" dirty="0"/>
            </a:br>
            <a:r>
              <a:rPr lang="ru-RU" sz="2800" b="0" i="1" dirty="0"/>
              <a:t>Сократ</a:t>
            </a:r>
          </a:p>
        </p:txBody>
      </p:sp>
    </p:spTree>
    <p:extLst>
      <p:ext uri="{BB962C8B-B14F-4D97-AF65-F5344CB8AC3E}">
        <p14:creationId xmlns:p14="http://schemas.microsoft.com/office/powerpoint/2010/main" val="2171449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-Bulb">
            <a:extLst>
              <a:ext uri="{FF2B5EF4-FFF2-40B4-BE49-F238E27FC236}">
                <a16:creationId xmlns:a16="http://schemas.microsoft.com/office/drawing/2014/main" id="{8D9CF6D9-EEBD-4B75-8D1D-30FF02AAF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1300" y="587694"/>
            <a:ext cx="4334584" cy="481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436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1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D7B6992-810C-4893-AF2E-E44E5BA3966E}"/>
              </a:ext>
            </a:extLst>
          </p:cNvPr>
          <p:cNvSpPr/>
          <p:nvPr/>
        </p:nvSpPr>
        <p:spPr>
          <a:xfrm rot="20646705">
            <a:off x="328539" y="3201602"/>
            <a:ext cx="75611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3"/>
                </a:solidFill>
                <a:effectLst/>
              </a:rPr>
              <a:t>СПАСИБО, ЧТО БЫЛИ С НАМИ 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9A9A515-6896-4905-ADDF-D42BCD602DB3}"/>
              </a:ext>
            </a:extLst>
          </p:cNvPr>
          <p:cNvSpPr/>
          <p:nvPr/>
        </p:nvSpPr>
        <p:spPr>
          <a:xfrm rot="465123">
            <a:off x="1075573" y="1061161"/>
            <a:ext cx="76754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СПАСИБО, ЧТО БЫЛИ С НАМИ 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0B89B8-918C-462A-ACF8-4F30629F391E}"/>
              </a:ext>
            </a:extLst>
          </p:cNvPr>
          <p:cNvSpPr/>
          <p:nvPr/>
        </p:nvSpPr>
        <p:spPr>
          <a:xfrm>
            <a:off x="2395518" y="4827342"/>
            <a:ext cx="63639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739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8C6747-4F61-40E1-9C55-6ACFB638D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05" y="248642"/>
            <a:ext cx="5766880" cy="560855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4C522A-8677-4260-801D-A252AD4C4E59}"/>
              </a:ext>
            </a:extLst>
          </p:cNvPr>
          <p:cNvSpPr/>
          <p:nvPr/>
        </p:nvSpPr>
        <p:spPr>
          <a:xfrm>
            <a:off x="332935" y="355562"/>
            <a:ext cx="3198055" cy="614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НЕПОНИМАНИЕ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РАЗНОГЛАСИЕ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ЗЛОСТЬ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ДРАКА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ССОРА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ОБИДА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СЛЕЗЫ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КРИК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РАЗНОСТЬ МНЕНИЙ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…………..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9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9CDF043-0C66-4740-BA68-75C49DEEA674}"/>
              </a:ext>
            </a:extLst>
          </p:cNvPr>
          <p:cNvSpPr txBox="1">
            <a:spLocks/>
          </p:cNvSpPr>
          <p:nvPr/>
        </p:nvSpPr>
        <p:spPr>
          <a:xfrm>
            <a:off x="1549791" y="334583"/>
            <a:ext cx="6044418" cy="794507"/>
          </a:xfrm>
          <a:prstGeom prst="rect">
            <a:avLst/>
          </a:prstGeom>
        </p:spPr>
        <p:txBody>
          <a:bodyPr/>
          <a:lstStyle>
            <a:lvl1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2pPr>
            <a:lvl3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3pPr>
            <a:lvl4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4pPr>
            <a:lvl5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5pPr>
            <a:lvl6pPr marL="4572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9144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13716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18288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uk-UA" sz="6000" i="1" dirty="0"/>
              <a:t>К о н ф л и к т</a:t>
            </a:r>
            <a:endParaRPr lang="uk-UA" sz="6000" i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088FAD9-9EE5-4B92-AB25-BF00A43D522C}"/>
              </a:ext>
            </a:extLst>
          </p:cNvPr>
          <p:cNvSpPr txBox="1">
            <a:spLocks/>
          </p:cNvSpPr>
          <p:nvPr/>
        </p:nvSpPr>
        <p:spPr>
          <a:xfrm>
            <a:off x="212725" y="963613"/>
            <a:ext cx="11714163" cy="51625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spcBef>
                <a:spcPts val="0"/>
              </a:spcBef>
              <a:buFont typeface="Arial" charset="0"/>
              <a:buNone/>
            </a:pPr>
            <a:r>
              <a:rPr lang="uk-UA"/>
              <a:t>	</a:t>
            </a:r>
            <a:endParaRPr lang="uk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BF4E62-6DAE-43AC-BC53-A385AFC31838}"/>
              </a:ext>
            </a:extLst>
          </p:cNvPr>
          <p:cNvSpPr/>
          <p:nvPr/>
        </p:nvSpPr>
        <p:spPr>
          <a:xfrm>
            <a:off x="322470" y="2231493"/>
            <a:ext cx="84990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	Конфликт - многогранное социальное явление. </a:t>
            </a:r>
            <a:r>
              <a:rPr lang="ru-RU" sz="2200" b="1" dirty="0">
                <a:latin typeface="+mn-lt"/>
              </a:rPr>
              <a:t>Это столкновение интересов, целей, взглядов, приводящее к  чувствам.</a:t>
            </a:r>
            <a:r>
              <a:rPr lang="en-US" sz="2200" b="1" dirty="0">
                <a:latin typeface="+mn-lt"/>
              </a:rPr>
              <a:t> </a:t>
            </a:r>
            <a:r>
              <a:rPr lang="ru-RU" sz="2200" b="1" dirty="0">
                <a:latin typeface="+mn-lt"/>
              </a:rPr>
              <a:t>Может иметь положительное влияние. </a:t>
            </a:r>
          </a:p>
          <a:p>
            <a:pPr algn="just"/>
            <a:endParaRPr lang="ru-RU" sz="2200" b="1" dirty="0">
              <a:latin typeface="+mn-lt"/>
            </a:endParaRPr>
          </a:p>
          <a:p>
            <a:pPr algn="just"/>
            <a:r>
              <a:rPr lang="ru-RU" sz="2200" b="1" dirty="0">
                <a:latin typeface="+mn-lt"/>
              </a:rPr>
              <a:t>	Плюсы: выплеск эмоций, новые познания, достижение цели, проявление себя и, возможное сплочение.</a:t>
            </a:r>
          </a:p>
          <a:p>
            <a:pPr algn="just"/>
            <a:r>
              <a:rPr lang="ru-RU" sz="2200" b="1" dirty="0">
                <a:latin typeface="+mn-lt"/>
              </a:rPr>
              <a:t>	</a:t>
            </a:r>
          </a:p>
          <a:p>
            <a:pPr algn="just"/>
            <a:r>
              <a:rPr lang="ru-RU" sz="2200" b="1" dirty="0">
                <a:latin typeface="+mn-lt"/>
              </a:rPr>
              <a:t>	Столкновение происходит: в общении, действиях, направленных друг на друга, и поведении.</a:t>
            </a:r>
          </a:p>
          <a:p>
            <a:endParaRPr lang="ru-RU" sz="22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8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BF79EEC-9304-48AD-8B41-A4AD96AF814A}"/>
              </a:ext>
            </a:extLst>
          </p:cNvPr>
          <p:cNvSpPr txBox="1">
            <a:spLocks/>
          </p:cNvSpPr>
          <p:nvPr/>
        </p:nvSpPr>
        <p:spPr>
          <a:xfrm>
            <a:off x="466578" y="401248"/>
            <a:ext cx="8210843" cy="583491"/>
          </a:xfrm>
          <a:prstGeom prst="rect">
            <a:avLst/>
          </a:prstGeom>
        </p:spPr>
        <p:txBody>
          <a:bodyPr/>
          <a:lstStyle>
            <a:lvl1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2pPr>
            <a:lvl3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3pPr>
            <a:lvl4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4pPr>
            <a:lvl5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5pPr>
            <a:lvl6pPr marL="4572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9144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13716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18288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ПРИЧИНЫ ВОЗНИКНОВЕНИЯ КОНФЛИКТОВ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D3B373-AEE2-4C44-BB70-AB09EB2B3C80}"/>
              </a:ext>
            </a:extLst>
          </p:cNvPr>
          <p:cNvSpPr/>
          <p:nvPr/>
        </p:nvSpPr>
        <p:spPr>
          <a:xfrm>
            <a:off x="309489" y="1577670"/>
            <a:ext cx="85250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	Природа причин может иметь объективный или субъективный характер. </a:t>
            </a:r>
          </a:p>
          <a:p>
            <a:pPr algn="just"/>
            <a:endParaRPr lang="ru-RU" sz="26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pPr algn="just"/>
            <a:endParaRPr lang="ru-RU" sz="26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	Определяют четыре основных группы причин:</a:t>
            </a:r>
          </a:p>
          <a:p>
            <a:endParaRPr lang="ru-RU" sz="2600" dirty="0">
              <a:latin typeface="+mn-lt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1. Объективные причины.</a:t>
            </a:r>
          </a:p>
          <a:p>
            <a:r>
              <a:rPr lang="ru-RU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2. Структурно - управленческие, или организационные.</a:t>
            </a:r>
            <a:endParaRPr lang="ru-RU" dirty="0">
              <a:latin typeface="+mn-lt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3. Социально - психологические факторы.</a:t>
            </a:r>
            <a:endParaRPr lang="ru-RU" dirty="0">
              <a:latin typeface="+mn-lt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4. Субъективные причины.</a:t>
            </a:r>
          </a:p>
        </p:txBody>
      </p:sp>
    </p:spTree>
    <p:extLst>
      <p:ext uri="{BB962C8B-B14F-4D97-AF65-F5344CB8AC3E}">
        <p14:creationId xmlns:p14="http://schemas.microsoft.com/office/powerpoint/2010/main" val="291506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D6369FCD-F77D-4F81-9A6D-93B24BABAD26}"/>
              </a:ext>
            </a:extLst>
          </p:cNvPr>
          <p:cNvSpPr txBox="1">
            <a:spLocks/>
          </p:cNvSpPr>
          <p:nvPr/>
        </p:nvSpPr>
        <p:spPr>
          <a:xfrm>
            <a:off x="609600" y="474785"/>
            <a:ext cx="7929489" cy="52366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Объективные причины</a:t>
            </a:r>
          </a:p>
          <a:p>
            <a:pPr marL="0" indent="0" algn="ctr">
              <a:buFont typeface="Arial" pitchFamily="34" charset="0"/>
              <a:buNone/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1. Стереотипы поведения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2. Социальное положение индивида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3. Образ жизни 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	4. Межличностные взаимодействия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694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F43F484-E742-4795-94C0-A820F69FD383}"/>
              </a:ext>
            </a:extLst>
          </p:cNvPr>
          <p:cNvSpPr txBox="1">
            <a:spLocks/>
          </p:cNvSpPr>
          <p:nvPr/>
        </p:nvSpPr>
        <p:spPr>
          <a:xfrm>
            <a:off x="609600" y="724804"/>
            <a:ext cx="7802880" cy="1143000"/>
          </a:xfrm>
          <a:prstGeom prst="rect">
            <a:avLst/>
          </a:prstGeom>
        </p:spPr>
        <p:txBody>
          <a:bodyPr/>
          <a:lstStyle>
            <a:lvl1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1pPr>
            <a:lvl2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2pPr>
            <a:lvl3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3pPr>
            <a:lvl4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4pPr>
            <a:lvl5pPr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5pPr>
            <a:lvl6pPr marL="4572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9144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13716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1828800" algn="l" defTabSz="18097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Субъективные (или личностные) причины</a:t>
            </a:r>
            <a:endParaRPr lang="ru-RU" sz="32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D417859-BB6F-4251-A37B-A2AA6CB71F7A}"/>
              </a:ext>
            </a:extLst>
          </p:cNvPr>
          <p:cNvSpPr txBox="1">
            <a:spLocks/>
          </p:cNvSpPr>
          <p:nvPr/>
        </p:nvSpPr>
        <p:spPr>
          <a:xfrm>
            <a:off x="806547" y="2820575"/>
            <a:ext cx="7408985" cy="27748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Восприятие человека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 Формы поведения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 Оценивание</a:t>
            </a:r>
          </a:p>
          <a:p>
            <a:pPr marL="0" indent="0">
              <a:buFont typeface="Arial" pitchFamily="34" charset="0"/>
              <a:buNone/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4. Личностная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конфликтоустойчивость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7442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CFE6CEA-EEED-4507-AAA7-1A5C16FD6458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1213"/>
          <a:stretch/>
        </p:blipFill>
        <p:spPr bwMode="auto">
          <a:xfrm>
            <a:off x="140677" y="384188"/>
            <a:ext cx="4262511" cy="5324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814A57-833A-44DA-B9CA-686F0812175F}"/>
              </a:ext>
            </a:extLst>
          </p:cNvPr>
          <p:cNvSpPr/>
          <p:nvPr/>
        </p:nvSpPr>
        <p:spPr>
          <a:xfrm>
            <a:off x="4487592" y="384189"/>
            <a:ext cx="45157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ДВИЖУЩАЯ СИЛА КОНФЛИКТА</a:t>
            </a:r>
            <a:endParaRPr lang="ru-RU" sz="2000" dirty="0">
              <a:latin typeface="+mn-lt"/>
              <a:ea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- это независимое от участников развитие конфликтной ситуации по определенным стадиям.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000" dirty="0">
                <a:latin typeface="+mn-lt"/>
                <a:cs typeface="Arial" panose="020B0604020202020204" pitchFamily="34" charset="0"/>
              </a:rPr>
              <a:t>Реализация намерений может происходить в символических </a:t>
            </a:r>
            <a:r>
              <a:rPr lang="ru-RU" sz="2000" b="1" i="1" dirty="0">
                <a:latin typeface="+mn-lt"/>
                <a:cs typeface="Arial" panose="020B0604020202020204" pitchFamily="34" charset="0"/>
              </a:rPr>
              <a:t>(разбросанные носки по квартире)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 или реальных действиях участников </a:t>
            </a:r>
            <a:r>
              <a:rPr lang="ru-RU" sz="2000" b="1" i="1" dirty="0">
                <a:latin typeface="+mn-lt"/>
                <a:cs typeface="Arial" panose="020B0604020202020204" pitchFamily="34" charset="0"/>
              </a:rPr>
              <a:t>(муж критикует жену за невкусно сваренный борщ), 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но и те и другие вызывают ответную реакцию или противодействие. Именно в этой </a:t>
            </a:r>
            <a:r>
              <a:rPr lang="ru-RU" sz="2000" dirty="0" err="1">
                <a:latin typeface="+mn-lt"/>
                <a:cs typeface="Arial" panose="020B0604020202020204" pitchFamily="34" charset="0"/>
              </a:rPr>
              <a:t>причинно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 - следственной связи "действие - противодействие"- и заключается сущность логики конфликта. </a:t>
            </a:r>
            <a:endParaRPr lang="ru-RU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478000"/>
      </p:ext>
    </p:extLst>
  </p:cSld>
  <p:clrMapOvr>
    <a:masterClrMapping/>
  </p:clrMapOvr>
</p:sld>
</file>

<file path=ppt/theme/theme1.xml><?xml version="1.0" encoding="utf-8"?>
<a:theme xmlns:a="http://schemas.openxmlformats.org/drawingml/2006/main" name="Tdh_ModelePPT_2016_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Tdh_PPT_Model_EN (2)</Template>
  <TotalTime>56</TotalTime>
  <Words>718</Words>
  <Application>Microsoft Office PowerPoint</Application>
  <PresentationFormat>Экран (4:3)</PresentationFormat>
  <Paragraphs>158</Paragraphs>
  <Slides>33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6" baseType="lpstr">
      <vt:lpstr>Arial</vt:lpstr>
      <vt:lpstr>Calibri</vt:lpstr>
      <vt:lpstr>Calibri Light</vt:lpstr>
      <vt:lpstr>Geneva</vt:lpstr>
      <vt:lpstr>Helvetica</vt:lpstr>
      <vt:lpstr>inherit</vt:lpstr>
      <vt:lpstr>Lucida Grande</vt:lpstr>
      <vt:lpstr>Open Sans</vt:lpstr>
      <vt:lpstr>Times New Roman</vt:lpstr>
      <vt:lpstr>Wingdings</vt:lpstr>
      <vt:lpstr>Tdh_ModelePPT_2016_en</vt:lpstr>
      <vt:lpstr>Office-téma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Arina CRETU</dc:creator>
  <cp:lastModifiedBy>Пользователь Windows</cp:lastModifiedBy>
  <cp:revision>30</cp:revision>
  <cp:lastPrinted>2013-07-03T09:52:33Z</cp:lastPrinted>
  <dcterms:created xsi:type="dcterms:W3CDTF">2019-05-08T09:37:43Z</dcterms:created>
  <dcterms:modified xsi:type="dcterms:W3CDTF">2019-06-13T10:42:26Z</dcterms:modified>
</cp:coreProperties>
</file>